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Palatino Linotype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slide" Target="slides/slide39.xml"/><Relationship Id="rId21" Type="http://schemas.openxmlformats.org/officeDocument/2006/relationships/slide" Target="slides/slide16.xml"/><Relationship Id="rId43" Type="http://schemas.openxmlformats.org/officeDocument/2006/relationships/slide" Target="slides/slide38.xml"/><Relationship Id="rId24" Type="http://schemas.openxmlformats.org/officeDocument/2006/relationships/slide" Target="slides/slide19.xml"/><Relationship Id="rId46" Type="http://schemas.openxmlformats.org/officeDocument/2006/relationships/font" Target="fonts/PalatinoLinotype-bold.fntdata"/><Relationship Id="rId23" Type="http://schemas.openxmlformats.org/officeDocument/2006/relationships/slide" Target="slides/slide18.xml"/><Relationship Id="rId45" Type="http://schemas.openxmlformats.org/officeDocument/2006/relationships/font" Target="fonts/PalatinoLinotype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48" Type="http://schemas.openxmlformats.org/officeDocument/2006/relationships/font" Target="fonts/PalatinoLinotype-boldItalic.fntdata"/><Relationship Id="rId25" Type="http://schemas.openxmlformats.org/officeDocument/2006/relationships/slide" Target="slides/slide20.xml"/><Relationship Id="rId47" Type="http://schemas.openxmlformats.org/officeDocument/2006/relationships/font" Target="fonts/PalatinoLinotype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10177c117_0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2410177c117_0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10177c117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2410177c117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410177c117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g2410177c117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410177c117_0_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2410177c117_0_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410177c117_0_1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2410177c117_0_1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410177c117_0_11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2410177c117_0_11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410177c117_0_1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2410177c117_0_1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410177c117_0_1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2410177c117_0_1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410177c117_0_14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2410177c117_0_14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410177c117_0_15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2410177c117_0_15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7ac482a6a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7ac482a6a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10177c117_0_16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g2410177c117_0_16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410177c117_0_17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g2410177c117_0_17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410177c117_0_19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g2410177c117_0_19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410177c117_0_20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g2410177c117_0_20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410177c117_0_21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2410177c117_0_21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410177c117_0_227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2410177c117_0_227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410177c117_0_23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g2410177c117_0_23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410177c117_0_24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g2410177c117_0_24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2410177c117_0_2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g2410177c117_0_2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410177c117_0_270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g2410177c117_0_270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10177c117_0_1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g2410177c117_0_1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7afb8d3d25_2_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27afb8d3d25_2_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7afb8d3d25_2_1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g27afb8d3d25_2_1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7afb8d3d25_2_2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g27afb8d3d25_2_2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7afb8d3d25_2_3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g27afb8d3d25_2_3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7afb8d3d25_2_46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g27afb8d3d25_2_46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7afb8d3d25_2_5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g27afb8d3d25_2_5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27afb8d3d25_2_65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g27afb8d3d25_2_65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421e3fecdf_0_7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g2421e3fecdf_0_7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421e3fecdf_0_78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g2421e3fecdf_0_78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421e3fecdf_0_8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g2421e3fecdf_0_8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10177c117_0_24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g2410177c117_0_24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10177c117_0_3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2410177c117_0_3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410177c117_0_42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g2410177c117_0_42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411332c750_0_23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2411332c750_0_23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410177c117_0_51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g2410177c117_0_51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10177c117_0_59:notes"/>
          <p:cNvSpPr txBox="1"/>
          <p:nvPr>
            <p:ph idx="1" type="body"/>
          </p:nvPr>
        </p:nvSpPr>
        <p:spPr>
          <a:xfrm>
            <a:off x="685787" y="4343386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g2410177c117_0_59:notes"/>
          <p:cNvSpPr/>
          <p:nvPr>
            <p:ph idx="2" type="sldImg"/>
          </p:nvPr>
        </p:nvSpPr>
        <p:spPr>
          <a:xfrm>
            <a:off x="1143141" y="685795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AND_BODY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" type="subTitle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title"/>
          </p:nvPr>
        </p:nvSpPr>
        <p:spPr>
          <a:xfrm>
            <a:off x="457172" y="205067"/>
            <a:ext cx="82287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body"/>
          </p:nvPr>
        </p:nvSpPr>
        <p:spPr>
          <a:xfrm>
            <a:off x="457172" y="1203299"/>
            <a:ext cx="8228700" cy="29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indent="-228600" lvl="1" marL="914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rtl="0" algn="l">
              <a:spcBef>
                <a:spcPts val="120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rtl="0" algn="l">
              <a:spcBef>
                <a:spcPts val="1200"/>
              </a:spcBef>
              <a:spcAft>
                <a:spcPts val="120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127054" y="4685192"/>
            <a:ext cx="28980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55584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rtl="0" algn="r">
              <a:spcBef>
                <a:spcPts val="0"/>
              </a:spcBef>
              <a:buClr>
                <a:srgbClr val="000000"/>
              </a:buClr>
              <a:buSzPts val="1300"/>
              <a:buFont typeface="Times New Roman"/>
              <a:buNone/>
              <a:defRPr b="0" sz="1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 txBox="1"/>
          <p:nvPr>
            <p:ph idx="10" type="dt"/>
          </p:nvPr>
        </p:nvSpPr>
        <p:spPr>
          <a:xfrm>
            <a:off x="457172" y="4685192"/>
            <a:ext cx="2130300" cy="3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  <a:defRPr sz="1300"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3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686700" y="588500"/>
            <a:ext cx="777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SOFTWARE</a:t>
            </a:r>
            <a:r>
              <a:rPr b="1" lang="en-GB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en-GB" sz="3600">
                <a:solidFill>
                  <a:schemeClr val="dk1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ENGINEERING</a:t>
            </a:r>
            <a:endParaRPr sz="3600">
              <a:solidFill>
                <a:schemeClr val="dk1"/>
              </a:solidFill>
              <a:latin typeface="Palatino Linotype"/>
              <a:ea typeface="Palatino Linotype"/>
              <a:cs typeface="Palatino Linotype"/>
              <a:sym typeface="Palatino Linotype"/>
            </a:endParaRPr>
          </a:p>
        </p:txBody>
      </p:sp>
      <p:sp>
        <p:nvSpPr>
          <p:cNvPr id="68" name="Google Shape;68;p15"/>
          <p:cNvSpPr txBox="1"/>
          <p:nvPr/>
        </p:nvSpPr>
        <p:spPr>
          <a:xfrm>
            <a:off x="447750" y="1327400"/>
            <a:ext cx="8248500" cy="23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chemeClr val="dk1"/>
                </a:solidFill>
              </a:rPr>
              <a:t>UNIT –II (Chapter-2)</a:t>
            </a:r>
            <a:endParaRPr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300">
                <a:solidFill>
                  <a:srgbClr val="081D58"/>
                </a:solidFill>
              </a:rPr>
              <a:t>SOFTWARE REQUIREMENTS</a:t>
            </a:r>
            <a:endParaRPr b="1" sz="3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>
                <a:solidFill>
                  <a:schemeClr val="dk1"/>
                </a:solidFill>
              </a:rPr>
              <a:t>Text Book: Software Engineering, A practitioner’s approach</a:t>
            </a:r>
            <a:endParaRPr sz="1800">
              <a:solidFill>
                <a:schemeClr val="dk1"/>
              </a:solidFill>
            </a:endParaRPr>
          </a:p>
          <a:p>
            <a:pPr indent="0" lvl="0" marL="6350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Roger s. Pressman 6th Edition -McGraw-Hill</a:t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Functional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13" y="810075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Describe functionality or system services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Depend on the type of software, expected users and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 sz="2800">
                <a:solidFill>
                  <a:srgbClr val="081D58"/>
                </a:solidFill>
              </a:rPr>
              <a:t>the type of system where the software is used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Functional requirements may be high-level statements of what the system should do but functional system requirements should describe the system services in detail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Examples of functional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40" name="Google Shape;140;p25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-58800" y="776850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The user shall be able to search either all of the initial set of databases or select a subset from it.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The system shall provide appropriate viewers for the user to read documents in the document store.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Every order shall be allocated a unique identifier (ORDER_ID) which the user shall be able to copy to the account’s permanent storage area.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/>
        </p:nvSpPr>
        <p:spPr>
          <a:xfrm>
            <a:off x="0" y="0"/>
            <a:ext cx="91440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800">
                <a:solidFill>
                  <a:schemeClr val="dk1"/>
                </a:solidFill>
              </a:rPr>
              <a:t>Requirements completeness and consistency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48" name="Google Shape;148;p26"/>
          <p:cNvSpPr txBox="1"/>
          <p:nvPr/>
        </p:nvSpPr>
        <p:spPr>
          <a:xfrm>
            <a:off x="180900" y="672525"/>
            <a:ext cx="8899800" cy="415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81D58"/>
                </a:solidFill>
              </a:rPr>
              <a:t>In principle requirements should be both complete and consistent</a:t>
            </a:r>
            <a:endParaRPr sz="2300">
              <a:solidFill>
                <a:srgbClr val="081D58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GB" sz="2300">
                <a:solidFill>
                  <a:srgbClr val="081D58"/>
                </a:solidFill>
              </a:rPr>
              <a:t>Complete</a:t>
            </a:r>
            <a:endParaRPr sz="2300">
              <a:solidFill>
                <a:srgbClr val="081D58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81D58"/>
                </a:solidFill>
              </a:rPr>
              <a:t>They should include descriptions of all facilities required</a:t>
            </a:r>
            <a:endParaRPr sz="2300">
              <a:solidFill>
                <a:srgbClr val="081D58"/>
              </a:solidFill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300"/>
              <a:buChar char="●"/>
            </a:pPr>
            <a:r>
              <a:rPr lang="en-GB" sz="2300">
                <a:solidFill>
                  <a:srgbClr val="081D58"/>
                </a:solidFill>
              </a:rPr>
              <a:t>Consistent</a:t>
            </a:r>
            <a:endParaRPr sz="2300">
              <a:solidFill>
                <a:srgbClr val="081D58"/>
              </a:solidFill>
            </a:endParaRPr>
          </a:p>
          <a:p>
            <a:pPr indent="0" lvl="0" marL="9144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300">
                <a:solidFill>
                  <a:srgbClr val="081D58"/>
                </a:solidFill>
              </a:rPr>
              <a:t>There should be no conflicts or contradictions in the descriptions of the system facilities</a:t>
            </a:r>
            <a:endParaRPr sz="23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300">
                <a:solidFill>
                  <a:srgbClr val="081D58"/>
                </a:solidFill>
              </a:rPr>
              <a:t>In practice, it is impossible to produce a complete and consistent requirements document</a:t>
            </a:r>
            <a:endParaRPr sz="23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Non-functional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55" name="Google Shape;155;p27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56" name="Google Shape;156;p2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57" name="Google Shape;157;p27"/>
          <p:cNvSpPr txBox="1"/>
          <p:nvPr/>
        </p:nvSpPr>
        <p:spPr>
          <a:xfrm>
            <a:off x="0" y="776850"/>
            <a:ext cx="9073200" cy="45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Define system properties and constraints e.g. reliability, response time and storage requirements. Constraints are I/O device capability, system representations etc.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Process requirements may also be specified mandating a particular CASE system, programming language or development method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Non-functional requirements may be more critical than functional requirements. If these are not met, the system is useless</a:t>
            </a:r>
            <a:endParaRPr sz="25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Non-functional classifications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64" name="Google Shape;164;p2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65" name="Google Shape;165;p2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66" name="Google Shape;166;p28"/>
          <p:cNvSpPr txBox="1"/>
          <p:nvPr/>
        </p:nvSpPr>
        <p:spPr>
          <a:xfrm>
            <a:off x="94213" y="600300"/>
            <a:ext cx="9073200" cy="42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21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000"/>
              <a:buChar char="●"/>
            </a:pPr>
            <a:r>
              <a:rPr lang="en-GB" sz="2400">
                <a:solidFill>
                  <a:srgbClr val="081D58"/>
                </a:solidFill>
              </a:rPr>
              <a:t>Product requirements</a:t>
            </a:r>
            <a:endParaRPr sz="2400">
              <a:solidFill>
                <a:srgbClr val="081D58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000"/>
              <a:buChar char="○"/>
            </a:pPr>
            <a:r>
              <a:rPr lang="en-GB" sz="1900">
                <a:solidFill>
                  <a:srgbClr val="081D58"/>
                </a:solidFill>
              </a:rPr>
              <a:t>Requirements which specify that the delivered product must behave in a particular way e.g. execution speed, reliability, etc.</a:t>
            </a:r>
            <a:endParaRPr sz="2400">
              <a:solidFill>
                <a:srgbClr val="081D58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000"/>
              <a:buChar char="●"/>
            </a:pPr>
            <a:r>
              <a:rPr lang="en-GB" sz="2400">
                <a:solidFill>
                  <a:srgbClr val="081D58"/>
                </a:solidFill>
              </a:rPr>
              <a:t>Organisational requirements</a:t>
            </a:r>
            <a:endParaRPr sz="2400">
              <a:solidFill>
                <a:srgbClr val="081D58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000"/>
              <a:buChar char="○"/>
            </a:pPr>
            <a:r>
              <a:rPr lang="en-GB" sz="2000">
                <a:solidFill>
                  <a:srgbClr val="081D58"/>
                </a:solidFill>
              </a:rPr>
              <a:t>Requirements which are a consequence of organisational policies and procedures e.g. process standards used, implementation requirements, etc.</a:t>
            </a:r>
            <a:endParaRPr sz="2000">
              <a:solidFill>
                <a:srgbClr val="081D58"/>
              </a:solidFill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000"/>
              <a:buChar char="●"/>
            </a:pPr>
            <a:r>
              <a:rPr lang="en-GB" sz="2400">
                <a:solidFill>
                  <a:srgbClr val="081D58"/>
                </a:solidFill>
              </a:rPr>
              <a:t>External requirements</a:t>
            </a:r>
            <a:endParaRPr sz="2400">
              <a:solidFill>
                <a:srgbClr val="081D58"/>
              </a:solidFill>
            </a:endParaRPr>
          </a:p>
          <a:p>
            <a:pPr indent="-2921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000"/>
              <a:buChar char="○"/>
            </a:pPr>
            <a:r>
              <a:rPr lang="en-GB" sz="2000">
                <a:solidFill>
                  <a:srgbClr val="081D58"/>
                </a:solidFill>
              </a:rPr>
              <a:t>Requirements which arise from factors which are external to the system and its development process e.g. interoperability requirements, legislative requirements, etc.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Non-functional requirement types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73" name="Google Shape;173;p29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74" name="Google Shape;174;p2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 b="0" l="0" r="586" t="0"/>
          <a:stretch/>
        </p:blipFill>
        <p:spPr>
          <a:xfrm>
            <a:off x="614050" y="691675"/>
            <a:ext cx="7627023" cy="396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Non-functional requirements examples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82" name="Google Shape;182;p30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83" name="Google Shape;183;p3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184" name="Google Shape;184;p30"/>
          <p:cNvSpPr txBox="1"/>
          <p:nvPr/>
        </p:nvSpPr>
        <p:spPr>
          <a:xfrm>
            <a:off x="35400" y="509150"/>
            <a:ext cx="90732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Product requirement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It shall be possible for all necessary communication between the Developer and the user to be expressed in the standard Ada character set</a:t>
            </a:r>
            <a:endParaRPr sz="24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Organisational requirement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The system development process and deliverable documents shall conform to the process and deliverables defined in XYZCo-SP-STAN-95</a:t>
            </a:r>
            <a:endParaRPr sz="24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External requirement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The system shall not disclose any personal information about customers apart from their name and reference number to the operators of the system.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3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2700" rtl="0" algn="ctr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measures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9501" y="637065"/>
            <a:ext cx="7165000" cy="3869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Domain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98" name="Google Shape;198;p3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199" name="Google Shape;199;p3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00" name="Google Shape;200;p3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1" name="Google Shape;201;p32"/>
          <p:cNvSpPr txBox="1"/>
          <p:nvPr/>
        </p:nvSpPr>
        <p:spPr>
          <a:xfrm>
            <a:off x="438613" y="529200"/>
            <a:ext cx="8384400" cy="40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Derived from the application domain and describe system characteristics and features that reflect the domain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May be new functional requirements, constraints on existing requirements or define specific computations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If domain requirements are not satisfied, the system may be unworkable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Domain requirements problems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08" name="Google Shape;208;p33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09" name="Google Shape;209;p3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10" name="Google Shape;210;p33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11" name="Google Shape;211;p33"/>
          <p:cNvSpPr txBox="1"/>
          <p:nvPr/>
        </p:nvSpPr>
        <p:spPr>
          <a:xfrm>
            <a:off x="0" y="841325"/>
            <a:ext cx="9144000" cy="39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Understandability</a:t>
            </a:r>
            <a:endParaRPr sz="2800">
              <a:solidFill>
                <a:srgbClr val="081D5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Requirements are expressed in the language of the</a:t>
            </a:r>
            <a:br>
              <a:rPr lang="en-GB" sz="2400">
                <a:solidFill>
                  <a:srgbClr val="081D58"/>
                </a:solidFill>
              </a:rPr>
            </a:br>
            <a:r>
              <a:rPr lang="en-GB" sz="2400">
                <a:solidFill>
                  <a:srgbClr val="081D58"/>
                </a:solidFill>
              </a:rPr>
              <a:t>application domain</a:t>
            </a:r>
            <a:endParaRPr sz="2400">
              <a:solidFill>
                <a:srgbClr val="081D58"/>
              </a:solidFill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This is often not understood by software engineers developing the system</a:t>
            </a:r>
            <a:endParaRPr sz="24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Implicitness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• </a:t>
            </a:r>
            <a:r>
              <a:rPr lang="en-GB" sz="2400">
                <a:solidFill>
                  <a:srgbClr val="081D58"/>
                </a:solidFill>
              </a:rPr>
              <a:t>Domain specialists understand the area so well that they do</a:t>
            </a:r>
            <a:br>
              <a:rPr lang="en-GB" sz="2400">
                <a:solidFill>
                  <a:srgbClr val="081D58"/>
                </a:solidFill>
              </a:rPr>
            </a:br>
            <a:r>
              <a:rPr lang="en-GB" sz="2400">
                <a:solidFill>
                  <a:srgbClr val="081D58"/>
                </a:solidFill>
              </a:rPr>
              <a:t>not think of making the domain requirements explicit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5240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/>
          <p:nvPr/>
        </p:nvSpPr>
        <p:spPr>
          <a:xfrm>
            <a:off x="652500" y="0"/>
            <a:ext cx="7839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  <a:highlight>
                  <a:srgbClr val="FFFFFF"/>
                </a:highlight>
              </a:rPr>
              <a:t>Objectives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75" name="Google Shape;75;p16"/>
          <p:cNvSpPr txBox="1"/>
          <p:nvPr/>
        </p:nvSpPr>
        <p:spPr>
          <a:xfrm>
            <a:off x="93000" y="980250"/>
            <a:ext cx="8958000" cy="28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735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Requirements Engineering Definition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Functional &amp; Non functional requirements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Domain requirements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User requirements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System requirements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Interface specification</a:t>
            </a:r>
            <a:endParaRPr sz="2500">
              <a:solidFill>
                <a:srgbClr val="081D58"/>
              </a:solidFill>
            </a:endParaRPr>
          </a:p>
          <a:p>
            <a:pPr indent="-3873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500"/>
              <a:buChar char="●"/>
            </a:pPr>
            <a:r>
              <a:rPr lang="en-GB" sz="2500">
                <a:solidFill>
                  <a:srgbClr val="081D58"/>
                </a:solidFill>
              </a:rPr>
              <a:t> The software requirements document</a:t>
            </a:r>
            <a:endParaRPr sz="25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User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18" name="Google Shape;218;p34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19" name="Google Shape;219;p3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20" name="Google Shape;220;p34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21" name="Google Shape;221;p34"/>
          <p:cNvSpPr txBox="1"/>
          <p:nvPr/>
        </p:nvSpPr>
        <p:spPr>
          <a:xfrm>
            <a:off x="0" y="965600"/>
            <a:ext cx="9261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Should describe functional and non-functional requirements so that they are understandable by system users who don’t have detailed technical knowledge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User requirements are defined using natural language, tables and diagrams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Problems with natural language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28" name="Google Shape;228;p35"/>
          <p:cNvSpPr txBox="1"/>
          <p:nvPr/>
        </p:nvSpPr>
        <p:spPr>
          <a:xfrm>
            <a:off x="13" y="813950"/>
            <a:ext cx="9261600" cy="36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Lack of clarity</a:t>
            </a:r>
            <a:endParaRPr sz="28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</a:t>
            </a:r>
            <a:r>
              <a:rPr lang="en-GB" sz="2400">
                <a:solidFill>
                  <a:srgbClr val="081D58"/>
                </a:solidFill>
              </a:rPr>
              <a:t>Precision is difficult without making the document difficult to read</a:t>
            </a:r>
            <a:endParaRPr sz="24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Requirements confusion</a:t>
            </a:r>
            <a:endParaRPr sz="28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</a:t>
            </a:r>
            <a:r>
              <a:rPr lang="en-GB" sz="2400">
                <a:solidFill>
                  <a:srgbClr val="081D58"/>
                </a:solidFill>
              </a:rPr>
              <a:t>Functional and non-functional requirements tend to be mixed-up</a:t>
            </a:r>
            <a:endParaRPr sz="24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Requirements amalgamation</a:t>
            </a:r>
            <a:endParaRPr sz="28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400">
                <a:solidFill>
                  <a:schemeClr val="dk1"/>
                </a:solidFill>
              </a:rPr>
              <a:t>• </a:t>
            </a:r>
            <a:r>
              <a:rPr lang="en-GB" sz="2400">
                <a:solidFill>
                  <a:srgbClr val="081D58"/>
                </a:solidFill>
              </a:rPr>
              <a:t>Different requirements may be expressed together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Guidelines for writing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35" name="Google Shape;235;p36"/>
          <p:cNvSpPr txBox="1"/>
          <p:nvPr/>
        </p:nvSpPr>
        <p:spPr>
          <a:xfrm>
            <a:off x="13" y="670800"/>
            <a:ext cx="9261600" cy="38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Invent a standard format and use it for all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Use language in a consistent way. Use </a:t>
            </a:r>
            <a:r>
              <a:rPr b="1" lang="en-GB" sz="3200">
                <a:solidFill>
                  <a:srgbClr val="081D58"/>
                </a:solidFill>
              </a:rPr>
              <a:t>shall</a:t>
            </a:r>
            <a:r>
              <a:rPr lang="en-GB" sz="3200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for</a:t>
            </a:r>
            <a:br>
              <a:rPr lang="en-GB" sz="2800">
                <a:solidFill>
                  <a:srgbClr val="081D58"/>
                </a:solidFill>
              </a:rPr>
            </a:br>
            <a:r>
              <a:rPr lang="en-GB" sz="2800">
                <a:solidFill>
                  <a:srgbClr val="081D58"/>
                </a:solidFill>
              </a:rPr>
              <a:t>mandatory requirements, </a:t>
            </a:r>
            <a:r>
              <a:rPr b="1" lang="en-GB" sz="3200">
                <a:solidFill>
                  <a:srgbClr val="081D58"/>
                </a:solidFill>
              </a:rPr>
              <a:t>should</a:t>
            </a:r>
            <a:r>
              <a:rPr lang="en-GB" sz="3200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for desirable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Use text </a:t>
            </a:r>
            <a:r>
              <a:rPr b="1" lang="en-GB" sz="3200">
                <a:solidFill>
                  <a:srgbClr val="081D58"/>
                </a:solidFill>
              </a:rPr>
              <a:t>highlighting</a:t>
            </a:r>
            <a:r>
              <a:rPr lang="en-GB" sz="3200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to identify key parts of the requirement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Avoid the use of computer jargon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7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3300">
                <a:solidFill>
                  <a:schemeClr val="dk1"/>
                </a:solidFill>
              </a:rPr>
              <a:t>System requirements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242" name="Google Shape;242;p37"/>
          <p:cNvSpPr txBox="1"/>
          <p:nvPr/>
        </p:nvSpPr>
        <p:spPr>
          <a:xfrm>
            <a:off x="13" y="1099450"/>
            <a:ext cx="9261600" cy="259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More detailed specifications of user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Serve as a basis for designing the system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May be used as part of the system contract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System requirements may be expressed using system models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8"/>
          <p:cNvSpPr txBox="1"/>
          <p:nvPr/>
        </p:nvSpPr>
        <p:spPr>
          <a:xfrm>
            <a:off x="0" y="0"/>
            <a:ext cx="9144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3300">
                <a:solidFill>
                  <a:schemeClr val="dk1"/>
                </a:solidFill>
                <a:highlight>
                  <a:srgbClr val="FFFFFF"/>
                </a:highlight>
              </a:rPr>
              <a:t>Requirements and design</a:t>
            </a:r>
            <a:endParaRPr b="1" sz="3300">
              <a:solidFill>
                <a:schemeClr val="dk1"/>
              </a:solidFill>
            </a:endParaRPr>
          </a:p>
        </p:txBody>
      </p:sp>
      <p:sp>
        <p:nvSpPr>
          <p:cNvPr id="249" name="Google Shape;249;p38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50" name="Google Shape;250;p3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51" name="Google Shape;251;p38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52" name="Google Shape;252;p38"/>
          <p:cNvSpPr txBox="1"/>
          <p:nvPr/>
        </p:nvSpPr>
        <p:spPr>
          <a:xfrm>
            <a:off x="29413" y="692700"/>
            <a:ext cx="9202800" cy="47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In principle, requirements should state what the system should do and the design should describe how it does this</a:t>
            </a:r>
            <a:endParaRPr sz="2800">
              <a:solidFill>
                <a:srgbClr val="081D58"/>
              </a:solidFill>
            </a:endParaRPr>
          </a:p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800"/>
              <a:buChar char="●"/>
            </a:pPr>
            <a:r>
              <a:rPr lang="en-GB" sz="2800">
                <a:solidFill>
                  <a:srgbClr val="081D58"/>
                </a:solidFill>
              </a:rPr>
              <a:t>In practice, requirements and design are inseparable</a:t>
            </a:r>
            <a:endParaRPr sz="2800">
              <a:solidFill>
                <a:srgbClr val="081D58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A system architecture may be designed to structure the requirements</a:t>
            </a:r>
            <a:endParaRPr sz="2400">
              <a:solidFill>
                <a:srgbClr val="081D58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The system may inter-operate with other systems that generate design requirements</a:t>
            </a:r>
            <a:endParaRPr sz="2400">
              <a:solidFill>
                <a:srgbClr val="081D58"/>
              </a:solidFill>
            </a:endParaRPr>
          </a:p>
          <a:p>
            <a:pPr indent="-38100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The use of a specific design may be a domain requirement</a:t>
            </a:r>
            <a:endParaRPr sz="24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3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Alternatives to NL specification</a:t>
            </a:r>
            <a:endParaRPr b="1" sz="2700">
              <a:solidFill>
                <a:schemeClr val="dk1"/>
              </a:solidFill>
            </a:endParaRPr>
          </a:p>
        </p:txBody>
      </p:sp>
      <p:pic>
        <p:nvPicPr>
          <p:cNvPr id="259" name="Google Shape;25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669" y="600300"/>
            <a:ext cx="8544282" cy="456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Google Shape;2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Structured language specifications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66" name="Google Shape;266;p40"/>
          <p:cNvSpPr txBox="1"/>
          <p:nvPr/>
        </p:nvSpPr>
        <p:spPr>
          <a:xfrm>
            <a:off x="13" y="879550"/>
            <a:ext cx="9261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A limited form of natural language may be used to express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This removes some of the problems resulting from ambiguity and flexibility and imposes a degree of uniformity on a specification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Often best supported using a forms-based approach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Form-based specifications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73" name="Google Shape;273;p41"/>
          <p:cNvSpPr txBox="1"/>
          <p:nvPr/>
        </p:nvSpPr>
        <p:spPr>
          <a:xfrm>
            <a:off x="13" y="1166350"/>
            <a:ext cx="9261600" cy="30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Definition of the function or entity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Description of inputs and where they come from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Description of outputs and where they go to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Indication of other entities required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Pre and post conditions (if appropriate)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 side effects (if any)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Form-based node specification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80" name="Google Shape;280;p4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sp>
        <p:nvSpPr>
          <p:cNvPr id="281" name="Google Shape;281;p42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82" name="Google Shape;282;p42"/>
          <p:cNvSpPr txBox="1"/>
          <p:nvPr/>
        </p:nvSpPr>
        <p:spPr>
          <a:xfrm>
            <a:off x="129475" y="776850"/>
            <a:ext cx="9073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283" name="Google Shape;283;p42"/>
          <p:cNvPicPr preferRelativeResize="0"/>
          <p:nvPr/>
        </p:nvPicPr>
        <p:blipFill rotWithShape="1">
          <a:blip r:embed="rId4">
            <a:alphaModFix/>
          </a:blip>
          <a:srcRect b="2591" l="1567" r="1673" t="1788"/>
          <a:stretch/>
        </p:blipFill>
        <p:spPr>
          <a:xfrm>
            <a:off x="615450" y="659675"/>
            <a:ext cx="8030725" cy="4197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" name="Google Shape;2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4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PDL-based requirements definition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90" name="Google Shape;290;p43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1" name="Google Shape;291;p43"/>
          <p:cNvSpPr txBox="1"/>
          <p:nvPr/>
        </p:nvSpPr>
        <p:spPr>
          <a:xfrm>
            <a:off x="0" y="712550"/>
            <a:ext cx="9261600" cy="4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Requirements may be defined operationally using a language like a programming language but with more flexibility of expression</a:t>
            </a:r>
            <a:endParaRPr sz="2800">
              <a:solidFill>
                <a:srgbClr val="081D58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81D58"/>
                </a:solidFill>
              </a:rPr>
              <a:t>Most appropriate in two situations</a:t>
            </a:r>
            <a:endParaRPr sz="2400">
              <a:solidFill>
                <a:schemeClr val="dk1"/>
              </a:solidFill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Where an operation is specified as a sequence of actions and the order is important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400"/>
              <a:buChar char="○"/>
            </a:pPr>
            <a:r>
              <a:rPr lang="en-GB" sz="2400">
                <a:solidFill>
                  <a:srgbClr val="081D58"/>
                </a:solidFill>
              </a:rPr>
              <a:t>When hardware and software interfaces have to be specified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Engineering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82" name="Google Shape;82;p17"/>
          <p:cNvSpPr txBox="1"/>
          <p:nvPr/>
        </p:nvSpPr>
        <p:spPr>
          <a:xfrm>
            <a:off x="13" y="1188800"/>
            <a:ext cx="9261600" cy="29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000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700"/>
              <a:buChar char="●"/>
            </a:pPr>
            <a:r>
              <a:rPr lang="en-GB" sz="2700">
                <a:solidFill>
                  <a:srgbClr val="081D58"/>
                </a:solidFill>
              </a:rPr>
              <a:t>The process of establishing the services that the customer requires from a system and the constraints under which it operates and is developed.</a:t>
            </a:r>
            <a:endParaRPr sz="2700">
              <a:solidFill>
                <a:srgbClr val="081D58"/>
              </a:solidFill>
            </a:endParaRPr>
          </a:p>
          <a:p>
            <a:pPr indent="-4000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700"/>
              <a:buChar char="●"/>
            </a:pPr>
            <a:r>
              <a:rPr lang="en-GB" sz="2700">
                <a:solidFill>
                  <a:srgbClr val="081D58"/>
                </a:solidFill>
              </a:rPr>
              <a:t>The requirements themselves are the descriptions of the system services and constraints that are generated during the requirements engineering process.</a:t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4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 disadvantage</a:t>
            </a:r>
            <a:r>
              <a:rPr b="1" lang="en-GB" sz="2700">
                <a:solidFill>
                  <a:schemeClr val="dk1"/>
                </a:solidFill>
              </a:rPr>
              <a:t>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298" name="Google Shape;298;p44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299" name="Google Shape;299;p44"/>
          <p:cNvSpPr txBox="1"/>
          <p:nvPr/>
        </p:nvSpPr>
        <p:spPr>
          <a:xfrm>
            <a:off x="0" y="712550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PDL may not be sufficiently expressive to express the system functionality in an understandable way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Notation is only understandable to people with programming language knowledge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 requirement may be taken as a design specification rather than a model to help understand the system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45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Interface specification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06" name="Google Shape;306;p45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07" name="Google Shape;307;p45"/>
          <p:cNvSpPr txBox="1"/>
          <p:nvPr/>
        </p:nvSpPr>
        <p:spPr>
          <a:xfrm>
            <a:off x="13" y="420688"/>
            <a:ext cx="9261600" cy="436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286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Most systems must operate with other systems and the operating interfaces must be specified as part of the requirements</a:t>
            </a:r>
            <a:endParaRPr sz="28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Three types of interface may have to be defined</a:t>
            </a:r>
            <a:endParaRPr sz="28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Procedural interfaces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Data structures</a:t>
            </a:r>
            <a:endParaRPr sz="2400">
              <a:solidFill>
                <a:srgbClr val="081D58"/>
              </a:solidFill>
            </a:endParaRPr>
          </a:p>
          <a:p>
            <a:pPr indent="-3810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Data representations</a:t>
            </a:r>
            <a:endParaRPr sz="2400">
              <a:solidFill>
                <a:srgbClr val="081D58"/>
              </a:solidFill>
            </a:endParaRPr>
          </a:p>
          <a:p>
            <a:pPr indent="-228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Formal notations are an effective technique for interface specification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46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PDL interface description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14" name="Google Shape;314;p46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15" name="Google Shape;315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46204"/>
            <a:ext cx="9144001" cy="3051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7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Requirements Document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22" name="Google Shape;322;p47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23" name="Google Shape;323;p47"/>
          <p:cNvSpPr txBox="1"/>
          <p:nvPr/>
        </p:nvSpPr>
        <p:spPr>
          <a:xfrm>
            <a:off x="13" y="777000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The requirements document is the official statement of what is required of the system developers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Should include both a definition and a specification of requirements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It is NOT a design document. As far as possible, it should set of WHAT the system should do rather than HOW it should do it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The Requirements Document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30" name="Google Shape;330;p48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pic>
        <p:nvPicPr>
          <p:cNvPr id="331" name="Google Shape;331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3587" y="600300"/>
            <a:ext cx="7316826" cy="441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document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38" name="Google Shape;338;p49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39" name="Google Shape;339;p49"/>
          <p:cNvSpPr txBox="1"/>
          <p:nvPr/>
        </p:nvSpPr>
        <p:spPr>
          <a:xfrm>
            <a:off x="13" y="889125"/>
            <a:ext cx="9261600" cy="358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Specify external system behaviour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Specify implementation constraints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Easy to change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Serve as reference tool for maintenance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Record forethought about the life cycle of the system i.e. predict changes</a:t>
            </a:r>
            <a:endParaRPr sz="28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>
                <a:solidFill>
                  <a:srgbClr val="081D58"/>
                </a:solidFill>
              </a:rPr>
              <a:t> </a:t>
            </a:r>
            <a:r>
              <a:rPr lang="en-GB" sz="2800">
                <a:solidFill>
                  <a:srgbClr val="081D58"/>
                </a:solidFill>
              </a:rPr>
              <a:t>Characterise responses to unexpected events</a:t>
            </a:r>
            <a:endParaRPr sz="28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5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Document Structure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346" name="Google Shape;346;p50"/>
          <p:cNvSpPr txBox="1"/>
          <p:nvPr/>
        </p:nvSpPr>
        <p:spPr>
          <a:xfrm>
            <a:off x="-58800" y="776850"/>
            <a:ext cx="92616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</p:txBody>
      </p:sp>
      <p:sp>
        <p:nvSpPr>
          <p:cNvPr id="347" name="Google Shape;347;p50"/>
          <p:cNvSpPr txBox="1"/>
          <p:nvPr/>
        </p:nvSpPr>
        <p:spPr>
          <a:xfrm>
            <a:off x="0" y="600300"/>
            <a:ext cx="92616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Preface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Introduction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Glossary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User requirements definition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architecture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requirements specification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models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System evolution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Appendices</a:t>
            </a:r>
            <a:endParaRPr sz="2400">
              <a:solidFill>
                <a:srgbClr val="081D58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400"/>
              <a:buChar char="●"/>
            </a:pPr>
            <a:r>
              <a:rPr lang="en-GB" sz="1000">
                <a:solidFill>
                  <a:srgbClr val="081D58"/>
                </a:solidFill>
              </a:rPr>
              <a:t> </a:t>
            </a:r>
            <a:r>
              <a:rPr lang="en-GB" sz="2400">
                <a:solidFill>
                  <a:srgbClr val="081D58"/>
                </a:solidFill>
              </a:rPr>
              <a:t>Index</a:t>
            </a:r>
            <a:endParaRPr sz="2400">
              <a:solidFill>
                <a:srgbClr val="081D58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" name="Google Shape;35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1"/>
          <p:cNvSpPr txBox="1"/>
          <p:nvPr/>
        </p:nvSpPr>
        <p:spPr>
          <a:xfrm>
            <a:off x="610977" y="1866175"/>
            <a:ext cx="7890900" cy="157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Any questions?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2"/>
          <p:cNvSpPr txBox="1"/>
          <p:nvPr/>
        </p:nvSpPr>
        <p:spPr>
          <a:xfrm>
            <a:off x="455865" y="2280880"/>
            <a:ext cx="8231700" cy="5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-GB" sz="3300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Thank you</a:t>
            </a:r>
            <a:endParaRPr b="0" sz="33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4" name="Google Shape;36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365" name="Google Shape;365;p53"/>
          <p:cNvSpPr txBox="1"/>
          <p:nvPr/>
        </p:nvSpPr>
        <p:spPr>
          <a:xfrm>
            <a:off x="2409063" y="921386"/>
            <a:ext cx="4443900" cy="6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0825" lIns="81625" spcFirstLastPara="1" rIns="81625" wrap="square" tIns="408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latin typeface="Times New Roman"/>
                <a:ea typeface="Times New Roman"/>
                <a:cs typeface="Times New Roman"/>
                <a:sym typeface="Times New Roman"/>
              </a:rPr>
              <a:t>Scan The QR for More Info</a:t>
            </a:r>
            <a:endParaRPr b="0" sz="240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36531" y="1472036"/>
            <a:ext cx="3588762" cy="35887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What is a requirement?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89" name="Google Shape;89;p18"/>
          <p:cNvSpPr txBox="1"/>
          <p:nvPr/>
        </p:nvSpPr>
        <p:spPr>
          <a:xfrm>
            <a:off x="76475" y="653425"/>
            <a:ext cx="9261600" cy="43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74650" lvl="0" marL="457200" rtl="0"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300"/>
              <a:buChar char="●"/>
            </a:pPr>
            <a:r>
              <a:rPr lang="en-GB" sz="2300">
                <a:solidFill>
                  <a:srgbClr val="081D58"/>
                </a:solidFill>
              </a:rPr>
              <a:t>It may range from a high-level abstract statement of a service or of a system constraint to a detailed mathematical functional specification</a:t>
            </a:r>
            <a:endParaRPr sz="2300">
              <a:solidFill>
                <a:srgbClr val="081D58"/>
              </a:solidFill>
            </a:endParaRPr>
          </a:p>
          <a:p>
            <a:pPr indent="-37465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2300"/>
              <a:buChar char="●"/>
            </a:pPr>
            <a:r>
              <a:rPr lang="en-GB" sz="2300">
                <a:solidFill>
                  <a:srgbClr val="081D58"/>
                </a:solidFill>
              </a:rPr>
              <a:t>This is inevitable as requirements may serve a dual function</a:t>
            </a:r>
            <a:endParaRPr sz="2300">
              <a:solidFill>
                <a:srgbClr val="081D58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rgbClr val="081D58"/>
              </a:solidFill>
            </a:endParaRPr>
          </a:p>
          <a:p>
            <a:pPr indent="-349250" lvl="0" marL="13716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1900"/>
              <a:buAutoNum type="arabicPeriod"/>
            </a:pPr>
            <a:r>
              <a:rPr lang="en-GB" sz="1900">
                <a:solidFill>
                  <a:srgbClr val="081D58"/>
                </a:solidFill>
              </a:rPr>
              <a:t>May be the basis for a bid for a contract - therefore must be open to interpretation</a:t>
            </a:r>
            <a:endParaRPr sz="1900">
              <a:solidFill>
                <a:srgbClr val="081D58"/>
              </a:solidFill>
            </a:endParaRPr>
          </a:p>
          <a:p>
            <a:pPr indent="-34925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900"/>
              <a:buAutoNum type="arabicPeriod"/>
            </a:pPr>
            <a:r>
              <a:rPr lang="en-GB" sz="1900">
                <a:solidFill>
                  <a:srgbClr val="081D58"/>
                </a:solidFill>
              </a:rPr>
              <a:t>May be the basis for the contract itself - therefore must be defined in detail</a:t>
            </a:r>
            <a:endParaRPr sz="1900">
              <a:solidFill>
                <a:srgbClr val="081D58"/>
              </a:solidFill>
            </a:endParaRPr>
          </a:p>
          <a:p>
            <a:pPr indent="-349250" lvl="0" marL="13716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81D58"/>
              </a:buClr>
              <a:buSzPts val="1900"/>
              <a:buAutoNum type="arabicPeriod"/>
            </a:pPr>
            <a:r>
              <a:rPr lang="en-GB" sz="1900">
                <a:solidFill>
                  <a:srgbClr val="081D58"/>
                </a:solidFill>
              </a:rPr>
              <a:t>Both these statements may be called requirements</a:t>
            </a:r>
            <a:endParaRPr sz="1900">
              <a:solidFill>
                <a:srgbClr val="081D58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9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Types of requirement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96" name="Google Shape;96;p19"/>
          <p:cNvSpPr txBox="1"/>
          <p:nvPr/>
        </p:nvSpPr>
        <p:spPr>
          <a:xfrm>
            <a:off x="0" y="847513"/>
            <a:ext cx="9144000" cy="3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81D58"/>
                </a:solidFill>
              </a:rPr>
              <a:t>User requirements</a:t>
            </a:r>
            <a:endParaRPr sz="22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• </a:t>
            </a:r>
            <a:r>
              <a:rPr lang="en-GB" sz="1800">
                <a:solidFill>
                  <a:srgbClr val="081D58"/>
                </a:solidFill>
              </a:rPr>
              <a:t>Statements in natural language plus diagrams of the services the system provides and its operational constraints. </a:t>
            </a:r>
            <a:r>
              <a:rPr lang="en-GB" sz="1800">
                <a:solidFill>
                  <a:srgbClr val="BD011E"/>
                </a:solidFill>
              </a:rPr>
              <a:t>Written for customers</a:t>
            </a:r>
            <a:endParaRPr sz="1800">
              <a:solidFill>
                <a:srgbClr val="BD01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81D58"/>
                </a:solidFill>
              </a:rPr>
              <a:t> </a:t>
            </a:r>
            <a:r>
              <a:rPr lang="en-GB" sz="2200">
                <a:solidFill>
                  <a:srgbClr val="081D58"/>
                </a:solidFill>
              </a:rPr>
              <a:t>System requirements</a:t>
            </a:r>
            <a:endParaRPr sz="22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• </a:t>
            </a:r>
            <a:r>
              <a:rPr lang="en-GB" sz="1800">
                <a:solidFill>
                  <a:srgbClr val="081D58"/>
                </a:solidFill>
              </a:rPr>
              <a:t>A structured document setting out detailed descriptions of the system services. </a:t>
            </a:r>
            <a:r>
              <a:rPr lang="en-GB" sz="1800">
                <a:solidFill>
                  <a:srgbClr val="BD011E"/>
                </a:solidFill>
              </a:rPr>
              <a:t>Written as a contract between client and contractor</a:t>
            </a:r>
            <a:endParaRPr sz="1800">
              <a:solidFill>
                <a:srgbClr val="BD011E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800">
                <a:solidFill>
                  <a:srgbClr val="081D58"/>
                </a:solidFill>
              </a:rPr>
              <a:t> </a:t>
            </a:r>
            <a:r>
              <a:rPr lang="en-GB" sz="2200">
                <a:solidFill>
                  <a:srgbClr val="081D58"/>
                </a:solidFill>
              </a:rPr>
              <a:t>Software specification</a:t>
            </a:r>
            <a:endParaRPr sz="2200">
              <a:solidFill>
                <a:srgbClr val="081D58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1800">
                <a:solidFill>
                  <a:schemeClr val="dk1"/>
                </a:solidFill>
              </a:rPr>
              <a:t>• </a:t>
            </a:r>
            <a:r>
              <a:rPr lang="en-GB" sz="1800">
                <a:solidFill>
                  <a:srgbClr val="081D58"/>
                </a:solidFill>
              </a:rPr>
              <a:t>A detailed software description which can serve as a basis for a design or implementation. </a:t>
            </a:r>
            <a:r>
              <a:rPr lang="en-GB" sz="1800">
                <a:solidFill>
                  <a:srgbClr val="BD011E"/>
                </a:solidFill>
              </a:rPr>
              <a:t>Written for developers</a:t>
            </a:r>
            <a:endParaRPr sz="1800">
              <a:solidFill>
                <a:srgbClr val="BD011E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0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Definitions and specifications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03" name="Google Shape;103;p20"/>
          <p:cNvSpPr txBox="1"/>
          <p:nvPr/>
        </p:nvSpPr>
        <p:spPr>
          <a:xfrm>
            <a:off x="25" y="793525"/>
            <a:ext cx="9261600" cy="13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Requirements definition</a:t>
            </a:r>
            <a:br>
              <a:rPr lang="en-GB" sz="2000">
                <a:solidFill>
                  <a:schemeClr val="dk1"/>
                </a:solidFill>
              </a:rPr>
            </a:br>
            <a:r>
              <a:rPr lang="en-GB" sz="2400">
                <a:solidFill>
                  <a:schemeClr val="dk1"/>
                </a:solidFill>
              </a:rPr>
              <a:t>T</a:t>
            </a:r>
            <a:r>
              <a:rPr lang="en-GB" sz="2400">
                <a:solidFill>
                  <a:schemeClr val="dk1"/>
                </a:solidFill>
              </a:rPr>
              <a:t>he software must provide a means of representing and</a:t>
            </a:r>
            <a:r>
              <a:rPr lang="en-GB" sz="2400">
                <a:solidFill>
                  <a:srgbClr val="FFFFFF"/>
                </a:solidFill>
              </a:rPr>
              <a:t> </a:t>
            </a:r>
            <a:r>
              <a:rPr lang="en-GB" sz="2400">
                <a:solidFill>
                  <a:schemeClr val="dk1"/>
                </a:solidFill>
              </a:rPr>
              <a:t>accessing external files created by other tools.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31325" y="2208453"/>
            <a:ext cx="4998974" cy="2679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Definitions and specifications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11" name="Google Shape;111;p21"/>
          <p:cNvSpPr txBox="1"/>
          <p:nvPr/>
        </p:nvSpPr>
        <p:spPr>
          <a:xfrm>
            <a:off x="13" y="898675"/>
            <a:ext cx="9261600" cy="40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chemeClr val="dk1"/>
                </a:solidFill>
              </a:rPr>
              <a:t>Requirements specification</a:t>
            </a:r>
            <a:endParaRPr sz="20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The user should be provided with facilities to define the type of external files.</a:t>
            </a:r>
            <a:br>
              <a:rPr lang="en-GB" sz="1900">
                <a:solidFill>
                  <a:schemeClr val="dk1"/>
                </a:solidFill>
              </a:rPr>
            </a:br>
            <a:r>
              <a:rPr lang="en-GB" sz="1900">
                <a:solidFill>
                  <a:schemeClr val="dk1"/>
                </a:solidFill>
              </a:rPr>
              <a:t>Each external file type may have an associated tool which may be</a:t>
            </a:r>
            <a:r>
              <a:rPr lang="en-GB" sz="1900">
                <a:solidFill>
                  <a:srgbClr val="FFFFFF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applied to the file.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Each external file type may be represented as a specific icon on</a:t>
            </a:r>
            <a:r>
              <a:rPr lang="en-GB" sz="1900">
                <a:solidFill>
                  <a:srgbClr val="FFFFFF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the user’s display.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Facilities should be provided for the icon representing an external file type to be defined by the user.</a:t>
            </a:r>
            <a:endParaRPr sz="1900">
              <a:solidFill>
                <a:schemeClr val="dk1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GB" sz="1900">
                <a:solidFill>
                  <a:schemeClr val="dk1"/>
                </a:solidFill>
              </a:rPr>
              <a:t>When a user selects an icon representing an external file, the effect of that selection is to apply the tool associated with the type of</a:t>
            </a:r>
            <a:r>
              <a:rPr lang="en-GB" sz="1900">
                <a:solidFill>
                  <a:srgbClr val="FFFFFF"/>
                </a:solidFill>
              </a:rPr>
              <a:t> </a:t>
            </a:r>
            <a:r>
              <a:rPr lang="en-GB" sz="1900">
                <a:solidFill>
                  <a:schemeClr val="dk1"/>
                </a:solidFill>
              </a:rPr>
              <a:t>the external file to the file represented by the selected icon.</a:t>
            </a:r>
            <a:endParaRPr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2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Requirements readers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18" name="Google Shape;118;p22"/>
          <p:cNvSpPr txBox="1"/>
          <p:nvPr/>
        </p:nvSpPr>
        <p:spPr>
          <a:xfrm>
            <a:off x="-12" y="1016700"/>
            <a:ext cx="88998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accent1"/>
              </a:solidFill>
            </a:endParaRPr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4">
            <a:alphaModFix/>
          </a:blip>
          <a:srcRect b="1292" l="0" r="0" t="29"/>
          <a:stretch/>
        </p:blipFill>
        <p:spPr>
          <a:xfrm>
            <a:off x="202950" y="600300"/>
            <a:ext cx="8493901" cy="437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61614" cy="520966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3"/>
          <p:cNvSpPr txBox="1"/>
          <p:nvPr/>
        </p:nvSpPr>
        <p:spPr>
          <a:xfrm>
            <a:off x="0" y="0"/>
            <a:ext cx="9144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2700">
                <a:solidFill>
                  <a:schemeClr val="dk1"/>
                </a:solidFill>
              </a:rPr>
              <a:t>Functional and non-functional requirements</a:t>
            </a:r>
            <a:endParaRPr b="1" sz="2700">
              <a:solidFill>
                <a:schemeClr val="dk1"/>
              </a:solidFill>
            </a:endParaRPr>
          </a:p>
        </p:txBody>
      </p:sp>
      <p:sp>
        <p:nvSpPr>
          <p:cNvPr id="126" name="Google Shape;126;p23"/>
          <p:cNvSpPr txBox="1"/>
          <p:nvPr/>
        </p:nvSpPr>
        <p:spPr>
          <a:xfrm>
            <a:off x="13" y="676775"/>
            <a:ext cx="92616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Functional requirements</a:t>
            </a:r>
            <a:endParaRPr sz="2400">
              <a:solidFill>
                <a:srgbClr val="081D5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81D58"/>
                </a:solidFill>
              </a:rPr>
              <a:t>Statements of services the system should provide, how the system should react to particular inputs and how the system should behave in particular situations.</a:t>
            </a:r>
            <a:endParaRPr sz="2000">
              <a:solidFill>
                <a:srgbClr val="081D5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Non-functional requirements</a:t>
            </a:r>
            <a:endParaRPr sz="2400">
              <a:solidFill>
                <a:srgbClr val="081D5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000">
                <a:solidFill>
                  <a:srgbClr val="081D58"/>
                </a:solidFill>
              </a:rPr>
              <a:t>constraints on the services or functions offered by the system such as timing constraints, constraints on the development process, standards, etc.</a:t>
            </a:r>
            <a:endParaRPr sz="2000">
              <a:solidFill>
                <a:srgbClr val="081D58"/>
              </a:solidFill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81D58"/>
              </a:buClr>
              <a:buSzPts val="2400"/>
              <a:buChar char="●"/>
            </a:pPr>
            <a:r>
              <a:rPr lang="en-GB" sz="2400">
                <a:solidFill>
                  <a:srgbClr val="081D58"/>
                </a:solidFill>
              </a:rPr>
              <a:t>Domain requirements</a:t>
            </a:r>
            <a:endParaRPr sz="2400">
              <a:solidFill>
                <a:srgbClr val="081D58"/>
              </a:solidFill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GB" sz="2000">
                <a:solidFill>
                  <a:srgbClr val="081D58"/>
                </a:solidFill>
              </a:rPr>
              <a:t>Requirements that come from the application domain of the system and that reflect characteristics of that domain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