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5143500" cx="9144000"/>
  <p:notesSz cx="6858000" cy="9144000"/>
  <p:embeddedFontLst>
    <p:embeddedFont>
      <p:font typeface="Palatino Linotype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PalatinoLinotype-regular.fntdata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font" Target="fonts/PalatinoLinotype-italic.fntdata"/><Relationship Id="rId23" Type="http://schemas.openxmlformats.org/officeDocument/2006/relationships/slide" Target="slides/slide18.xml"/><Relationship Id="rId45" Type="http://schemas.openxmlformats.org/officeDocument/2006/relationships/font" Target="fonts/PalatinoLinotype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PalatinoLinotype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10177c117_0_7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2410177c117_0_7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10177c117_0_8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2410177c117_0_8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410177c117_0_9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410177c117_0_9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10177c117_0_10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2410177c117_0_10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410177c117_0_11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2410177c117_0_11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410177c117_0_124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410177c117_0_124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410177c117_0_13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2410177c117_0_13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410177c117_0_14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2410177c117_0_14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10177c117_0_15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410177c117_0_155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410177c117_0_16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2410177c117_0_166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ac482a6a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7ac482a6a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10177c117_0_177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2410177c117_0_177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10177c117_0_19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2410177c117_0_19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410177c117_0_20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2410177c117_0_20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410177c117_0_21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2410177c117_0_216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410177c117_0_227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2410177c117_0_227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410177c117_0_238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2410177c117_0_238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410177c117_0_249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2410177c117_0_249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410177c117_0_259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2410177c117_0_259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410177c117_0_270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2410177c117_0_270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410177c117_0_29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2410177c117_0_291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410177c117_0_1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2410177c117_0_11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410177c117_0_304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2410177c117_0_304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410177c117_0_31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2410177c117_0_316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410177c117_0_327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2410177c117_0_327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410177c117_0_338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2410177c117_0_338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410177c117_0_349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2410177c117_0_349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410177c117_0_36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2410177c117_0_361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7b2b51bb71_0_7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27b2b51bb71_0_7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7b2b51bb71_0_78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27b2b51bb71_0_78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7b2b51bb71_0_8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27b2b51bb71_0_8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10177c117_0_24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2410177c117_0_24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10177c117_0_3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2410177c117_0_3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10177c117_0_4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2410177c117_0_4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10177c117_0_5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2410177c117_0_51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10177c117_0_59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2410177c117_0_59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10177c117_0_6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2410177c117_0_65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172" y="205067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7172" y="1203299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127054" y="4685192"/>
            <a:ext cx="28980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55584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45717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172" y="205067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7172" y="1203299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27054" y="4685192"/>
            <a:ext cx="28980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584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45717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686700" y="588500"/>
            <a:ext cx="7770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SOFTWARE</a:t>
            </a:r>
            <a:r>
              <a:rPr b="1" lang="en-GB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GB" sz="3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ENGINEERING</a:t>
            </a:r>
            <a:endParaRPr sz="3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47750" y="1327400"/>
            <a:ext cx="8248500" cy="23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300">
                <a:solidFill>
                  <a:schemeClr val="dk1"/>
                </a:solidFill>
              </a:rPr>
              <a:t>UNIT –II (Chapter-1)</a:t>
            </a:r>
            <a:endParaRPr sz="3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300">
                <a:solidFill>
                  <a:schemeClr val="dk1"/>
                </a:solidFill>
              </a:rPr>
              <a:t>PROCESS MODELS</a:t>
            </a:r>
            <a:endParaRPr b="1" sz="3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Text Book: Software Engineering, A practitioner’s approach</a:t>
            </a:r>
            <a:endParaRPr sz="1800">
              <a:solidFill>
                <a:schemeClr val="dk1"/>
              </a:solidFill>
            </a:endParaRPr>
          </a:p>
          <a:p>
            <a:pPr indent="0" lvl="0" marL="6350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Roger s. Pressman 6th Edition -McGraw-Hill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The Incremental Model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35" name="Google Shape;135;p24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36" name="Google Shape;136;p24"/>
          <p:cNvSpPr txBox="1"/>
          <p:nvPr/>
        </p:nvSpPr>
        <p:spPr>
          <a:xfrm>
            <a:off x="-58800" y="776850"/>
            <a:ext cx="9261600" cy="29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Software releases in increments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1st increment constitutes Core product which address and satisfies basic requirements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Core product undergoes detailed evaluation by the  customer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As a result, plan is developed for the next increment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Plan addresses the modification of core product to better  meet the needs of customer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Process is repeated until the complete product is  produced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The RAD Model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43" name="Google Shape;143;p25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44" name="Google Shape;144;p25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0885" y="600300"/>
            <a:ext cx="6422226" cy="42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The RAD Model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129475" y="776850"/>
            <a:ext cx="90732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An incremental software process model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Having a short development cycle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High-speed adoption of the waterfall model using a  component based construction approach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Creates a fully functional system within a very short span time of 60 to 90 days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The RAD Model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129475" y="776850"/>
            <a:ext cx="9073200" cy="3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1800">
                <a:solidFill>
                  <a:schemeClr val="dk1"/>
                </a:solidFill>
              </a:rPr>
              <a:t>Multiple software teams work in parallel on different  functions</a:t>
            </a:r>
            <a:endParaRPr sz="18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1800">
                <a:solidFill>
                  <a:schemeClr val="dk1"/>
                </a:solidFill>
              </a:rPr>
              <a:t>Modeling encompasses three major phases: Business  modeling, Data modeling and process modeling</a:t>
            </a:r>
            <a:endParaRPr sz="18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1800">
                <a:solidFill>
                  <a:schemeClr val="dk1"/>
                </a:solidFill>
              </a:rPr>
              <a:t>Construction uses reusable components, automatic code</a:t>
            </a:r>
            <a:endParaRPr sz="18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1800">
                <a:solidFill>
                  <a:schemeClr val="dk1"/>
                </a:solidFill>
              </a:rPr>
              <a:t>generation and testing</a:t>
            </a:r>
            <a:endParaRPr sz="18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1800">
                <a:solidFill>
                  <a:schemeClr val="dk1"/>
                </a:solidFill>
              </a:rPr>
              <a:t>Problems with RAD Model</a:t>
            </a:r>
            <a:endParaRPr sz="1800">
              <a:solidFill>
                <a:schemeClr val="dk1"/>
              </a:solidFill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GB" sz="1500">
                <a:solidFill>
                  <a:schemeClr val="dk1"/>
                </a:solidFill>
              </a:rPr>
              <a:t>Requires a number of RAD teams</a:t>
            </a:r>
            <a:endParaRPr sz="1500">
              <a:solidFill>
                <a:schemeClr val="dk1"/>
              </a:solidFill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GB" sz="1500">
                <a:solidFill>
                  <a:schemeClr val="dk1"/>
                </a:solidFill>
              </a:rPr>
              <a:t>Requires commitment from both developer and customer for  rapid-fire completion of activities</a:t>
            </a:r>
            <a:endParaRPr sz="1500">
              <a:solidFill>
                <a:schemeClr val="dk1"/>
              </a:solidFill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GB" sz="1500">
                <a:solidFill>
                  <a:schemeClr val="dk1"/>
                </a:solidFill>
              </a:rPr>
              <a:t>Requires modularity</a:t>
            </a:r>
            <a:endParaRPr sz="1500">
              <a:solidFill>
                <a:schemeClr val="dk1"/>
              </a:solidFill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GB" sz="1500">
                <a:solidFill>
                  <a:schemeClr val="dk1"/>
                </a:solidFill>
              </a:rPr>
              <a:t>Not suited when technical risks are high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8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Evolutionary Process Models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70" name="Google Shape;170;p28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71" name="Google Shape;171;p28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2" name="Google Shape;172;p28"/>
          <p:cNvSpPr txBox="1"/>
          <p:nvPr/>
        </p:nvSpPr>
        <p:spPr>
          <a:xfrm>
            <a:off x="129475" y="776850"/>
            <a:ext cx="90732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Software evolves over a period of time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Business and product requirements often change as  development proceeds making a straight-line path to an  end product unrealistic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Evolutionary models are iterative and as such are  applicable to modern day applications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Types of evolutionary models</a:t>
            </a:r>
            <a:endParaRPr sz="1800">
              <a:solidFill>
                <a:schemeClr val="dk1"/>
              </a:solidFill>
            </a:endParaRPr>
          </a:p>
          <a:p>
            <a:pPr indent="-3429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 sz="1800">
                <a:solidFill>
                  <a:schemeClr val="dk1"/>
                </a:solidFill>
              </a:rPr>
              <a:t>Prototyping Model</a:t>
            </a:r>
            <a:endParaRPr b="1" sz="1800">
              <a:solidFill>
                <a:schemeClr val="dk1"/>
              </a:solidFill>
            </a:endParaRPr>
          </a:p>
          <a:p>
            <a:pPr indent="-3429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 sz="1800">
                <a:solidFill>
                  <a:schemeClr val="dk1"/>
                </a:solidFill>
              </a:rPr>
              <a:t>Spiral Model</a:t>
            </a:r>
            <a:endParaRPr b="1" sz="1800">
              <a:solidFill>
                <a:schemeClr val="dk1"/>
              </a:solidFill>
            </a:endParaRPr>
          </a:p>
          <a:p>
            <a:pPr indent="-3429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 sz="1800">
                <a:solidFill>
                  <a:schemeClr val="dk1"/>
                </a:solidFill>
              </a:rPr>
              <a:t>Concurrent development Model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9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Evolutionary Process Models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79" name="Google Shape;179;p29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80" name="Google Shape;180;p29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129475" y="776850"/>
            <a:ext cx="90732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Software evolves over a period of time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Business and product requirements often change as  development proceeds making a straight-line path to an  end product unrealistic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Evolutionary models are iterative and as such are  applicable to modern day applications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Types of evolutionary models</a:t>
            </a:r>
            <a:endParaRPr sz="1800">
              <a:solidFill>
                <a:schemeClr val="dk1"/>
              </a:solidFill>
            </a:endParaRPr>
          </a:p>
          <a:p>
            <a:pPr indent="-3429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 sz="1800">
                <a:solidFill>
                  <a:schemeClr val="dk1"/>
                </a:solidFill>
              </a:rPr>
              <a:t>Prototyping Model</a:t>
            </a:r>
            <a:endParaRPr b="1" sz="1800">
              <a:solidFill>
                <a:schemeClr val="dk1"/>
              </a:solidFill>
            </a:endParaRPr>
          </a:p>
          <a:p>
            <a:pPr indent="-3429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 sz="1800">
                <a:solidFill>
                  <a:schemeClr val="dk1"/>
                </a:solidFill>
              </a:rPr>
              <a:t>Spiral Model</a:t>
            </a:r>
            <a:endParaRPr b="1" sz="1800">
              <a:solidFill>
                <a:schemeClr val="dk1"/>
              </a:solidFill>
            </a:endParaRPr>
          </a:p>
          <a:p>
            <a:pPr indent="-3429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 sz="1800">
                <a:solidFill>
                  <a:schemeClr val="dk1"/>
                </a:solidFill>
              </a:rPr>
              <a:t>Concurrent development Model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0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Prototyping Model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88" name="Google Shape;188;p30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0" name="Google Shape;190;p30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91" name="Google Shape;19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3124" y="600300"/>
            <a:ext cx="7077752" cy="419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1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Prototyping Model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98" name="Google Shape;198;p31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99" name="Google Shape;199;p31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00" name="Google Shape;200;p31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01" name="Google Shape;201;p31"/>
          <p:cNvSpPr txBox="1"/>
          <p:nvPr/>
        </p:nvSpPr>
        <p:spPr>
          <a:xfrm>
            <a:off x="0" y="776850"/>
            <a:ext cx="92616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Mock up or model (throw away version) of a software  product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Used when customer defines a set of objective but does  not identify input, output or processing requirements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Developer is not sure of:</a:t>
            </a:r>
            <a:endParaRPr sz="2100">
              <a:solidFill>
                <a:schemeClr val="dk1"/>
              </a:solidFill>
            </a:endParaRPr>
          </a:p>
          <a:p>
            <a:pPr indent="-3429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 sz="1800">
                <a:solidFill>
                  <a:schemeClr val="dk1"/>
                </a:solidFill>
              </a:rPr>
              <a:t>Efficiency of an algorithm</a:t>
            </a:r>
            <a:endParaRPr sz="1800">
              <a:solidFill>
                <a:schemeClr val="dk1"/>
              </a:solidFill>
            </a:endParaRPr>
          </a:p>
          <a:p>
            <a:pPr indent="-3429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 sz="1800">
                <a:solidFill>
                  <a:schemeClr val="dk1"/>
                </a:solidFill>
              </a:rPr>
              <a:t>Adaptability of an Operating System</a:t>
            </a:r>
            <a:endParaRPr sz="1800">
              <a:solidFill>
                <a:schemeClr val="dk1"/>
              </a:solidFill>
            </a:endParaRPr>
          </a:p>
          <a:p>
            <a:pPr indent="-3429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 sz="1800">
                <a:solidFill>
                  <a:schemeClr val="dk1"/>
                </a:solidFill>
              </a:rPr>
              <a:t>Human/Machine interaction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2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Prototyping Model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08" name="Google Shape;208;p32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0" y="776850"/>
            <a:ext cx="9261600" cy="3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Begins with requirement gathering</a:t>
            </a:r>
            <a:endParaRPr sz="2200">
              <a:solidFill>
                <a:schemeClr val="dk1"/>
              </a:solidFill>
            </a:endParaRPr>
          </a:p>
          <a:p>
            <a:pPr indent="-3683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Identify whatever requirements are known</a:t>
            </a:r>
            <a:endParaRPr sz="2200">
              <a:solidFill>
                <a:schemeClr val="dk1"/>
              </a:solidFill>
            </a:endParaRPr>
          </a:p>
          <a:p>
            <a:pPr indent="-3683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Outline areas where further definition is mandatory</a:t>
            </a:r>
            <a:endParaRPr sz="2200">
              <a:solidFill>
                <a:schemeClr val="dk1"/>
              </a:solidFill>
            </a:endParaRPr>
          </a:p>
          <a:p>
            <a:pPr indent="-3683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A quick design occur</a:t>
            </a:r>
            <a:endParaRPr sz="2200">
              <a:solidFill>
                <a:schemeClr val="dk1"/>
              </a:solidFill>
            </a:endParaRPr>
          </a:p>
          <a:p>
            <a:pPr indent="-3683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Quick design leads to the construction of prototype</a:t>
            </a:r>
            <a:endParaRPr sz="2200">
              <a:solidFill>
                <a:schemeClr val="dk1"/>
              </a:solidFill>
            </a:endParaRPr>
          </a:p>
          <a:p>
            <a:pPr indent="-3683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Prototype is evaluated by the customer</a:t>
            </a:r>
            <a:endParaRPr sz="2200">
              <a:solidFill>
                <a:schemeClr val="dk1"/>
              </a:solidFill>
            </a:endParaRPr>
          </a:p>
          <a:p>
            <a:pPr indent="-3683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Requirements are refined</a:t>
            </a:r>
            <a:endParaRPr sz="2200">
              <a:solidFill>
                <a:schemeClr val="dk1"/>
              </a:solidFill>
            </a:endParaRPr>
          </a:p>
          <a:p>
            <a:pPr indent="-3683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Prototype is turned to satisfy the needs of customer</a:t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3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Limitations of </a:t>
            </a:r>
            <a:r>
              <a:rPr b="1" lang="en-GB" sz="2700">
                <a:solidFill>
                  <a:schemeClr val="dk1"/>
                </a:solidFill>
              </a:rPr>
              <a:t>Prototyping Model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18" name="Google Shape;218;p33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19" name="Google Shape;219;p33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20" name="Google Shape;220;p33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21" name="Google Shape;221;p33"/>
          <p:cNvSpPr txBox="1"/>
          <p:nvPr/>
        </p:nvSpPr>
        <p:spPr>
          <a:xfrm>
            <a:off x="0" y="776850"/>
            <a:ext cx="9261600" cy="21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GB" sz="2300">
                <a:solidFill>
                  <a:schemeClr val="dk1"/>
                </a:solidFill>
              </a:rPr>
              <a:t>In a rush to get it working, overall software quality or  long term maintainability are generally overlooked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GB" sz="2300">
                <a:solidFill>
                  <a:schemeClr val="dk1"/>
                </a:solidFill>
              </a:rPr>
              <a:t>Use of inappropriate </a:t>
            </a:r>
            <a:r>
              <a:rPr b="1" lang="en-GB" sz="2300">
                <a:solidFill>
                  <a:schemeClr val="dk1"/>
                </a:solidFill>
              </a:rPr>
              <a:t>Operating System </a:t>
            </a:r>
            <a:r>
              <a:rPr lang="en-GB" sz="2300">
                <a:solidFill>
                  <a:schemeClr val="dk1"/>
                </a:solidFill>
              </a:rPr>
              <a:t>or </a:t>
            </a:r>
            <a:r>
              <a:rPr b="1" lang="en-GB" sz="2300">
                <a:solidFill>
                  <a:schemeClr val="dk1"/>
                </a:solidFill>
              </a:rPr>
              <a:t>Programming Languages</a:t>
            </a:r>
            <a:endParaRPr b="1"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GB" sz="2300">
                <a:solidFill>
                  <a:schemeClr val="dk1"/>
                </a:solidFill>
              </a:rPr>
              <a:t>Use of inefficient algorithm</a:t>
            </a:r>
            <a:endParaRPr sz="3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652500" y="0"/>
            <a:ext cx="7839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dk1"/>
                </a:solidFill>
              </a:rPr>
              <a:t>Process Model</a:t>
            </a:r>
            <a:endParaRPr b="1" sz="33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652500" y="507900"/>
            <a:ext cx="78390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simplified representation of a software process presented  from a specific perspective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0" y="1499100"/>
            <a:ext cx="8970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Prescriptive Models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107600" y="2160300"/>
            <a:ext cx="8697900" cy="22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Prescriptive process models advocate an orderly approach to  software engineering </a:t>
            </a:r>
            <a:br>
              <a:rPr lang="en-GB" sz="1500">
                <a:solidFill>
                  <a:schemeClr val="dk1"/>
                </a:solidFill>
              </a:rPr>
            </a:br>
            <a:r>
              <a:rPr i="1" lang="en-GB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leads to a few questions …</a:t>
            </a:r>
            <a:endParaRPr i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If prescriptive process models strive for structure and order, are  they inappropriate for a software world that thrives on change?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Yet, if we reject traditional process models (and the order they  imply) and replace them with something less structured, do we  make it impossible to achieve coordination and coherence in  software work?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4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The Spiral Model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28" name="Google Shape;228;p34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29" name="Google Shape;229;p34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30" name="Google Shape;230;p34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31" name="Google Shape;231;p34"/>
          <p:cNvSpPr txBox="1"/>
          <p:nvPr/>
        </p:nvSpPr>
        <p:spPr>
          <a:xfrm>
            <a:off x="0" y="600300"/>
            <a:ext cx="9261600" cy="3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Realistic approach to the development of large scale  system and software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Software evolves as process progresses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Better understanding between developer and customer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The </a:t>
            </a:r>
            <a:r>
              <a:rPr b="1" lang="en-GB" sz="2200">
                <a:solidFill>
                  <a:schemeClr val="dk1"/>
                </a:solidFill>
              </a:rPr>
              <a:t>first circuit </a:t>
            </a:r>
            <a:r>
              <a:rPr lang="en-GB" sz="2200">
                <a:solidFill>
                  <a:schemeClr val="dk1"/>
                </a:solidFill>
              </a:rPr>
              <a:t>might result in the development of a </a:t>
            </a:r>
            <a:r>
              <a:rPr b="1" lang="en-GB" sz="2200">
                <a:solidFill>
                  <a:schemeClr val="dk1"/>
                </a:solidFill>
              </a:rPr>
              <a:t>product specification</a:t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Subsequent circuits develop a prototype and  sophisticated version of software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5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Concurrent Developme</a:t>
            </a:r>
            <a:r>
              <a:rPr b="1" lang="en-GB" sz="2700">
                <a:solidFill>
                  <a:schemeClr val="dk1"/>
                </a:solidFill>
              </a:rPr>
              <a:t>nt M</a:t>
            </a:r>
            <a:r>
              <a:rPr b="1" lang="en-GB" sz="2700">
                <a:solidFill>
                  <a:schemeClr val="dk1"/>
                </a:solidFill>
              </a:rPr>
              <a:t>odel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38" name="Google Shape;238;p35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39" name="Google Shape;239;p35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40" name="Google Shape;240;p35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41" name="Google Shape;24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499" y="534575"/>
            <a:ext cx="7857025" cy="467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6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Concurrent Development Model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48" name="Google Shape;248;p36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49" name="Google Shape;249;p36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50" name="Google Shape;250;p36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0" y="600300"/>
            <a:ext cx="9202800" cy="23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Constitutes a series of framework activities, software  engineering action, tasks and their associated states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All activities exist concurrently but reside in different </a:t>
            </a:r>
            <a:r>
              <a:rPr lang="en-GB" sz="2100">
                <a:solidFill>
                  <a:schemeClr val="dk1"/>
                </a:solidFill>
              </a:rPr>
              <a:t>states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Applicable to all types of software development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Event generated at one point in the process trigger  transitions among the states.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7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Other Process Models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58" name="Google Shape;258;p37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59" name="Google Shape;259;p37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60" name="Google Shape;260;p37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61" name="Google Shape;261;p37"/>
          <p:cNvSpPr txBox="1"/>
          <p:nvPr/>
        </p:nvSpPr>
        <p:spPr>
          <a:xfrm>
            <a:off x="-29400" y="871025"/>
            <a:ext cx="9202800" cy="25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-GB" sz="1800">
                <a:solidFill>
                  <a:schemeClr val="dk1"/>
                </a:solidFill>
              </a:rPr>
              <a:t>Component based development</a:t>
            </a:r>
            <a:r>
              <a:rPr lang="en-GB" sz="1800">
                <a:solidFill>
                  <a:schemeClr val="dk1"/>
                </a:solidFill>
              </a:rPr>
              <a:t>—the process to apply  when reuse is a development objective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-GB" sz="1800">
                <a:solidFill>
                  <a:schemeClr val="dk1"/>
                </a:solidFill>
              </a:rPr>
              <a:t>Formal methods</a:t>
            </a:r>
            <a:r>
              <a:rPr lang="en-GB" sz="1800">
                <a:solidFill>
                  <a:schemeClr val="dk1"/>
                </a:solidFill>
              </a:rPr>
              <a:t>—emphasizes the mathematical </a:t>
            </a:r>
            <a:br>
              <a:rPr lang="en-GB" sz="1800">
                <a:solidFill>
                  <a:schemeClr val="dk1"/>
                </a:solidFill>
              </a:rPr>
            </a:br>
            <a:r>
              <a:rPr lang="en-GB" sz="1800">
                <a:solidFill>
                  <a:schemeClr val="dk1"/>
                </a:solidFill>
              </a:rPr>
              <a:t>specification of requirements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-GB" sz="1800">
                <a:solidFill>
                  <a:schemeClr val="dk1"/>
                </a:solidFill>
              </a:rPr>
              <a:t>Unified Process</a:t>
            </a:r>
            <a:r>
              <a:rPr lang="en-GB" sz="1800">
                <a:solidFill>
                  <a:schemeClr val="dk1"/>
                </a:solidFill>
              </a:rPr>
              <a:t>—a “use-case driven, architecture-centric,  iterative and incremental” software process closely  aligned with the Unified Modeling Language (UML)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8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108200" lvl="0" marL="21209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Comment on Evolutionary Process  Models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68" name="Google Shape;268;p38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69" name="Google Shape;269;p38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70" name="Google Shape;270;p38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71" name="Google Shape;271;p38"/>
          <p:cNvSpPr txBox="1"/>
          <p:nvPr/>
        </p:nvSpPr>
        <p:spPr>
          <a:xfrm>
            <a:off x="-29400" y="871025"/>
            <a:ext cx="9202800" cy="26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GB" sz="2200">
                <a:solidFill>
                  <a:schemeClr val="dk1"/>
                </a:solidFill>
              </a:rPr>
              <a:t>Difficult in project planning</a:t>
            </a:r>
            <a:endParaRPr sz="22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GB" sz="2200">
                <a:solidFill>
                  <a:schemeClr val="dk1"/>
                </a:solidFill>
              </a:rPr>
              <a:t>Speed of evolution is not known</a:t>
            </a:r>
            <a:endParaRPr sz="22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GB" sz="2200">
                <a:solidFill>
                  <a:schemeClr val="dk1"/>
                </a:solidFill>
              </a:rPr>
              <a:t>Does not focus on flexibility and extensibility (more  emphasis on high quality)</a:t>
            </a:r>
            <a:endParaRPr sz="22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GB" sz="2200">
                <a:solidFill>
                  <a:schemeClr val="dk1"/>
                </a:solidFill>
              </a:rPr>
              <a:t>Requirements are balanced between high quality, flexibility and extensibility</a:t>
            </a:r>
            <a:endParaRPr b="1"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9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The Unified Process (UP) Model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78" name="Google Shape;278;p39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79" name="Google Shape;279;p39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80" name="Google Shape;280;p39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81" name="Google Shape;281;p39"/>
          <p:cNvSpPr txBox="1"/>
          <p:nvPr/>
        </p:nvSpPr>
        <p:spPr>
          <a:xfrm>
            <a:off x="-29400" y="871025"/>
            <a:ext cx="9202800" cy="25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GB" sz="2300">
                <a:solidFill>
                  <a:schemeClr val="dk1"/>
                </a:solidFill>
              </a:rPr>
              <a:t>Combines the best features of Object Oriented models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GB" sz="2300">
                <a:solidFill>
                  <a:schemeClr val="dk1"/>
                </a:solidFill>
              </a:rPr>
              <a:t>Adopts additional features proposed by other experts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GB" sz="2300">
                <a:solidFill>
                  <a:schemeClr val="dk1"/>
                </a:solidFill>
              </a:rPr>
              <a:t>Resulted in Unified Modeling Language(UML)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GB" sz="2300">
                <a:solidFill>
                  <a:schemeClr val="dk1"/>
                </a:solidFill>
              </a:rPr>
              <a:t>Unified process developed by Rumbaugh and Booch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GB" sz="2300">
                <a:solidFill>
                  <a:schemeClr val="dk1"/>
                </a:solidFill>
              </a:rPr>
              <a:t>A framework for Object-Oriented Software Engineering using UML</a:t>
            </a:r>
            <a:endParaRPr sz="2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0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The Unified Process (UP) Model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88" name="Google Shape;288;p40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89" name="Google Shape;289;p40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90" name="Google Shape;290;p40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91" name="Google Shape;29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9676" y="668662"/>
            <a:ext cx="6660450" cy="387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1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UP Phases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98" name="Google Shape;298;p41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99" name="Google Shape;299;p41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00" name="Google Shape;300;p41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301" name="Google Shape;30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062" y="600300"/>
            <a:ext cx="7503877" cy="417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2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UP Work Products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308" name="Google Shape;308;p42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309" name="Google Shape;309;p42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10" name="Google Shape;310;p42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311" name="Google Shape;31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475" y="776850"/>
            <a:ext cx="2342250" cy="28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8551" y="1650680"/>
            <a:ext cx="1963450" cy="3044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4726" y="540350"/>
            <a:ext cx="2860674" cy="319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9800" y="3850902"/>
            <a:ext cx="1724200" cy="84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3"/>
          <p:cNvSpPr txBox="1"/>
          <p:nvPr/>
        </p:nvSpPr>
        <p:spPr>
          <a:xfrm>
            <a:off x="0" y="224850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1"/>
                </a:solidFill>
              </a:rPr>
              <a:t>Agile Development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321" name="Google Shape;321;p43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322" name="Google Shape;322;p43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23" name="Google Shape;323;p43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Process Models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13" y="1188800"/>
            <a:ext cx="9261600" cy="3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 sz="1800">
                <a:solidFill>
                  <a:schemeClr val="dk1"/>
                </a:solidFill>
              </a:rPr>
              <a:t>Waterfall Model (Linear Sequential Model)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 sz="1800">
                <a:solidFill>
                  <a:schemeClr val="dk1"/>
                </a:solidFill>
              </a:rPr>
              <a:t>Incremental Model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 sz="1800">
                <a:solidFill>
                  <a:schemeClr val="dk1"/>
                </a:solidFill>
              </a:rPr>
              <a:t>Rapid Application Development Model (RAD)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 sz="1800">
                <a:solidFill>
                  <a:schemeClr val="dk1"/>
                </a:solidFill>
              </a:rPr>
              <a:t>Prototype Model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 sz="1800">
                <a:solidFill>
                  <a:schemeClr val="dk1"/>
                </a:solidFill>
              </a:rPr>
              <a:t>Boehm Spiral Model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 sz="1800">
                <a:solidFill>
                  <a:schemeClr val="dk1"/>
                </a:solidFill>
              </a:rPr>
              <a:t>Agile Process Model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800">
                <a:solidFill>
                  <a:schemeClr val="dk1"/>
                </a:solidFill>
              </a:rPr>
              <a:t>In all models core activities </a:t>
            </a:r>
            <a:r>
              <a:rPr b="1" lang="en-GB" sz="1800">
                <a:solidFill>
                  <a:schemeClr val="dk1"/>
                </a:solidFill>
              </a:rPr>
              <a:t>Communication, Planning,  Modeling, Construction </a:t>
            </a:r>
            <a:r>
              <a:rPr lang="en-GB" sz="1800">
                <a:solidFill>
                  <a:schemeClr val="dk1"/>
                </a:solidFill>
              </a:rPr>
              <a:t>and </a:t>
            </a:r>
            <a:r>
              <a:rPr b="1" lang="en-GB" sz="1800">
                <a:solidFill>
                  <a:schemeClr val="dk1"/>
                </a:solidFill>
              </a:rPr>
              <a:t>Deployment</a:t>
            </a:r>
            <a:r>
              <a:rPr lang="en-GB" sz="1350">
                <a:solidFill>
                  <a:schemeClr val="dk1"/>
                </a:solidFill>
              </a:rPr>
              <a:t>	</a:t>
            </a:r>
            <a:r>
              <a:rPr lang="en-GB" sz="1800">
                <a:solidFill>
                  <a:schemeClr val="dk1"/>
                </a:solidFill>
              </a:rPr>
              <a:t>are common.  However their execution differs from model to model.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4"/>
          <p:cNvSpPr txBox="1"/>
          <p:nvPr/>
        </p:nvSpPr>
        <p:spPr>
          <a:xfrm>
            <a:off x="0" y="82825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863600" lvl="0" marL="127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The Manifesto for  Agile Software Development</a:t>
            </a:r>
            <a:endParaRPr b="1" sz="3000">
              <a:solidFill>
                <a:schemeClr val="dk1"/>
              </a:solidFill>
            </a:endParaRPr>
          </a:p>
        </p:txBody>
      </p:sp>
      <p:sp>
        <p:nvSpPr>
          <p:cNvPr id="330" name="Google Shape;330;p44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331" name="Google Shape;331;p44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32" name="Google Shape;332;p44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33" name="Google Shape;333;p44"/>
          <p:cNvSpPr txBox="1"/>
          <p:nvPr/>
        </p:nvSpPr>
        <p:spPr>
          <a:xfrm>
            <a:off x="0" y="1130850"/>
            <a:ext cx="9144000" cy="25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We are uncovering better ways of developing software by doing it and  helping others do it. Through this work we have come to value: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i="1" lang="en-GB" sz="1900">
                <a:solidFill>
                  <a:schemeClr val="dk1"/>
                </a:solidFill>
                <a:highlight>
                  <a:srgbClr val="F3FF07"/>
                </a:highlight>
              </a:rPr>
              <a:t>Individuals and interactions </a:t>
            </a:r>
            <a:r>
              <a:rPr b="1" lang="en-GB" sz="1900">
                <a:solidFill>
                  <a:schemeClr val="dk1"/>
                </a:solidFill>
                <a:highlight>
                  <a:srgbClr val="F3FF07"/>
                </a:highlight>
              </a:rPr>
              <a:t>over processes and tools</a:t>
            </a:r>
            <a:endParaRPr b="1" sz="1900">
              <a:solidFill>
                <a:schemeClr val="dk1"/>
              </a:solidFill>
              <a:highlight>
                <a:srgbClr val="F3FF07"/>
              </a:highlight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i="1" lang="en-GB" sz="1900">
                <a:solidFill>
                  <a:schemeClr val="dk1"/>
                </a:solidFill>
                <a:highlight>
                  <a:srgbClr val="F3FF07"/>
                </a:highlight>
              </a:rPr>
              <a:t>Working software </a:t>
            </a:r>
            <a:r>
              <a:rPr b="1" lang="en-GB" sz="1900">
                <a:solidFill>
                  <a:schemeClr val="dk1"/>
                </a:solidFill>
                <a:highlight>
                  <a:srgbClr val="F3FF07"/>
                </a:highlight>
              </a:rPr>
              <a:t>over comprehensive documentation</a:t>
            </a:r>
            <a:endParaRPr b="1" sz="1900">
              <a:solidFill>
                <a:schemeClr val="dk1"/>
              </a:solidFill>
              <a:highlight>
                <a:srgbClr val="F3FF07"/>
              </a:highlight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i="1" lang="en-GB" sz="1900">
                <a:solidFill>
                  <a:schemeClr val="dk1"/>
                </a:solidFill>
                <a:highlight>
                  <a:srgbClr val="F3FF07"/>
                </a:highlight>
              </a:rPr>
              <a:t>Customer collaboration </a:t>
            </a:r>
            <a:r>
              <a:rPr b="1" lang="en-GB" sz="1900">
                <a:solidFill>
                  <a:schemeClr val="dk1"/>
                </a:solidFill>
                <a:highlight>
                  <a:srgbClr val="F3FF07"/>
                </a:highlight>
              </a:rPr>
              <a:t>over contract negotiation</a:t>
            </a:r>
            <a:endParaRPr b="1" sz="1900">
              <a:solidFill>
                <a:schemeClr val="dk1"/>
              </a:solidFill>
              <a:highlight>
                <a:srgbClr val="F3FF07"/>
              </a:highlight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i="1" lang="en-GB" sz="1900">
                <a:solidFill>
                  <a:schemeClr val="dk1"/>
                </a:solidFill>
                <a:highlight>
                  <a:srgbClr val="F3FF07"/>
                </a:highlight>
              </a:rPr>
              <a:t>Responding to change </a:t>
            </a:r>
            <a:r>
              <a:rPr b="1" lang="en-GB" sz="1900">
                <a:solidFill>
                  <a:schemeClr val="dk1"/>
                </a:solidFill>
                <a:highlight>
                  <a:srgbClr val="F3FF07"/>
                </a:highlight>
              </a:rPr>
              <a:t>over following a plan</a:t>
            </a:r>
            <a:endParaRPr b="1" sz="1900">
              <a:solidFill>
                <a:schemeClr val="dk1"/>
              </a:solidFill>
              <a:highlight>
                <a:srgbClr val="F3FF07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5"/>
          <p:cNvSpPr txBox="1"/>
          <p:nvPr/>
        </p:nvSpPr>
        <p:spPr>
          <a:xfrm>
            <a:off x="0" y="82825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What is “Agility”?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340" name="Google Shape;340;p45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341" name="Google Shape;341;p45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42" name="Google Shape;342;p45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43" name="Google Shape;343;p45"/>
          <p:cNvSpPr txBox="1"/>
          <p:nvPr/>
        </p:nvSpPr>
        <p:spPr>
          <a:xfrm>
            <a:off x="0" y="1130850"/>
            <a:ext cx="91440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Effective (rapid and adaptive) response to change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Effective communication among all stakeholders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Drawing the customer onto the team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Organizing a team so that it is in control of the work  performed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i="1" lang="en-GB" sz="2200">
                <a:solidFill>
                  <a:schemeClr val="dk1"/>
                </a:solidFill>
              </a:rPr>
              <a:t>Yielding …</a:t>
            </a:r>
            <a:endParaRPr i="1" sz="2200">
              <a:solidFill>
                <a:schemeClr val="dk1"/>
              </a:solidFill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Rapid, Incremental delivery of software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6"/>
          <p:cNvSpPr txBox="1"/>
          <p:nvPr/>
        </p:nvSpPr>
        <p:spPr>
          <a:xfrm>
            <a:off x="0" y="82825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An Agile Process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350" name="Google Shape;350;p46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351" name="Google Shape;351;p46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52" name="Google Shape;352;p46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53" name="Google Shape;353;p46"/>
          <p:cNvSpPr txBox="1"/>
          <p:nvPr/>
        </p:nvSpPr>
        <p:spPr>
          <a:xfrm>
            <a:off x="0" y="1130850"/>
            <a:ext cx="9144000" cy="24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100">
                <a:solidFill>
                  <a:schemeClr val="dk1"/>
                </a:solidFill>
              </a:rPr>
              <a:t>Is driven by customer descriptions of what is  required (scenarios)</a:t>
            </a:r>
            <a:endParaRPr sz="21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100">
                <a:solidFill>
                  <a:schemeClr val="dk1"/>
                </a:solidFill>
              </a:rPr>
              <a:t>Recognizes that plans are short-lived</a:t>
            </a:r>
            <a:endParaRPr sz="21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100">
                <a:solidFill>
                  <a:schemeClr val="dk1"/>
                </a:solidFill>
              </a:rPr>
              <a:t>Develops software iteratively with a heavy emphasis  on construction activities</a:t>
            </a:r>
            <a:endParaRPr sz="21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100">
                <a:solidFill>
                  <a:schemeClr val="dk1"/>
                </a:solidFill>
              </a:rPr>
              <a:t>Delivers multiple ‘Software Increments’</a:t>
            </a:r>
            <a:endParaRPr sz="21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100">
                <a:solidFill>
                  <a:schemeClr val="dk1"/>
                </a:solidFill>
              </a:rPr>
              <a:t>Adapts as changes occur.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7"/>
          <p:cNvSpPr txBox="1"/>
          <p:nvPr/>
        </p:nvSpPr>
        <p:spPr>
          <a:xfrm>
            <a:off x="0" y="82825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Extreme Programming (XP)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360" name="Google Shape;360;p47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361" name="Google Shape;361;p47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62" name="Google Shape;362;p47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363" name="Google Shape;36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4911" y="683125"/>
            <a:ext cx="6771800" cy="430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8"/>
          <p:cNvSpPr txBox="1"/>
          <p:nvPr/>
        </p:nvSpPr>
        <p:spPr>
          <a:xfrm>
            <a:off x="0" y="82825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Extreme Programming (XP)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370" name="Google Shape;370;p48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371" name="Google Shape;371;p48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72" name="Google Shape;372;p48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73" name="Google Shape;373;p48"/>
          <p:cNvSpPr txBox="1"/>
          <p:nvPr/>
        </p:nvSpPr>
        <p:spPr>
          <a:xfrm>
            <a:off x="70625" y="683125"/>
            <a:ext cx="88293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The most widely used agile process, originally proposed  by Kent Beck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XP Planning</a:t>
            </a:r>
            <a:endParaRPr sz="2200">
              <a:solidFill>
                <a:schemeClr val="dk1"/>
              </a:solidFill>
            </a:endParaRPr>
          </a:p>
          <a:p>
            <a:pPr indent="-3492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-GB" sz="1900">
                <a:solidFill>
                  <a:schemeClr val="dk1"/>
                </a:solidFill>
              </a:rPr>
              <a:t>Begins with the creation of “user stories”</a:t>
            </a:r>
            <a:endParaRPr sz="1900">
              <a:solidFill>
                <a:schemeClr val="dk1"/>
              </a:solidFill>
            </a:endParaRPr>
          </a:p>
          <a:p>
            <a:pPr indent="-3492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-GB" sz="1900">
                <a:solidFill>
                  <a:schemeClr val="dk1"/>
                </a:solidFill>
              </a:rPr>
              <a:t>Agile team assesses each story and assigns a cost</a:t>
            </a:r>
            <a:endParaRPr sz="1900">
              <a:solidFill>
                <a:schemeClr val="dk1"/>
              </a:solidFill>
            </a:endParaRPr>
          </a:p>
          <a:p>
            <a:pPr indent="-3492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-GB" sz="1900">
                <a:solidFill>
                  <a:schemeClr val="dk1"/>
                </a:solidFill>
              </a:rPr>
              <a:t>Stories are grouped to for a deliverable increment</a:t>
            </a:r>
            <a:endParaRPr sz="1900">
              <a:solidFill>
                <a:schemeClr val="dk1"/>
              </a:solidFill>
            </a:endParaRPr>
          </a:p>
          <a:p>
            <a:pPr indent="-3492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-GB" sz="1900">
                <a:solidFill>
                  <a:schemeClr val="dk1"/>
                </a:solidFill>
              </a:rPr>
              <a:t>A commitment is made on delivery date</a:t>
            </a:r>
            <a:endParaRPr sz="1900">
              <a:solidFill>
                <a:schemeClr val="dk1"/>
              </a:solidFill>
            </a:endParaRPr>
          </a:p>
          <a:p>
            <a:pPr indent="-3492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-GB" sz="1900">
                <a:solidFill>
                  <a:schemeClr val="dk1"/>
                </a:solidFill>
              </a:rPr>
              <a:t>After the first increment “project velocity” is used to help define subsequent delivery dates for other increments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9"/>
          <p:cNvSpPr txBox="1"/>
          <p:nvPr/>
        </p:nvSpPr>
        <p:spPr>
          <a:xfrm>
            <a:off x="0" y="82825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Extreme Programming (XP)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380" name="Google Shape;380;p49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381" name="Google Shape;381;p49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82" name="Google Shape;382;p49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83" name="Google Shape;383;p49"/>
          <p:cNvSpPr txBox="1"/>
          <p:nvPr/>
        </p:nvSpPr>
        <p:spPr>
          <a:xfrm>
            <a:off x="70625" y="683125"/>
            <a:ext cx="88293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XP Design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GB" sz="1350">
                <a:solidFill>
                  <a:schemeClr val="dk1"/>
                </a:solidFill>
              </a:rPr>
              <a:t>Follows the KIS(Keep it simple) principle</a:t>
            </a:r>
            <a:endParaRPr sz="135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GB" sz="1350">
                <a:solidFill>
                  <a:schemeClr val="dk1"/>
                </a:solidFill>
              </a:rPr>
              <a:t>For difficult design problems, suggests the creation of “spike  solutions”—a design prototype</a:t>
            </a:r>
            <a:endParaRPr sz="135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GB" sz="1350">
                <a:solidFill>
                  <a:schemeClr val="dk1"/>
                </a:solidFill>
              </a:rPr>
              <a:t>Encourages “refactoring”—an iterative refinement of the internal  program design</a:t>
            </a:r>
            <a:endParaRPr sz="13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XP Coding</a:t>
            </a:r>
            <a:endParaRPr sz="1500">
              <a:solidFill>
                <a:schemeClr val="dk1"/>
              </a:solidFill>
            </a:endParaRPr>
          </a:p>
          <a:p>
            <a:pPr indent="-3143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○"/>
            </a:pPr>
            <a:r>
              <a:rPr lang="en-GB" sz="1350">
                <a:solidFill>
                  <a:schemeClr val="dk1"/>
                </a:solidFill>
              </a:rPr>
              <a:t>Recommends the construction of a unit test for a store </a:t>
            </a:r>
            <a:r>
              <a:rPr i="1" lang="en-GB" sz="1350">
                <a:solidFill>
                  <a:schemeClr val="dk1"/>
                </a:solidFill>
              </a:rPr>
              <a:t>before </a:t>
            </a:r>
            <a:r>
              <a:rPr lang="en-GB" sz="1350">
                <a:solidFill>
                  <a:schemeClr val="dk1"/>
                </a:solidFill>
              </a:rPr>
              <a:t>coding  commences</a:t>
            </a:r>
            <a:endParaRPr sz="1350">
              <a:solidFill>
                <a:schemeClr val="dk1"/>
              </a:solidFill>
            </a:endParaRPr>
          </a:p>
          <a:p>
            <a:pPr indent="-3143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○"/>
            </a:pPr>
            <a:r>
              <a:rPr lang="en-GB" sz="1350">
                <a:solidFill>
                  <a:schemeClr val="dk1"/>
                </a:solidFill>
              </a:rPr>
              <a:t>Encourages “pair programming”</a:t>
            </a:r>
            <a:endParaRPr sz="135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XP Testing</a:t>
            </a:r>
            <a:endParaRPr sz="1500">
              <a:solidFill>
                <a:schemeClr val="dk1"/>
              </a:solidFill>
            </a:endParaRPr>
          </a:p>
          <a:p>
            <a:pPr indent="-3143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○"/>
            </a:pPr>
            <a:r>
              <a:rPr lang="en-GB" sz="1350">
                <a:solidFill>
                  <a:schemeClr val="dk1"/>
                </a:solidFill>
              </a:rPr>
              <a:t>All unit tests are executed daily</a:t>
            </a:r>
            <a:endParaRPr sz="1350">
              <a:solidFill>
                <a:schemeClr val="dk1"/>
              </a:solidFill>
            </a:endParaRPr>
          </a:p>
          <a:p>
            <a:pPr indent="-3143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○"/>
            </a:pPr>
            <a:r>
              <a:rPr lang="en-GB" sz="1350">
                <a:solidFill>
                  <a:schemeClr val="dk1"/>
                </a:solidFill>
              </a:rPr>
              <a:t>“Acceptance tests” are defined by the customer and executed to assess  customer visible functionality</a:t>
            </a:r>
            <a:endParaRPr sz="13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0"/>
          <p:cNvSpPr txBox="1"/>
          <p:nvPr/>
        </p:nvSpPr>
        <p:spPr>
          <a:xfrm>
            <a:off x="610977" y="1866175"/>
            <a:ext cx="78909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questions?</a:t>
            </a:r>
            <a:endParaRPr b="0" sz="3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1"/>
          <p:cNvSpPr txBox="1"/>
          <p:nvPr/>
        </p:nvSpPr>
        <p:spPr>
          <a:xfrm>
            <a:off x="455865" y="2280880"/>
            <a:ext cx="82317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 b="0" sz="3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2"/>
          <p:cNvSpPr txBox="1"/>
          <p:nvPr/>
        </p:nvSpPr>
        <p:spPr>
          <a:xfrm>
            <a:off x="2409063" y="921386"/>
            <a:ext cx="44439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latin typeface="Times New Roman"/>
                <a:ea typeface="Times New Roman"/>
                <a:cs typeface="Times New Roman"/>
                <a:sym typeface="Times New Roman"/>
              </a:rPr>
              <a:t>Scan The QR for More Info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6531" y="1472036"/>
            <a:ext cx="3588762" cy="358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The Waterfall Model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13" y="1188800"/>
            <a:ext cx="92616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Used when requirements are well understood in the  beginning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Also called classic life cycle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A systematic, sequential approach to Software  development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Begins with customer specification of Requirements and  progresses through planning, modeling, construction  and deployment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The Waterfall Model</a:t>
            </a:r>
            <a:endParaRPr b="1" sz="2700">
              <a:solidFill>
                <a:schemeClr val="dk1"/>
              </a:solidFill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0750" y="448500"/>
            <a:ext cx="47625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-12" y="4199650"/>
            <a:ext cx="88998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</a:rPr>
              <a:t>This Model suggests a systematic, sequential approach to  Software development that begins at the system level and  progresses through analysis, design, code and testing.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Problems with Waterfall Model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-12" y="1016700"/>
            <a:ext cx="8899800" cy="31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Real projects rarely follow the sequential flow since they are always iterative.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Difficult to state the all the requirements by the customer.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The model requires requirements to be explicitly spelled  out in the beginning, which is often difficult.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The customer must have patience because the working  programs will be available only at the end.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2100">
                <a:solidFill>
                  <a:schemeClr val="dk1"/>
                </a:solidFill>
              </a:rPr>
              <a:t>A working model is not available until late in the project time plan.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Incremental Process models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-12" y="1016700"/>
            <a:ext cx="8899800" cy="3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1800">
                <a:solidFill>
                  <a:schemeClr val="dk1"/>
                </a:solidFill>
              </a:rPr>
              <a:t>Linear sequential model is not suited for projects which  are iterative in nature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1800">
                <a:solidFill>
                  <a:schemeClr val="dk1"/>
                </a:solidFill>
              </a:rPr>
              <a:t>Incremental model suits such projects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1800">
                <a:solidFill>
                  <a:schemeClr val="dk1"/>
                </a:solidFill>
              </a:rPr>
              <a:t>Used when initial requirements are reasonably well-  defined and compelling need to provide limited  functionality quickly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1800">
                <a:solidFill>
                  <a:schemeClr val="dk1"/>
                </a:solidFill>
              </a:rPr>
              <a:t>Functionality expanded further in later releases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1800">
                <a:solidFill>
                  <a:schemeClr val="dk1"/>
                </a:solidFill>
              </a:rPr>
              <a:t>Software is developed in increments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1800">
                <a:solidFill>
                  <a:schemeClr val="dk1"/>
                </a:solidFill>
              </a:rPr>
              <a:t>Two Models are:</a:t>
            </a:r>
            <a:endParaRPr sz="1800">
              <a:solidFill>
                <a:schemeClr val="dk1"/>
              </a:solidFill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-GB" sz="1800">
                <a:solidFill>
                  <a:schemeClr val="accent1"/>
                </a:solidFill>
              </a:rPr>
              <a:t>The Incremental Model</a:t>
            </a:r>
            <a:endParaRPr sz="1800">
              <a:solidFill>
                <a:schemeClr val="accent1"/>
              </a:solidFill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-GB" sz="1800">
                <a:solidFill>
                  <a:schemeClr val="accent1"/>
                </a:solidFill>
              </a:rPr>
              <a:t>The Rapid Application Development (RAD) Model</a:t>
            </a:r>
            <a:endParaRPr sz="21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Incremental Process models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20" name="Google Shape;120;p22"/>
          <p:cNvSpPr txBox="1"/>
          <p:nvPr/>
        </p:nvSpPr>
        <p:spPr>
          <a:xfrm>
            <a:off x="-12" y="1016700"/>
            <a:ext cx="8899800" cy="3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1800">
                <a:solidFill>
                  <a:schemeClr val="dk1"/>
                </a:solidFill>
              </a:rPr>
              <a:t>Linear sequential model is not suited for projects which  are iterative in nature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1800">
                <a:solidFill>
                  <a:schemeClr val="dk1"/>
                </a:solidFill>
              </a:rPr>
              <a:t>Incremental model suits such projects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1800">
                <a:solidFill>
                  <a:schemeClr val="dk1"/>
                </a:solidFill>
              </a:rPr>
              <a:t>Used when initial requirements are reasonably well-  defined and compelling need to provide limited  functionality quickly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1800">
                <a:solidFill>
                  <a:schemeClr val="dk1"/>
                </a:solidFill>
              </a:rPr>
              <a:t>Functionality expanded further in later releases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1800">
                <a:solidFill>
                  <a:schemeClr val="dk1"/>
                </a:solidFill>
              </a:rPr>
              <a:t>Software is developed in increments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sz="1800">
                <a:solidFill>
                  <a:schemeClr val="dk1"/>
                </a:solidFill>
              </a:rPr>
              <a:t>Two Models are:</a:t>
            </a:r>
            <a:endParaRPr sz="1800">
              <a:solidFill>
                <a:schemeClr val="dk1"/>
              </a:solidFill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-GB" sz="1800">
                <a:solidFill>
                  <a:schemeClr val="accent1"/>
                </a:solidFill>
              </a:rPr>
              <a:t>The Incremental Model</a:t>
            </a:r>
            <a:endParaRPr sz="1800">
              <a:solidFill>
                <a:schemeClr val="accent1"/>
              </a:solidFill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-GB" sz="1800">
                <a:solidFill>
                  <a:schemeClr val="accent1"/>
                </a:solidFill>
              </a:rPr>
              <a:t>The Rapid Application Development (RAD) Model</a:t>
            </a:r>
            <a:endParaRPr sz="21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The Incremental Model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3236" y="600300"/>
            <a:ext cx="7001550" cy="432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