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Palatino Linotype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alatinoLinotype-bold.fntdata"/><Relationship Id="rId11" Type="http://schemas.openxmlformats.org/officeDocument/2006/relationships/slide" Target="slides/slide6.xml"/><Relationship Id="rId22" Type="http://schemas.openxmlformats.org/officeDocument/2006/relationships/font" Target="fonts/PalatinoLinotype-boldItalic.fntdata"/><Relationship Id="rId10" Type="http://schemas.openxmlformats.org/officeDocument/2006/relationships/slide" Target="slides/slide5.xml"/><Relationship Id="rId21" Type="http://schemas.openxmlformats.org/officeDocument/2006/relationships/font" Target="fonts/PalatinoLinotype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alatinoLinotype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7ac482a6ac_1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7ac482a6ac_1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7b22c587c8_0_73:notes"/>
          <p:cNvSpPr txBox="1"/>
          <p:nvPr>
            <p:ph idx="1" type="body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27b22c587c8_0_73:notes"/>
          <p:cNvSpPr/>
          <p:nvPr>
            <p:ph idx="2" type="sldImg"/>
          </p:nvPr>
        </p:nvSpPr>
        <p:spPr>
          <a:xfrm>
            <a:off x="1143141" y="685795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7b22c587c8_0_78:notes"/>
          <p:cNvSpPr txBox="1"/>
          <p:nvPr>
            <p:ph idx="1" type="body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27b22c587c8_0_78:notes"/>
          <p:cNvSpPr/>
          <p:nvPr>
            <p:ph idx="2" type="sldImg"/>
          </p:nvPr>
        </p:nvSpPr>
        <p:spPr>
          <a:xfrm>
            <a:off x="1143141" y="685795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7b22c587c8_0_83:notes"/>
          <p:cNvSpPr txBox="1"/>
          <p:nvPr>
            <p:ph idx="1" type="body"/>
          </p:nvPr>
        </p:nvSpPr>
        <p:spPr>
          <a:xfrm>
            <a:off x="685787" y="4343386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27b22c587c8_0_83:notes"/>
          <p:cNvSpPr/>
          <p:nvPr>
            <p:ph idx="2" type="sldImg"/>
          </p:nvPr>
        </p:nvSpPr>
        <p:spPr>
          <a:xfrm>
            <a:off x="1143141" y="685795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ac482a6a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7ac482a6a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7ac482a6ac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7ac482a6ac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ac482a6a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ac482a6a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7ac482a6ac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7ac482a6ac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ac482a6ac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ac482a6ac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ac482a6ac_1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7ac482a6ac_1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7ac482a6ac_1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7ac482a6ac_1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7ac482a6ac_1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7ac482a6ac_1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AND_BODY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172" y="205067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subTitle"/>
          </p:nvPr>
        </p:nvSpPr>
        <p:spPr>
          <a:xfrm>
            <a:off x="457172" y="1203299"/>
            <a:ext cx="822870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7054" y="4685192"/>
            <a:ext cx="28980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3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555842" y="4685192"/>
            <a:ext cx="2130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457172" y="4685192"/>
            <a:ext cx="2130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3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457172" y="205067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57172" y="1203299"/>
            <a:ext cx="8228700" cy="298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3127054" y="4685192"/>
            <a:ext cx="28980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3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6555842" y="4685192"/>
            <a:ext cx="2130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rtl="0" algn="r">
              <a:spcBef>
                <a:spcPts val="0"/>
              </a:spcBef>
              <a:buClr>
                <a:srgbClr val="000000"/>
              </a:buClr>
              <a:buSzPts val="1300"/>
              <a:buFont typeface="Times New Roman"/>
              <a:buNone/>
              <a:defRPr b="0" sz="1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172" y="4685192"/>
            <a:ext cx="2130300" cy="3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Char char="●"/>
              <a:defRPr sz="1300"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686700" y="588500"/>
            <a:ext cx="7770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ENGINEERING</a:t>
            </a:r>
            <a:endParaRPr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447750" y="1327400"/>
            <a:ext cx="8248500" cy="29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381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UNIT – I (Chapter-1)</a:t>
            </a:r>
            <a:endParaRPr sz="4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2535"/>
              </a:spcBef>
              <a:spcAft>
                <a:spcPts val="0"/>
              </a:spcAft>
              <a:buNone/>
            </a:pPr>
            <a:r>
              <a:rPr lang="en-GB" sz="4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 to Software Engineering</a:t>
            </a:r>
            <a:endParaRPr sz="40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017268" lvl="0" marL="1285240" marR="123825" rtl="0" algn="l">
              <a:lnSpc>
                <a:spcPct val="135000"/>
              </a:lnSpc>
              <a:spcBef>
                <a:spcPts val="2165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 Book: Software Engineering, A practitioner’s approach Roger s. Pressman 6</a:t>
            </a:r>
            <a:r>
              <a:rPr baseline="30000"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 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Edition -McGraw-Hill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4"/>
          <p:cNvSpPr txBox="1"/>
          <p:nvPr/>
        </p:nvSpPr>
        <p:spPr>
          <a:xfrm>
            <a:off x="0" y="-223625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b="1"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30" name="Google Shape;130;p24"/>
          <p:cNvSpPr txBox="1"/>
          <p:nvPr/>
        </p:nvSpPr>
        <p:spPr>
          <a:xfrm>
            <a:off x="0" y="747900"/>
            <a:ext cx="9144000" cy="30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Beliefs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about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process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used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build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it.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3"/>
              </a:spcBef>
              <a:spcAft>
                <a:spcPts val="0"/>
              </a:spcAft>
              <a:buNone/>
            </a:pPr>
            <a:r>
              <a:t/>
            </a:r>
            <a:endParaRPr sz="19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Management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42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Customer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Practitioner’s Myths</a:t>
            </a:r>
            <a:endParaRPr sz="1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61614" cy="5209669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 txBox="1"/>
          <p:nvPr/>
        </p:nvSpPr>
        <p:spPr>
          <a:xfrm>
            <a:off x="610977" y="1866175"/>
            <a:ext cx="7890900" cy="157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825" lIns="81625" spcFirstLastPara="1" rIns="81625" wrap="square" tIns="40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Any questions?</a:t>
            </a:r>
            <a:endParaRPr b="0" sz="33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61614" cy="5209669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6"/>
          <p:cNvSpPr txBox="1"/>
          <p:nvPr/>
        </p:nvSpPr>
        <p:spPr>
          <a:xfrm>
            <a:off x="455865" y="2280880"/>
            <a:ext cx="8231700" cy="5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0825" lIns="81625" spcFirstLastPara="1" rIns="81625" wrap="square" tIns="40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-GB" sz="3300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Thank you</a:t>
            </a:r>
            <a:endParaRPr b="0" sz="33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261614" cy="520966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7"/>
          <p:cNvSpPr txBox="1"/>
          <p:nvPr/>
        </p:nvSpPr>
        <p:spPr>
          <a:xfrm>
            <a:off x="2409063" y="921386"/>
            <a:ext cx="4443900" cy="6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0825" lIns="81625" spcFirstLastPara="1" rIns="81625" wrap="square" tIns="408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latin typeface="Times New Roman"/>
                <a:ea typeface="Times New Roman"/>
                <a:cs typeface="Times New Roman"/>
                <a:sym typeface="Times New Roman"/>
              </a:rPr>
              <a:t>Scan The QR for More Info</a:t>
            </a:r>
            <a:endParaRPr b="0" sz="2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6531" y="1472036"/>
            <a:ext cx="3588762" cy="35887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/>
        </p:nvSpPr>
        <p:spPr>
          <a:xfrm>
            <a:off x="652500" y="0"/>
            <a:ext cx="7839000" cy="46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3001645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Outline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61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Characteristics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Changing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Nature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of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8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Legacy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Evolution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3850" lvl="0" marL="355600" rtl="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■"/>
            </a:pP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3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3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sz="3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624900" y="842075"/>
            <a:ext cx="7894200" cy="36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242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0"/>
              <a:buFont typeface="Noto Sans Symbols"/>
              <a:buChar char="■"/>
            </a:pPr>
            <a:r>
              <a:rPr lang="en-GB" sz="2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endParaRPr sz="2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33373" lvl="1" marL="914400" marR="313055" rtl="0" algn="l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650"/>
              <a:buChar char="○"/>
            </a:pPr>
            <a:r>
              <a:rPr b="1"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Instructions(Computer</a:t>
            </a:r>
            <a:r>
              <a:rPr b="1"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Programs)</a:t>
            </a:r>
            <a:r>
              <a:rPr b="1"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that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when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executed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provide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desired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features,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functions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performance</a:t>
            </a:r>
            <a:endParaRPr sz="25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33373" lvl="1" marL="914400" marR="528955" rtl="0" algn="l">
              <a:lnSpc>
                <a:spcPct val="100400"/>
              </a:lnSpc>
              <a:spcBef>
                <a:spcPts val="1150"/>
              </a:spcBef>
              <a:spcAft>
                <a:spcPts val="0"/>
              </a:spcAft>
              <a:buClr>
                <a:schemeClr val="dk1"/>
              </a:buClr>
              <a:buSzPts val="1650"/>
              <a:buChar char="○"/>
            </a:pPr>
            <a:r>
              <a:rPr b="1"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Data</a:t>
            </a:r>
            <a:r>
              <a:rPr b="1"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Structures</a:t>
            </a:r>
            <a:r>
              <a:rPr b="1"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that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enable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programs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adequately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manipulate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information</a:t>
            </a:r>
            <a:endParaRPr sz="25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33373" lvl="1" marL="914400" marR="5080" rtl="0" algn="l">
              <a:spcBef>
                <a:spcPts val="1185"/>
              </a:spcBef>
              <a:spcAft>
                <a:spcPts val="0"/>
              </a:spcAft>
              <a:buClr>
                <a:schemeClr val="dk1"/>
              </a:buClr>
              <a:buSzPts val="1650"/>
              <a:buChar char="○"/>
            </a:pPr>
            <a:r>
              <a:rPr b="1"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Documents</a:t>
            </a:r>
            <a:r>
              <a:rPr b="1"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that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describe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operation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use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of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programs</a:t>
            </a:r>
            <a:endParaRPr b="1" sz="30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1" name="Google Shape;81;p17"/>
          <p:cNvSpPr txBox="1"/>
          <p:nvPr/>
        </p:nvSpPr>
        <p:spPr>
          <a:xfrm>
            <a:off x="0" y="0"/>
            <a:ext cx="9088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8"/>
          <p:cNvSpPr txBox="1"/>
          <p:nvPr/>
        </p:nvSpPr>
        <p:spPr>
          <a:xfrm>
            <a:off x="705300" y="738900"/>
            <a:ext cx="7733400" cy="38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9723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Noto Sans Symbols"/>
              <a:buChar char="■"/>
            </a:pP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product</a:t>
            </a:r>
            <a:endParaRPr sz="2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rtl="0" algn="l">
              <a:spcBef>
                <a:spcPts val="605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Delivers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computing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potential</a:t>
            </a:r>
            <a:endParaRPr sz="22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marR="5080" rtl="0" algn="l">
              <a:spcBef>
                <a:spcPts val="575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Produces,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manages,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acquires,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modifies,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displays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transmits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information</a:t>
            </a:r>
            <a:endParaRPr sz="22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39723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50"/>
              <a:buFont typeface="Noto Sans Symbols"/>
              <a:buChar char="■"/>
            </a:pP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vehicle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for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delivering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</a:t>
            </a:r>
            <a:r>
              <a:rPr lang="en-GB" sz="2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product</a:t>
            </a:r>
            <a:endParaRPr sz="2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rtl="0" algn="l">
              <a:spcBef>
                <a:spcPts val="605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Supports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or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directly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provides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system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functionality</a:t>
            </a:r>
            <a:endParaRPr sz="22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rtl="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Controls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other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programs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(Eg: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Operating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System)</a:t>
            </a:r>
            <a:endParaRPr sz="22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rtl="0" algn="l">
              <a:spcBef>
                <a:spcPts val="575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Effects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communications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(Eg: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Networking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Software)</a:t>
            </a:r>
            <a:endParaRPr sz="22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20675" lvl="1" marL="914400" rtl="0" algn="l">
              <a:spcBef>
                <a:spcPts val="585"/>
              </a:spcBef>
              <a:spcAft>
                <a:spcPts val="0"/>
              </a:spcAft>
              <a:buClr>
                <a:schemeClr val="dk1"/>
              </a:buClr>
              <a:buSzPts val="1450"/>
              <a:buFont typeface="Noto Sans Symbols"/>
              <a:buChar char="○"/>
            </a:pP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Helps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build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other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(Eg: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2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Tools)</a:t>
            </a:r>
            <a:endParaRPr sz="27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8" name="Google Shape;88;p18"/>
          <p:cNvSpPr txBox="1"/>
          <p:nvPr/>
        </p:nvSpPr>
        <p:spPr>
          <a:xfrm>
            <a:off x="0" y="0"/>
            <a:ext cx="9088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Software’s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Dual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Role</a:t>
            </a:r>
            <a:endParaRPr b="1"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9"/>
          <p:cNvSpPr txBox="1"/>
          <p:nvPr/>
        </p:nvSpPr>
        <p:spPr>
          <a:xfrm>
            <a:off x="0" y="0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Characteristics</a:t>
            </a:r>
            <a:endParaRPr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95" name="Google Shape;95;p19"/>
          <p:cNvSpPr txBox="1"/>
          <p:nvPr/>
        </p:nvSpPr>
        <p:spPr>
          <a:xfrm>
            <a:off x="211200" y="1021950"/>
            <a:ext cx="8721600" cy="30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4170" lvl="0" marL="356870" marR="129538" rtl="0" algn="l">
              <a:lnSpc>
                <a:spcPct val="1042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</a:pP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Engineered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or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Developed,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not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manufactured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classical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sense</a:t>
            </a:r>
            <a:endParaRPr sz="28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44170" lvl="0" marL="356870" rtl="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</a:pP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“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doesn’t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wear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out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”</a:t>
            </a:r>
            <a:endParaRPr sz="28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44170" lvl="0" marL="356870" marR="5080" rtl="0" algn="l">
              <a:lnSpc>
                <a:spcPct val="99900"/>
              </a:lnSpc>
              <a:spcBef>
                <a:spcPts val="1205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</a:pP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Although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industry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is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moving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towards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Component-based</a:t>
            </a:r>
            <a:r>
              <a:rPr b="1"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construction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,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most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continues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custom</a:t>
            </a:r>
            <a:r>
              <a:rPr lang="en-GB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8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built</a:t>
            </a:r>
            <a:endParaRPr sz="28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 txBox="1"/>
          <p:nvPr/>
        </p:nvSpPr>
        <p:spPr>
          <a:xfrm>
            <a:off x="0" y="0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Failure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curve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for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2" name="Google Shape;102;p20"/>
          <p:cNvSpPr/>
          <p:nvPr/>
        </p:nvSpPr>
        <p:spPr>
          <a:xfrm>
            <a:off x="778351" y="738900"/>
            <a:ext cx="7587300" cy="43389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1"/>
          <p:cNvSpPr txBox="1"/>
          <p:nvPr/>
        </p:nvSpPr>
        <p:spPr>
          <a:xfrm>
            <a:off x="0" y="-223625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Changing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Nature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of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9" name="Google Shape;109;p21"/>
          <p:cNvSpPr txBox="1"/>
          <p:nvPr/>
        </p:nvSpPr>
        <p:spPr>
          <a:xfrm>
            <a:off x="798600" y="738900"/>
            <a:ext cx="7546800" cy="3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System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5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Application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Engineering/scientific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Embedded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Product-line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Web-applications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Artificial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Intelligence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Netsourcing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0515" lvl="0" marL="354965" rtl="0" algn="l">
              <a:spcBef>
                <a:spcPts val="25"/>
              </a:spcBef>
              <a:spcAft>
                <a:spcPts val="0"/>
              </a:spcAft>
              <a:buClr>
                <a:schemeClr val="dk1"/>
              </a:buClr>
              <a:buSzPts val="1150"/>
              <a:buChar char="•"/>
            </a:pP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Open</a:t>
            </a:r>
            <a:r>
              <a:rPr b="1" lang="en-GB" sz="1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9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source</a:t>
            </a:r>
            <a:endParaRPr b="1" sz="19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316865" lvl="0" marL="361315" rtl="0" algn="l">
              <a:lnSpc>
                <a:spcPct val="120000"/>
              </a:lnSpc>
              <a:spcBef>
                <a:spcPts val="15"/>
              </a:spcBef>
              <a:spcAft>
                <a:spcPts val="0"/>
              </a:spcAft>
              <a:buClr>
                <a:schemeClr val="dk1"/>
              </a:buClr>
              <a:buSzPts val="900"/>
              <a:buChar char="•"/>
            </a:pPr>
            <a:r>
              <a:rPr b="1" lang="en-GB" sz="1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Also</a:t>
            </a:r>
            <a:r>
              <a:rPr b="1" lang="en-GB" sz="15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5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…</a:t>
            </a:r>
            <a:endParaRPr b="1" sz="15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196849" lvl="1" marL="697865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50"/>
              <a:buChar char="•"/>
            </a:pP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Data</a:t>
            </a:r>
            <a:r>
              <a:rPr b="1" lang="en-GB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mining</a:t>
            </a:r>
            <a:endParaRPr b="1" sz="1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196849" lvl="1" marL="697865" rtl="0" algn="l">
              <a:spcBef>
                <a:spcPts val="10"/>
              </a:spcBef>
              <a:spcAft>
                <a:spcPts val="0"/>
              </a:spcAft>
              <a:buClr>
                <a:schemeClr val="dk1"/>
              </a:buClr>
              <a:buSzPts val="750"/>
              <a:buChar char="•"/>
            </a:pP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Cloud</a:t>
            </a:r>
            <a:r>
              <a:rPr b="1" lang="en-GB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Computing</a:t>
            </a:r>
            <a:endParaRPr b="1" sz="1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196849" lvl="1" marL="697865" rtl="0" algn="l">
              <a:spcBef>
                <a:spcPts val="110"/>
              </a:spcBef>
              <a:spcAft>
                <a:spcPts val="0"/>
              </a:spcAft>
              <a:buClr>
                <a:schemeClr val="dk1"/>
              </a:buClr>
              <a:buSzPts val="750"/>
              <a:buChar char="•"/>
            </a:pP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b="1" lang="en-GB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for</a:t>
            </a:r>
            <a:r>
              <a:rPr b="1" lang="en-GB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13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nanotechnologies</a:t>
            </a:r>
            <a:endParaRPr b="1" sz="1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/>
          <p:nvPr/>
        </p:nvSpPr>
        <p:spPr>
          <a:xfrm>
            <a:off x="0" y="-223625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Legacy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endParaRPr b="1"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0" y="691825"/>
            <a:ext cx="9144000" cy="40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8100" lvl="0" marL="50165" marR="5080" rtl="0" algn="l">
              <a:lnSpc>
                <a:spcPct val="999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Legacy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Systems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were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developed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decades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ago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have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been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continually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modified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meet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changes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business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requirements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computing</a:t>
            </a:r>
            <a:r>
              <a:rPr lang="en-GB" sz="21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1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platforms.</a:t>
            </a:r>
            <a:endParaRPr sz="21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38100" rtl="0" algn="l">
              <a:spcBef>
                <a:spcPts val="136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1"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Why</a:t>
            </a:r>
            <a:r>
              <a:rPr b="1" i="1"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must</a:t>
            </a:r>
            <a:r>
              <a:rPr b="1" i="1"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</a:t>
            </a:r>
            <a:r>
              <a:rPr b="1" i="1"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change?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260984" lvl="0" marL="299085" marR="70040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Noto Sans Symbols"/>
              <a:buChar char="■"/>
            </a:pP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must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adapted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meet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needs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of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new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computing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environments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or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technology</a:t>
            </a:r>
            <a:endParaRPr sz="20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260984" lvl="0" marL="299085" marR="175895" rtl="0" algn="l">
              <a:spcBef>
                <a:spcPts val="19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Noto Sans Symbols"/>
              <a:buChar char="■"/>
            </a:pP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must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enhanced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implement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new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business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requirements</a:t>
            </a:r>
            <a:endParaRPr sz="20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260984" lvl="0" marL="299085" marR="5080" rtl="0" algn="l">
              <a:lnSpc>
                <a:spcPct val="1062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Noto Sans Symbols"/>
              <a:buChar char="■"/>
            </a:pP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must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extended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make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interoperable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with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other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more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modern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systems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or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databases</a:t>
            </a:r>
            <a:endParaRPr sz="20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-260984" lvl="0" marL="299085" marR="117475" rtl="0" algn="l">
              <a:lnSpc>
                <a:spcPct val="106700"/>
              </a:lnSpc>
              <a:spcBef>
                <a:spcPts val="204"/>
              </a:spcBef>
              <a:spcAft>
                <a:spcPts val="0"/>
              </a:spcAft>
              <a:buClr>
                <a:schemeClr val="dk1"/>
              </a:buClr>
              <a:buSzPts val="1250"/>
              <a:buFont typeface="Noto Sans Symbols"/>
              <a:buChar char="■"/>
            </a:pP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must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re-architected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make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viable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within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network</a:t>
            </a:r>
            <a:r>
              <a:rPr lang="en-GB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0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environment</a:t>
            </a:r>
            <a:endParaRPr b="1" sz="15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5240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3"/>
          <p:cNvSpPr txBox="1"/>
          <p:nvPr/>
        </p:nvSpPr>
        <p:spPr>
          <a:xfrm>
            <a:off x="0" y="-223625"/>
            <a:ext cx="91440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b="1" lang="en-GB" sz="3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-GB" sz="36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b="1" sz="36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0" y="747900"/>
            <a:ext cx="9144000" cy="30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Beliefs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about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software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and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the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process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used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to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build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it.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3"/>
              </a:spcBef>
              <a:spcAft>
                <a:spcPts val="0"/>
              </a:spcAft>
              <a:buNone/>
            </a:pPr>
            <a:r>
              <a:t/>
            </a:r>
            <a:endParaRPr sz="19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Management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42"/>
              </a:spcBef>
              <a:spcAft>
                <a:spcPts val="0"/>
              </a:spcAft>
              <a:buNone/>
            </a:pPr>
            <a:r>
              <a:t/>
            </a:r>
            <a:endParaRPr sz="225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Customer</a:t>
            </a:r>
            <a:r>
              <a:rPr lang="en-GB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Myths</a:t>
            </a:r>
            <a:endParaRPr sz="24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  <a:p>
            <a:pPr indent="0" lvl="0" marL="0" rtl="0" algn="l">
              <a:spcBef>
                <a:spcPts val="1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83209" lvl="0" marL="115697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50"/>
              <a:buFont typeface="Noto Sans Symbols"/>
              <a:buChar char="✔"/>
            </a:pPr>
            <a:r>
              <a:rPr lang="en-GB" sz="2400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Practitioner’s Myths</a:t>
            </a:r>
            <a:endParaRPr sz="1300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