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alatino Linotype"/>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alatinoLinotype-regular.fntdata"/><Relationship Id="rId25" Type="http://schemas.openxmlformats.org/officeDocument/2006/relationships/slide" Target="slides/slide20.xml"/><Relationship Id="rId28" Type="http://schemas.openxmlformats.org/officeDocument/2006/relationships/font" Target="fonts/PalatinoLinotype-italic.fntdata"/><Relationship Id="rId27" Type="http://schemas.openxmlformats.org/officeDocument/2006/relationships/font" Target="fonts/PalatinoLinotyp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alatinoLinotype-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421d5e4f63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421d5e4f63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4226ffd63a_0_48: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g24226ffd63a_0_48: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421d5e4f63_0_105: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2421d5e4f63_0_105: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421d5e4f63_0_111: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2421d5e4f63_0_111: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421d5e4f63_0_117: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2421d5e4f63_0_117: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421d5e4f63_0_126: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2421d5e4f63_0_126: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421d5e4f63_0_132: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g2421d5e4f63_0_132: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421d5e4f63_0_140: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421d5e4f63_0_140: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421d5e4f63_0_146: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2421d5e4f63_0_146: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421d5e4f63_0_223: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2421d5e4f63_0_223: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421d5e4f63_0_228: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2421d5e4f63_0_228: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421d5e4f6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421d5e4f6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421d5e4f63_0_233: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2421d5e4f63_0_233: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421d5e4f63_0_68: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2421d5e4f63_0_68: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421d5e4f63_0_74: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2421d5e4f63_0_74: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421d5e4f63_0_80: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2421d5e4f63_0_80: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421d5e4f63_0_86: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421d5e4f63_0_86: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421d5e4f63_0_92: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2421d5e4f63_0_92: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421d5e4f63_0_99: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2421d5e4f63_0_99: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4226ffd63a_0_39:notes"/>
          <p:cNvSpPr txBox="1"/>
          <p:nvPr>
            <p:ph idx="1" type="body"/>
          </p:nvPr>
        </p:nvSpPr>
        <p:spPr>
          <a:xfrm>
            <a:off x="685787" y="4343386"/>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24226ffd63a_0_39:notes"/>
          <p:cNvSpPr/>
          <p:nvPr>
            <p:ph idx="2" type="sldImg"/>
          </p:nvPr>
        </p:nvSpPr>
        <p:spPr>
          <a:xfrm>
            <a:off x="1143141" y="685795"/>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457172" y="205067"/>
            <a:ext cx="8228700" cy="8586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 name="Google Shape;52;p13"/>
          <p:cNvSpPr txBox="1"/>
          <p:nvPr>
            <p:ph idx="1" type="subTitle"/>
          </p:nvPr>
        </p:nvSpPr>
        <p:spPr>
          <a:xfrm>
            <a:off x="457172" y="1203299"/>
            <a:ext cx="8228700" cy="29826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1800"/>
              <a:buNone/>
              <a:defRPr/>
            </a:lvl1pPr>
            <a:lvl2pPr lvl="1" rtl="0" algn="l">
              <a:spcBef>
                <a:spcPts val="1200"/>
              </a:spcBef>
              <a:spcAft>
                <a:spcPts val="0"/>
              </a:spcAft>
              <a:buSzPts val="1400"/>
              <a:buNone/>
              <a:defRPr/>
            </a:lvl2pPr>
            <a:lvl3pPr lvl="2" rtl="0" algn="l">
              <a:spcBef>
                <a:spcPts val="1200"/>
              </a:spcBef>
              <a:spcAft>
                <a:spcPts val="0"/>
              </a:spcAft>
              <a:buSzPts val="1400"/>
              <a:buNone/>
              <a:defRPr/>
            </a:lvl3pPr>
            <a:lvl4pPr lvl="3" rtl="0" algn="l">
              <a:spcBef>
                <a:spcPts val="1200"/>
              </a:spcBef>
              <a:spcAft>
                <a:spcPts val="0"/>
              </a:spcAft>
              <a:buSzPts val="1400"/>
              <a:buNone/>
              <a:defRPr/>
            </a:lvl4pPr>
            <a:lvl5pPr lvl="4" rtl="0" algn="l">
              <a:spcBef>
                <a:spcPts val="1200"/>
              </a:spcBef>
              <a:spcAft>
                <a:spcPts val="0"/>
              </a:spcAft>
              <a:buSzPts val="1400"/>
              <a:buNone/>
              <a:defRPr/>
            </a:lvl5pPr>
            <a:lvl6pPr lvl="5" rtl="0" algn="l">
              <a:spcBef>
                <a:spcPts val="1200"/>
              </a:spcBef>
              <a:spcAft>
                <a:spcPts val="0"/>
              </a:spcAft>
              <a:buSzPts val="1400"/>
              <a:buNone/>
              <a:defRPr/>
            </a:lvl6pPr>
            <a:lvl7pPr lvl="6" rtl="0" algn="l">
              <a:spcBef>
                <a:spcPts val="1200"/>
              </a:spcBef>
              <a:spcAft>
                <a:spcPts val="0"/>
              </a:spcAft>
              <a:buSzPts val="1400"/>
              <a:buNone/>
              <a:defRPr/>
            </a:lvl7pPr>
            <a:lvl8pPr lvl="7" rtl="0" algn="l">
              <a:spcBef>
                <a:spcPts val="1200"/>
              </a:spcBef>
              <a:spcAft>
                <a:spcPts val="0"/>
              </a:spcAft>
              <a:buSzPts val="1400"/>
              <a:buNone/>
              <a:defRPr/>
            </a:lvl8pPr>
            <a:lvl9pPr lvl="8" rtl="0" algn="l">
              <a:spcBef>
                <a:spcPts val="1200"/>
              </a:spcBef>
              <a:spcAft>
                <a:spcPts val="1200"/>
              </a:spcAft>
              <a:buSzPts val="1400"/>
              <a:buNone/>
              <a:defRPr/>
            </a:lvl9pPr>
          </a:lstStyle>
          <a:p/>
        </p:txBody>
      </p:sp>
      <p:sp>
        <p:nvSpPr>
          <p:cNvPr id="53" name="Google Shape;53;p13"/>
          <p:cNvSpPr txBox="1"/>
          <p:nvPr>
            <p:ph idx="11" type="ftr"/>
          </p:nvPr>
        </p:nvSpPr>
        <p:spPr>
          <a:xfrm>
            <a:off x="3127054" y="4685192"/>
            <a:ext cx="2898000" cy="3543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Clr>
                <a:srgbClr val="000000"/>
              </a:buClr>
              <a:buSzPts val="1600"/>
              <a:buChar char="●"/>
              <a:defRPr sz="1300"/>
            </a:lvl1pPr>
            <a:lvl2pPr lvl="1" rtl="0" algn="l">
              <a:spcBef>
                <a:spcPts val="0"/>
              </a:spcBef>
              <a:spcAft>
                <a:spcPts val="0"/>
              </a:spcAft>
              <a:buSzPts val="1300"/>
              <a:buNone/>
              <a:defRPr sz="1300"/>
            </a:lvl2pPr>
            <a:lvl3pPr lvl="2" rtl="0" algn="l">
              <a:spcBef>
                <a:spcPts val="0"/>
              </a:spcBef>
              <a:spcAft>
                <a:spcPts val="0"/>
              </a:spcAft>
              <a:buSzPts val="1300"/>
              <a:buNone/>
              <a:defRPr sz="1300"/>
            </a:lvl3pPr>
            <a:lvl4pPr lvl="3" rtl="0" algn="l">
              <a:spcBef>
                <a:spcPts val="0"/>
              </a:spcBef>
              <a:spcAft>
                <a:spcPts val="0"/>
              </a:spcAft>
              <a:buSzPts val="1300"/>
              <a:buNone/>
              <a:defRPr sz="1300"/>
            </a:lvl4pPr>
            <a:lvl5pPr lvl="4" rtl="0" algn="l">
              <a:spcBef>
                <a:spcPts val="0"/>
              </a:spcBef>
              <a:spcAft>
                <a:spcPts val="0"/>
              </a:spcAft>
              <a:buSzPts val="1300"/>
              <a:buNone/>
              <a:defRPr sz="1300"/>
            </a:lvl5pPr>
            <a:lvl6pPr lvl="5" rtl="0" algn="l">
              <a:spcBef>
                <a:spcPts val="0"/>
              </a:spcBef>
              <a:spcAft>
                <a:spcPts val="0"/>
              </a:spcAft>
              <a:buSzPts val="1300"/>
              <a:buNone/>
              <a:defRPr sz="1300"/>
            </a:lvl6pPr>
            <a:lvl7pPr lvl="6" rtl="0" algn="l">
              <a:spcBef>
                <a:spcPts val="0"/>
              </a:spcBef>
              <a:spcAft>
                <a:spcPts val="0"/>
              </a:spcAft>
              <a:buSzPts val="1300"/>
              <a:buNone/>
              <a:defRPr sz="1300"/>
            </a:lvl7pPr>
            <a:lvl8pPr lvl="7" rtl="0" algn="l">
              <a:spcBef>
                <a:spcPts val="0"/>
              </a:spcBef>
              <a:spcAft>
                <a:spcPts val="0"/>
              </a:spcAft>
              <a:buSzPts val="1300"/>
              <a:buNone/>
              <a:defRPr sz="1300"/>
            </a:lvl8pPr>
            <a:lvl9pPr lvl="8" rtl="0" algn="l">
              <a:spcBef>
                <a:spcPts val="0"/>
              </a:spcBef>
              <a:spcAft>
                <a:spcPts val="0"/>
              </a:spcAft>
              <a:buSzPts val="1300"/>
              <a:buNone/>
              <a:defRPr sz="1300"/>
            </a:lvl9pPr>
          </a:lstStyle>
          <a:p/>
        </p:txBody>
      </p:sp>
      <p:sp>
        <p:nvSpPr>
          <p:cNvPr id="54" name="Google Shape;54;p13"/>
          <p:cNvSpPr txBox="1"/>
          <p:nvPr>
            <p:ph idx="12" type="sldNum"/>
          </p:nvPr>
        </p:nvSpPr>
        <p:spPr>
          <a:xfrm>
            <a:off x="6555842" y="4685192"/>
            <a:ext cx="2130300" cy="354300"/>
          </a:xfrm>
          <a:prstGeom prst="rect">
            <a:avLst/>
          </a:prstGeom>
          <a:noFill/>
          <a:ln>
            <a:noFill/>
          </a:ln>
        </p:spPr>
        <p:txBody>
          <a:bodyPr anchorCtr="0" anchor="t" bIns="0" lIns="0" spcFirstLastPara="1" rIns="0" wrap="square" tIns="0">
            <a:noAutofit/>
          </a:bodyPr>
          <a:lstStyle>
            <a:lvl1pPr indent="0" lvl="0"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1pPr>
            <a:lvl2pPr indent="0" lvl="1"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2pPr>
            <a:lvl3pPr indent="0" lvl="2"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3pPr>
            <a:lvl4pPr indent="0" lvl="3"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4pPr>
            <a:lvl5pPr indent="0" lvl="4"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5pPr>
            <a:lvl6pPr indent="0" lvl="5"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6pPr>
            <a:lvl7pPr indent="0" lvl="6"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7pPr>
            <a:lvl8pPr indent="0" lvl="7"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8pPr>
            <a:lvl9pPr indent="0" lvl="8"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sz="1000">
              <a:solidFill>
                <a:schemeClr val="dk2"/>
              </a:solidFill>
              <a:latin typeface="Arial"/>
              <a:ea typeface="Arial"/>
              <a:cs typeface="Arial"/>
              <a:sym typeface="Arial"/>
            </a:endParaRPr>
          </a:p>
        </p:txBody>
      </p:sp>
      <p:sp>
        <p:nvSpPr>
          <p:cNvPr id="55" name="Google Shape;55;p13"/>
          <p:cNvSpPr txBox="1"/>
          <p:nvPr>
            <p:ph idx="10" type="dt"/>
          </p:nvPr>
        </p:nvSpPr>
        <p:spPr>
          <a:xfrm>
            <a:off x="457172" y="4685192"/>
            <a:ext cx="2130300" cy="3543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rgbClr val="000000"/>
              </a:buClr>
              <a:buSzPts val="1600"/>
              <a:buChar char="●"/>
              <a:defRPr sz="1300"/>
            </a:lvl1pPr>
            <a:lvl2pPr lvl="1" rtl="0" algn="l">
              <a:spcBef>
                <a:spcPts val="0"/>
              </a:spcBef>
              <a:spcAft>
                <a:spcPts val="0"/>
              </a:spcAft>
              <a:buSzPts val="1300"/>
              <a:buNone/>
              <a:defRPr sz="1300"/>
            </a:lvl2pPr>
            <a:lvl3pPr lvl="2" rtl="0" algn="l">
              <a:spcBef>
                <a:spcPts val="0"/>
              </a:spcBef>
              <a:spcAft>
                <a:spcPts val="0"/>
              </a:spcAft>
              <a:buSzPts val="1300"/>
              <a:buNone/>
              <a:defRPr sz="1300"/>
            </a:lvl3pPr>
            <a:lvl4pPr lvl="3" rtl="0" algn="l">
              <a:spcBef>
                <a:spcPts val="0"/>
              </a:spcBef>
              <a:spcAft>
                <a:spcPts val="0"/>
              </a:spcAft>
              <a:buSzPts val="1300"/>
              <a:buNone/>
              <a:defRPr sz="1300"/>
            </a:lvl4pPr>
            <a:lvl5pPr lvl="4" rtl="0" algn="l">
              <a:spcBef>
                <a:spcPts val="0"/>
              </a:spcBef>
              <a:spcAft>
                <a:spcPts val="0"/>
              </a:spcAft>
              <a:buSzPts val="1300"/>
              <a:buNone/>
              <a:defRPr sz="1300"/>
            </a:lvl5pPr>
            <a:lvl6pPr lvl="5" rtl="0" algn="l">
              <a:spcBef>
                <a:spcPts val="0"/>
              </a:spcBef>
              <a:spcAft>
                <a:spcPts val="0"/>
              </a:spcAft>
              <a:buSzPts val="1300"/>
              <a:buNone/>
              <a:defRPr sz="1300"/>
            </a:lvl6pPr>
            <a:lvl7pPr lvl="6" rtl="0" algn="l">
              <a:spcBef>
                <a:spcPts val="0"/>
              </a:spcBef>
              <a:spcAft>
                <a:spcPts val="0"/>
              </a:spcAft>
              <a:buSzPts val="1300"/>
              <a:buNone/>
              <a:defRPr sz="1300"/>
            </a:lvl7pPr>
            <a:lvl8pPr lvl="7" rtl="0" algn="l">
              <a:spcBef>
                <a:spcPts val="0"/>
              </a:spcBef>
              <a:spcAft>
                <a:spcPts val="0"/>
              </a:spcAft>
              <a:buSzPts val="1300"/>
              <a:buNone/>
              <a:defRPr sz="1300"/>
            </a:lvl8pPr>
            <a:lvl9pPr lvl="8" rtl="0" algn="l">
              <a:spcBef>
                <a:spcPts val="0"/>
              </a:spcBef>
              <a:spcAft>
                <a:spcPts val="0"/>
              </a:spcAft>
              <a:buSzPts val="1300"/>
              <a:buNone/>
              <a:defRPr sz="13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56" name="Shape 56"/>
        <p:cNvGrpSpPr/>
        <p:nvPr/>
      </p:nvGrpSpPr>
      <p:grpSpPr>
        <a:xfrm>
          <a:off x="0" y="0"/>
          <a:ext cx="0" cy="0"/>
          <a:chOff x="0" y="0"/>
          <a:chExt cx="0" cy="0"/>
        </a:xfrm>
      </p:grpSpPr>
      <p:sp>
        <p:nvSpPr>
          <p:cNvPr id="57" name="Google Shape;57;p14"/>
          <p:cNvSpPr txBox="1"/>
          <p:nvPr>
            <p:ph type="title"/>
          </p:nvPr>
        </p:nvSpPr>
        <p:spPr>
          <a:xfrm>
            <a:off x="457172" y="205067"/>
            <a:ext cx="8228700" cy="8586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8" name="Google Shape;58;p14"/>
          <p:cNvSpPr txBox="1"/>
          <p:nvPr>
            <p:ph idx="1" type="body"/>
          </p:nvPr>
        </p:nvSpPr>
        <p:spPr>
          <a:xfrm>
            <a:off x="457172" y="1203299"/>
            <a:ext cx="8228700" cy="29826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
        <p:nvSpPr>
          <p:cNvPr id="59" name="Google Shape;59;p14"/>
          <p:cNvSpPr txBox="1"/>
          <p:nvPr>
            <p:ph idx="11" type="ftr"/>
          </p:nvPr>
        </p:nvSpPr>
        <p:spPr>
          <a:xfrm>
            <a:off x="3127054" y="4685192"/>
            <a:ext cx="2898000" cy="3543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Clr>
                <a:srgbClr val="000000"/>
              </a:buClr>
              <a:buSzPts val="1600"/>
              <a:buChar char="●"/>
              <a:defRPr sz="1300"/>
            </a:lvl1pPr>
            <a:lvl2pPr lvl="1" rtl="0" algn="l">
              <a:spcBef>
                <a:spcPts val="0"/>
              </a:spcBef>
              <a:spcAft>
                <a:spcPts val="0"/>
              </a:spcAft>
              <a:buSzPts val="1300"/>
              <a:buNone/>
              <a:defRPr sz="1300"/>
            </a:lvl2pPr>
            <a:lvl3pPr lvl="2" rtl="0" algn="l">
              <a:spcBef>
                <a:spcPts val="0"/>
              </a:spcBef>
              <a:spcAft>
                <a:spcPts val="0"/>
              </a:spcAft>
              <a:buSzPts val="1300"/>
              <a:buNone/>
              <a:defRPr sz="1300"/>
            </a:lvl3pPr>
            <a:lvl4pPr lvl="3" rtl="0" algn="l">
              <a:spcBef>
                <a:spcPts val="0"/>
              </a:spcBef>
              <a:spcAft>
                <a:spcPts val="0"/>
              </a:spcAft>
              <a:buSzPts val="1300"/>
              <a:buNone/>
              <a:defRPr sz="1300"/>
            </a:lvl4pPr>
            <a:lvl5pPr lvl="4" rtl="0" algn="l">
              <a:spcBef>
                <a:spcPts val="0"/>
              </a:spcBef>
              <a:spcAft>
                <a:spcPts val="0"/>
              </a:spcAft>
              <a:buSzPts val="1300"/>
              <a:buNone/>
              <a:defRPr sz="1300"/>
            </a:lvl5pPr>
            <a:lvl6pPr lvl="5" rtl="0" algn="l">
              <a:spcBef>
                <a:spcPts val="0"/>
              </a:spcBef>
              <a:spcAft>
                <a:spcPts val="0"/>
              </a:spcAft>
              <a:buSzPts val="1300"/>
              <a:buNone/>
              <a:defRPr sz="1300"/>
            </a:lvl6pPr>
            <a:lvl7pPr lvl="6" rtl="0" algn="l">
              <a:spcBef>
                <a:spcPts val="0"/>
              </a:spcBef>
              <a:spcAft>
                <a:spcPts val="0"/>
              </a:spcAft>
              <a:buSzPts val="1300"/>
              <a:buNone/>
              <a:defRPr sz="1300"/>
            </a:lvl7pPr>
            <a:lvl8pPr lvl="7" rtl="0" algn="l">
              <a:spcBef>
                <a:spcPts val="0"/>
              </a:spcBef>
              <a:spcAft>
                <a:spcPts val="0"/>
              </a:spcAft>
              <a:buSzPts val="1300"/>
              <a:buNone/>
              <a:defRPr sz="1300"/>
            </a:lvl8pPr>
            <a:lvl9pPr lvl="8" rtl="0" algn="l">
              <a:spcBef>
                <a:spcPts val="0"/>
              </a:spcBef>
              <a:spcAft>
                <a:spcPts val="0"/>
              </a:spcAft>
              <a:buSzPts val="1300"/>
              <a:buNone/>
              <a:defRPr sz="1300"/>
            </a:lvl9pPr>
          </a:lstStyle>
          <a:p/>
        </p:txBody>
      </p:sp>
      <p:sp>
        <p:nvSpPr>
          <p:cNvPr id="60" name="Google Shape;60;p14"/>
          <p:cNvSpPr txBox="1"/>
          <p:nvPr>
            <p:ph idx="12" type="sldNum"/>
          </p:nvPr>
        </p:nvSpPr>
        <p:spPr>
          <a:xfrm>
            <a:off x="6555842" y="4685192"/>
            <a:ext cx="2130300" cy="354300"/>
          </a:xfrm>
          <a:prstGeom prst="rect">
            <a:avLst/>
          </a:prstGeom>
          <a:noFill/>
          <a:ln>
            <a:noFill/>
          </a:ln>
        </p:spPr>
        <p:txBody>
          <a:bodyPr anchorCtr="0" anchor="t" bIns="0" lIns="0" spcFirstLastPara="1" rIns="0" wrap="square" tIns="0">
            <a:noAutofit/>
          </a:bodyPr>
          <a:lstStyle>
            <a:lvl1pPr indent="0" lvl="0"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1pPr>
            <a:lvl2pPr indent="0" lvl="1"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2pPr>
            <a:lvl3pPr indent="0" lvl="2"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3pPr>
            <a:lvl4pPr indent="0" lvl="3"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4pPr>
            <a:lvl5pPr indent="0" lvl="4"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5pPr>
            <a:lvl6pPr indent="0" lvl="5"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6pPr>
            <a:lvl7pPr indent="0" lvl="6"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7pPr>
            <a:lvl8pPr indent="0" lvl="7"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8pPr>
            <a:lvl9pPr indent="0" lvl="8" marL="0" rtl="0" algn="r">
              <a:spcBef>
                <a:spcPts val="0"/>
              </a:spcBef>
              <a:buClr>
                <a:srgbClr val="000000"/>
              </a:buClr>
              <a:buSzPts val="1300"/>
              <a:buFont typeface="Times New Roman"/>
              <a:buNone/>
              <a:defRPr b="0" sz="13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sz="1000">
              <a:solidFill>
                <a:schemeClr val="dk2"/>
              </a:solidFill>
              <a:latin typeface="Arial"/>
              <a:ea typeface="Arial"/>
              <a:cs typeface="Arial"/>
              <a:sym typeface="Arial"/>
            </a:endParaRPr>
          </a:p>
        </p:txBody>
      </p:sp>
      <p:sp>
        <p:nvSpPr>
          <p:cNvPr id="61" name="Google Shape;61;p14"/>
          <p:cNvSpPr txBox="1"/>
          <p:nvPr>
            <p:ph idx="10" type="dt"/>
          </p:nvPr>
        </p:nvSpPr>
        <p:spPr>
          <a:xfrm>
            <a:off x="457172" y="4685192"/>
            <a:ext cx="2130300" cy="354300"/>
          </a:xfrm>
          <a:prstGeom prst="rect">
            <a:avLst/>
          </a:prstGeom>
          <a:noFill/>
          <a:ln>
            <a:noFill/>
          </a:ln>
        </p:spPr>
        <p:txBody>
          <a:bodyPr anchorCtr="0" anchor="t" bIns="0" lIns="0" spcFirstLastPara="1" rIns="0" wrap="square" tIns="0">
            <a:noAutofit/>
          </a:bodyPr>
          <a:lstStyle>
            <a:lvl1pPr lvl="0" rtl="0" algn="l">
              <a:spcBef>
                <a:spcPts val="0"/>
              </a:spcBef>
              <a:spcAft>
                <a:spcPts val="0"/>
              </a:spcAft>
              <a:buClr>
                <a:srgbClr val="000000"/>
              </a:buClr>
              <a:buSzPts val="1600"/>
              <a:buChar char="●"/>
              <a:defRPr sz="1300"/>
            </a:lvl1pPr>
            <a:lvl2pPr lvl="1" rtl="0" algn="l">
              <a:spcBef>
                <a:spcPts val="0"/>
              </a:spcBef>
              <a:spcAft>
                <a:spcPts val="0"/>
              </a:spcAft>
              <a:buSzPts val="1300"/>
              <a:buNone/>
              <a:defRPr sz="1300"/>
            </a:lvl2pPr>
            <a:lvl3pPr lvl="2" rtl="0" algn="l">
              <a:spcBef>
                <a:spcPts val="0"/>
              </a:spcBef>
              <a:spcAft>
                <a:spcPts val="0"/>
              </a:spcAft>
              <a:buSzPts val="1300"/>
              <a:buNone/>
              <a:defRPr sz="1300"/>
            </a:lvl3pPr>
            <a:lvl4pPr lvl="3" rtl="0" algn="l">
              <a:spcBef>
                <a:spcPts val="0"/>
              </a:spcBef>
              <a:spcAft>
                <a:spcPts val="0"/>
              </a:spcAft>
              <a:buSzPts val="1300"/>
              <a:buNone/>
              <a:defRPr sz="1300"/>
            </a:lvl4pPr>
            <a:lvl5pPr lvl="4" rtl="0" algn="l">
              <a:spcBef>
                <a:spcPts val="0"/>
              </a:spcBef>
              <a:spcAft>
                <a:spcPts val="0"/>
              </a:spcAft>
              <a:buSzPts val="1300"/>
              <a:buNone/>
              <a:defRPr sz="1300"/>
            </a:lvl5pPr>
            <a:lvl6pPr lvl="5" rtl="0" algn="l">
              <a:spcBef>
                <a:spcPts val="0"/>
              </a:spcBef>
              <a:spcAft>
                <a:spcPts val="0"/>
              </a:spcAft>
              <a:buSzPts val="1300"/>
              <a:buNone/>
              <a:defRPr sz="1300"/>
            </a:lvl6pPr>
            <a:lvl7pPr lvl="6" rtl="0" algn="l">
              <a:spcBef>
                <a:spcPts val="0"/>
              </a:spcBef>
              <a:spcAft>
                <a:spcPts val="0"/>
              </a:spcAft>
              <a:buSzPts val="1300"/>
              <a:buNone/>
              <a:defRPr sz="1300"/>
            </a:lvl7pPr>
            <a:lvl8pPr lvl="7" rtl="0" algn="l">
              <a:spcBef>
                <a:spcPts val="0"/>
              </a:spcBef>
              <a:spcAft>
                <a:spcPts val="0"/>
              </a:spcAft>
              <a:buSzPts val="1300"/>
              <a:buNone/>
              <a:defRPr sz="1300"/>
            </a:lvl8pPr>
            <a:lvl9pPr lvl="8" rtl="0" algn="l">
              <a:spcBef>
                <a:spcPts val="0"/>
              </a:spcBef>
              <a:spcAft>
                <a:spcPts val="0"/>
              </a:spcAft>
              <a:buSzPts val="1300"/>
              <a:buNone/>
              <a:defRPr sz="13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67" name="Google Shape;67;p15"/>
          <p:cNvSpPr txBox="1"/>
          <p:nvPr/>
        </p:nvSpPr>
        <p:spPr>
          <a:xfrm>
            <a:off x="686700" y="588500"/>
            <a:ext cx="7770600" cy="738900"/>
          </a:xfrm>
          <a:prstGeom prst="rect">
            <a:avLst/>
          </a:prstGeom>
          <a:noFill/>
          <a:ln>
            <a:noFill/>
          </a:ln>
        </p:spPr>
        <p:txBody>
          <a:bodyPr anchorCtr="0" anchor="t" bIns="91425" lIns="91425" spcFirstLastPara="1" rIns="91425" wrap="square" tIns="91425">
            <a:spAutoFit/>
          </a:bodyPr>
          <a:lstStyle/>
          <a:p>
            <a:pPr indent="0" lvl="0" marL="12700" rtl="0" algn="ctr">
              <a:spcBef>
                <a:spcPts val="0"/>
              </a:spcBef>
              <a:spcAft>
                <a:spcPts val="0"/>
              </a:spcAft>
              <a:buNone/>
            </a:pPr>
            <a:r>
              <a:rPr b="1" lang="en-GB" sz="3600">
                <a:solidFill>
                  <a:schemeClr val="dk1"/>
                </a:solidFill>
                <a:latin typeface="Palatino Linotype"/>
                <a:ea typeface="Palatino Linotype"/>
                <a:cs typeface="Palatino Linotype"/>
                <a:sym typeface="Palatino Linotype"/>
              </a:rPr>
              <a:t>SOFTWARE</a:t>
            </a:r>
            <a:r>
              <a:rPr b="1" lang="en-GB" sz="3600">
                <a:solidFill>
                  <a:schemeClr val="dk1"/>
                </a:solidFill>
                <a:latin typeface="Times New Roman"/>
                <a:ea typeface="Times New Roman"/>
                <a:cs typeface="Times New Roman"/>
                <a:sym typeface="Times New Roman"/>
              </a:rPr>
              <a:t> </a:t>
            </a:r>
            <a:r>
              <a:rPr b="1" lang="en-GB" sz="3600">
                <a:solidFill>
                  <a:schemeClr val="dk1"/>
                </a:solidFill>
                <a:latin typeface="Palatino Linotype"/>
                <a:ea typeface="Palatino Linotype"/>
                <a:cs typeface="Palatino Linotype"/>
                <a:sym typeface="Palatino Linotype"/>
              </a:rPr>
              <a:t>ENGINEERING</a:t>
            </a:r>
            <a:endParaRPr sz="3600">
              <a:solidFill>
                <a:schemeClr val="dk1"/>
              </a:solidFill>
              <a:latin typeface="Palatino Linotype"/>
              <a:ea typeface="Palatino Linotype"/>
              <a:cs typeface="Palatino Linotype"/>
              <a:sym typeface="Palatino Linotype"/>
            </a:endParaRPr>
          </a:p>
        </p:txBody>
      </p:sp>
      <p:sp>
        <p:nvSpPr>
          <p:cNvPr id="68" name="Google Shape;68;p15"/>
          <p:cNvSpPr txBox="1"/>
          <p:nvPr/>
        </p:nvSpPr>
        <p:spPr>
          <a:xfrm>
            <a:off x="447750" y="1327400"/>
            <a:ext cx="8248500" cy="2237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2100"/>
              </a:spcBef>
              <a:spcAft>
                <a:spcPts val="0"/>
              </a:spcAft>
              <a:buClr>
                <a:schemeClr val="dk1"/>
              </a:buClr>
              <a:buSzPts val="1100"/>
              <a:buFont typeface="Arial"/>
              <a:buNone/>
            </a:pPr>
            <a:r>
              <a:rPr lang="en-GB" sz="3300">
                <a:solidFill>
                  <a:schemeClr val="dk1"/>
                </a:solidFill>
              </a:rPr>
              <a:t>UNIT – V (Part - 2)</a:t>
            </a:r>
            <a:endParaRPr sz="3300">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b="1" lang="en-GB" sz="2900">
                <a:solidFill>
                  <a:schemeClr val="dk1"/>
                </a:solidFill>
              </a:rPr>
              <a:t>Risk Management</a:t>
            </a:r>
            <a:endParaRPr b="1" sz="2900">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lang="en-GB" sz="1800">
                <a:solidFill>
                  <a:schemeClr val="dk1"/>
                </a:solidFill>
              </a:rPr>
              <a:t>Text Book: Software Engineering, A practitioner’s approach</a:t>
            </a:r>
            <a:endParaRPr sz="1800">
              <a:solidFill>
                <a:schemeClr val="dk1"/>
              </a:solidFill>
            </a:endParaRPr>
          </a:p>
          <a:p>
            <a:pPr indent="0" lvl="0" marL="63500" rtl="0" algn="ctr">
              <a:lnSpc>
                <a:spcPct val="115000"/>
              </a:lnSpc>
              <a:spcBef>
                <a:spcPts val="400"/>
              </a:spcBef>
              <a:spcAft>
                <a:spcPts val="0"/>
              </a:spcAft>
              <a:buNone/>
            </a:pPr>
            <a:r>
              <a:rPr lang="en-GB" sz="1800">
                <a:solidFill>
                  <a:schemeClr val="dk1"/>
                </a:solidFill>
              </a:rPr>
              <a:t>Roger s. Pressman 6th Edition -McGraw-Hill</a:t>
            </a:r>
            <a:endParaRPr sz="44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4"/>
          <p:cNvPicPr preferRelativeResize="0"/>
          <p:nvPr/>
        </p:nvPicPr>
        <p:blipFill>
          <a:blip r:embed="rId3">
            <a:alphaModFix/>
          </a:blip>
          <a:stretch>
            <a:fillRect/>
          </a:stretch>
        </p:blipFill>
        <p:spPr>
          <a:xfrm>
            <a:off x="0" y="0"/>
            <a:ext cx="9261614" cy="5209669"/>
          </a:xfrm>
          <a:prstGeom prst="rect">
            <a:avLst/>
          </a:prstGeom>
          <a:noFill/>
          <a:ln>
            <a:noFill/>
          </a:ln>
        </p:spPr>
      </p:pic>
      <p:sp>
        <p:nvSpPr>
          <p:cNvPr id="141" name="Google Shape;141;p24"/>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Risk Identification</a:t>
            </a:r>
            <a:endParaRPr b="1" sz="2900">
              <a:solidFill>
                <a:schemeClr val="dk1"/>
              </a:solidFill>
            </a:endParaRPr>
          </a:p>
        </p:txBody>
      </p:sp>
      <p:sp>
        <p:nvSpPr>
          <p:cNvPr id="142" name="Google Shape;142;p24"/>
          <p:cNvSpPr txBox="1"/>
          <p:nvPr/>
        </p:nvSpPr>
        <p:spPr>
          <a:xfrm>
            <a:off x="13" y="566575"/>
            <a:ext cx="9261600" cy="39528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1200"/>
              </a:spcBef>
              <a:spcAft>
                <a:spcPts val="0"/>
              </a:spcAft>
              <a:buClr>
                <a:schemeClr val="dk1"/>
              </a:buClr>
              <a:buSzPts val="2100"/>
              <a:buChar char="●"/>
            </a:pPr>
            <a:r>
              <a:rPr lang="en-GB" sz="2400">
                <a:solidFill>
                  <a:schemeClr val="dk1"/>
                </a:solidFill>
                <a:highlight>
                  <a:srgbClr val="FFFFFF"/>
                </a:highlight>
                <a:latin typeface="Times New Roman"/>
                <a:ea typeface="Times New Roman"/>
                <a:cs typeface="Times New Roman"/>
                <a:sym typeface="Times New Roman"/>
              </a:rPr>
              <a:t>Risk Components and Drivers</a:t>
            </a:r>
            <a:endParaRPr sz="2400">
              <a:solidFill>
                <a:schemeClr val="dk1"/>
              </a:solidFill>
              <a:highlight>
                <a:srgbClr val="FFFFFF"/>
              </a:highlight>
              <a:latin typeface="Times New Roman"/>
              <a:ea typeface="Times New Roman"/>
              <a:cs typeface="Times New Roman"/>
              <a:sym typeface="Times New Roman"/>
            </a:endParaRPr>
          </a:p>
          <a:p>
            <a:pPr indent="-361950" lvl="1" marL="914400" rtl="0" algn="l">
              <a:lnSpc>
                <a:spcPct val="115000"/>
              </a:lnSpc>
              <a:spcBef>
                <a:spcPts val="0"/>
              </a:spcBef>
              <a:spcAft>
                <a:spcPts val="0"/>
              </a:spcAft>
              <a:buClr>
                <a:schemeClr val="dk1"/>
              </a:buClr>
              <a:buSzPts val="2100"/>
              <a:buChar char="○"/>
            </a:pPr>
            <a:r>
              <a:rPr lang="en-GB" sz="2400">
                <a:solidFill>
                  <a:srgbClr val="FFCC00"/>
                </a:solidFill>
                <a:highlight>
                  <a:srgbClr val="FFFFFF"/>
                </a:highlight>
              </a:rPr>
              <a:t> </a:t>
            </a:r>
            <a:r>
              <a:rPr lang="en-GB" sz="2400">
                <a:solidFill>
                  <a:srgbClr val="FF6600"/>
                </a:solidFill>
                <a:highlight>
                  <a:srgbClr val="FFFFFF"/>
                </a:highlight>
                <a:latin typeface="Times New Roman"/>
                <a:ea typeface="Times New Roman"/>
                <a:cs typeface="Times New Roman"/>
                <a:sym typeface="Times New Roman"/>
              </a:rPr>
              <a:t>Performance risk</a:t>
            </a:r>
            <a:r>
              <a:rPr lang="en-GB" sz="2400">
                <a:solidFill>
                  <a:srgbClr val="33CCFF"/>
                </a:solidFill>
                <a:highlight>
                  <a:srgbClr val="FFFFFF"/>
                </a:highlight>
                <a:latin typeface="Times New Roman"/>
                <a:ea typeface="Times New Roman"/>
                <a:cs typeface="Times New Roman"/>
                <a:sym typeface="Times New Roman"/>
              </a:rPr>
              <a:t>: </a:t>
            </a:r>
            <a:r>
              <a:rPr lang="en-GB" sz="2400">
                <a:solidFill>
                  <a:schemeClr val="dk1"/>
                </a:solidFill>
                <a:highlight>
                  <a:srgbClr val="FFFFFF"/>
                </a:highlight>
                <a:latin typeface="Times New Roman"/>
                <a:ea typeface="Times New Roman"/>
                <a:cs typeface="Times New Roman"/>
                <a:sym typeface="Times New Roman"/>
              </a:rPr>
              <a:t>the degree of uncertainty that the product will meet its requirements and be fit for its intended use</a:t>
            </a:r>
            <a:endParaRPr sz="2400">
              <a:solidFill>
                <a:schemeClr val="dk1"/>
              </a:solidFill>
              <a:highlight>
                <a:srgbClr val="FFFFFF"/>
              </a:highlight>
              <a:latin typeface="Times New Roman"/>
              <a:ea typeface="Times New Roman"/>
              <a:cs typeface="Times New Roman"/>
              <a:sym typeface="Times New Roman"/>
            </a:endParaRPr>
          </a:p>
          <a:p>
            <a:pPr indent="-361950" lvl="1" marL="914400" rtl="0" algn="l">
              <a:lnSpc>
                <a:spcPct val="115000"/>
              </a:lnSpc>
              <a:spcBef>
                <a:spcPts val="0"/>
              </a:spcBef>
              <a:spcAft>
                <a:spcPts val="0"/>
              </a:spcAft>
              <a:buClr>
                <a:schemeClr val="dk1"/>
              </a:buClr>
              <a:buSzPts val="2100"/>
              <a:buChar char="○"/>
            </a:pPr>
            <a:r>
              <a:rPr lang="en-GB" sz="2400">
                <a:solidFill>
                  <a:srgbClr val="FFCC00"/>
                </a:solidFill>
                <a:highlight>
                  <a:srgbClr val="FFFFFF"/>
                </a:highlight>
              </a:rPr>
              <a:t> </a:t>
            </a:r>
            <a:r>
              <a:rPr lang="en-GB" sz="2400">
                <a:solidFill>
                  <a:srgbClr val="FF6600"/>
                </a:solidFill>
                <a:highlight>
                  <a:srgbClr val="FFFFFF"/>
                </a:highlight>
                <a:latin typeface="Times New Roman"/>
                <a:ea typeface="Times New Roman"/>
                <a:cs typeface="Times New Roman"/>
                <a:sym typeface="Times New Roman"/>
              </a:rPr>
              <a:t>Cost risk</a:t>
            </a:r>
            <a:r>
              <a:rPr lang="en-GB" sz="2400">
                <a:solidFill>
                  <a:srgbClr val="33CCFF"/>
                </a:solidFill>
                <a:highlight>
                  <a:srgbClr val="FFFFFF"/>
                </a:highlight>
                <a:latin typeface="Times New Roman"/>
                <a:ea typeface="Times New Roman"/>
                <a:cs typeface="Times New Roman"/>
                <a:sym typeface="Times New Roman"/>
              </a:rPr>
              <a:t>: </a:t>
            </a:r>
            <a:r>
              <a:rPr lang="en-GB" sz="2400">
                <a:solidFill>
                  <a:schemeClr val="dk1"/>
                </a:solidFill>
                <a:highlight>
                  <a:srgbClr val="FFFFFF"/>
                </a:highlight>
                <a:latin typeface="Times New Roman"/>
                <a:ea typeface="Times New Roman"/>
                <a:cs typeface="Times New Roman"/>
                <a:sym typeface="Times New Roman"/>
              </a:rPr>
              <a:t>the degree of uncertainty that the project budget will be maintained</a:t>
            </a:r>
            <a:endParaRPr sz="2400">
              <a:solidFill>
                <a:schemeClr val="dk1"/>
              </a:solidFill>
              <a:highlight>
                <a:srgbClr val="FFFFFF"/>
              </a:highlight>
              <a:latin typeface="Times New Roman"/>
              <a:ea typeface="Times New Roman"/>
              <a:cs typeface="Times New Roman"/>
              <a:sym typeface="Times New Roman"/>
            </a:endParaRPr>
          </a:p>
          <a:p>
            <a:pPr indent="-361950" lvl="1" marL="914400" rtl="0" algn="l">
              <a:lnSpc>
                <a:spcPct val="115000"/>
              </a:lnSpc>
              <a:spcBef>
                <a:spcPts val="0"/>
              </a:spcBef>
              <a:spcAft>
                <a:spcPts val="0"/>
              </a:spcAft>
              <a:buClr>
                <a:schemeClr val="dk1"/>
              </a:buClr>
              <a:buSzPts val="2100"/>
              <a:buChar char="○"/>
            </a:pPr>
            <a:r>
              <a:rPr lang="en-GB" sz="2400">
                <a:solidFill>
                  <a:srgbClr val="FFCC00"/>
                </a:solidFill>
                <a:highlight>
                  <a:srgbClr val="FFFFFF"/>
                </a:highlight>
              </a:rPr>
              <a:t> </a:t>
            </a:r>
            <a:r>
              <a:rPr lang="en-GB" sz="2400">
                <a:solidFill>
                  <a:srgbClr val="FF6600"/>
                </a:solidFill>
                <a:highlight>
                  <a:srgbClr val="FFFFFF"/>
                </a:highlight>
                <a:latin typeface="Times New Roman"/>
                <a:ea typeface="Times New Roman"/>
                <a:cs typeface="Times New Roman"/>
                <a:sym typeface="Times New Roman"/>
              </a:rPr>
              <a:t>Support risk</a:t>
            </a:r>
            <a:r>
              <a:rPr lang="en-GB" sz="2400">
                <a:solidFill>
                  <a:srgbClr val="33CCFF"/>
                </a:solidFill>
                <a:highlight>
                  <a:srgbClr val="FFFFFF"/>
                </a:highlight>
                <a:latin typeface="Times New Roman"/>
                <a:ea typeface="Times New Roman"/>
                <a:cs typeface="Times New Roman"/>
                <a:sym typeface="Times New Roman"/>
              </a:rPr>
              <a:t>:</a:t>
            </a:r>
            <a:r>
              <a:rPr lang="en-GB" sz="2400">
                <a:solidFill>
                  <a:schemeClr val="dk1"/>
                </a:solidFill>
                <a:highlight>
                  <a:srgbClr val="FFFFFF"/>
                </a:highlight>
                <a:latin typeface="Times New Roman"/>
                <a:ea typeface="Times New Roman"/>
                <a:cs typeface="Times New Roman"/>
                <a:sym typeface="Times New Roman"/>
              </a:rPr>
              <a:t>the degree of uncertainty that the software will be easy to correct, adapt and enhance</a:t>
            </a:r>
            <a:endParaRPr sz="2400">
              <a:solidFill>
                <a:schemeClr val="dk1"/>
              </a:solidFill>
              <a:highlight>
                <a:srgbClr val="FFFFFF"/>
              </a:highlight>
              <a:latin typeface="Times New Roman"/>
              <a:ea typeface="Times New Roman"/>
              <a:cs typeface="Times New Roman"/>
              <a:sym typeface="Times New Roman"/>
            </a:endParaRPr>
          </a:p>
          <a:p>
            <a:pPr indent="-361950" lvl="1" marL="914400" rtl="0" algn="l">
              <a:lnSpc>
                <a:spcPct val="115000"/>
              </a:lnSpc>
              <a:spcBef>
                <a:spcPts val="0"/>
              </a:spcBef>
              <a:spcAft>
                <a:spcPts val="0"/>
              </a:spcAft>
              <a:buClr>
                <a:schemeClr val="dk1"/>
              </a:buClr>
              <a:buSzPts val="2100"/>
              <a:buChar char="○"/>
            </a:pPr>
            <a:r>
              <a:rPr lang="en-GB" sz="2400">
                <a:solidFill>
                  <a:srgbClr val="FFCC00"/>
                </a:solidFill>
                <a:highlight>
                  <a:srgbClr val="FFFFFF"/>
                </a:highlight>
              </a:rPr>
              <a:t> </a:t>
            </a:r>
            <a:r>
              <a:rPr lang="en-GB" sz="2400">
                <a:solidFill>
                  <a:srgbClr val="FF6600"/>
                </a:solidFill>
                <a:highlight>
                  <a:srgbClr val="FFFFFF"/>
                </a:highlight>
                <a:latin typeface="Times New Roman"/>
                <a:ea typeface="Times New Roman"/>
                <a:cs typeface="Times New Roman"/>
                <a:sym typeface="Times New Roman"/>
              </a:rPr>
              <a:t>Schedule risk</a:t>
            </a:r>
            <a:r>
              <a:rPr lang="en-GB" sz="2400">
                <a:solidFill>
                  <a:srgbClr val="33CCFF"/>
                </a:solidFill>
                <a:highlight>
                  <a:srgbClr val="FFFFFF"/>
                </a:highlight>
                <a:latin typeface="Times New Roman"/>
                <a:ea typeface="Times New Roman"/>
                <a:cs typeface="Times New Roman"/>
                <a:sym typeface="Times New Roman"/>
              </a:rPr>
              <a:t>: </a:t>
            </a:r>
            <a:r>
              <a:rPr lang="en-GB" sz="2400">
                <a:solidFill>
                  <a:schemeClr val="dk1"/>
                </a:solidFill>
                <a:highlight>
                  <a:srgbClr val="FFFFFF"/>
                </a:highlight>
                <a:latin typeface="Times New Roman"/>
                <a:ea typeface="Times New Roman"/>
                <a:cs typeface="Times New Roman"/>
                <a:sym typeface="Times New Roman"/>
              </a:rPr>
              <a:t>the degree of uncertainty that the project schedule will be maintained</a:t>
            </a:r>
            <a:endParaRPr sz="21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5"/>
          <p:cNvPicPr preferRelativeResize="0"/>
          <p:nvPr/>
        </p:nvPicPr>
        <p:blipFill>
          <a:blip r:embed="rId3">
            <a:alphaModFix/>
          </a:blip>
          <a:stretch>
            <a:fillRect/>
          </a:stretch>
        </p:blipFill>
        <p:spPr>
          <a:xfrm>
            <a:off x="0" y="0"/>
            <a:ext cx="9261614" cy="5209669"/>
          </a:xfrm>
          <a:prstGeom prst="rect">
            <a:avLst/>
          </a:prstGeom>
          <a:noFill/>
          <a:ln>
            <a:noFill/>
          </a:ln>
        </p:spPr>
      </p:pic>
      <p:sp>
        <p:nvSpPr>
          <p:cNvPr id="148" name="Google Shape;148;p25"/>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highlight>
                  <a:srgbClr val="FFFFFF"/>
                </a:highlight>
              </a:rPr>
              <a:t>Risk Projection</a:t>
            </a:r>
            <a:endParaRPr b="1" sz="2900">
              <a:solidFill>
                <a:schemeClr val="dk1"/>
              </a:solidFill>
            </a:endParaRPr>
          </a:p>
        </p:txBody>
      </p:sp>
      <p:sp>
        <p:nvSpPr>
          <p:cNvPr id="149" name="Google Shape;149;p25"/>
          <p:cNvSpPr txBox="1"/>
          <p:nvPr/>
        </p:nvSpPr>
        <p:spPr>
          <a:xfrm>
            <a:off x="13" y="965825"/>
            <a:ext cx="9261600" cy="3638700"/>
          </a:xfrm>
          <a:prstGeom prst="rect">
            <a:avLst/>
          </a:prstGeom>
          <a:noFill/>
          <a:ln>
            <a:noFill/>
          </a:ln>
        </p:spPr>
        <p:txBody>
          <a:bodyPr anchorCtr="0" anchor="t" bIns="91425" lIns="91425" spcFirstLastPara="1" rIns="91425" wrap="square" tIns="91425">
            <a:spAutoFit/>
          </a:bodyPr>
          <a:lstStyle/>
          <a:p>
            <a:pPr indent="-368300" lvl="0" marL="457200" rtl="0" algn="just">
              <a:lnSpc>
                <a:spcPct val="115000"/>
              </a:lnSpc>
              <a:spcBef>
                <a:spcPts val="1200"/>
              </a:spcBef>
              <a:spcAft>
                <a:spcPts val="0"/>
              </a:spcAft>
              <a:buClr>
                <a:schemeClr val="dk1"/>
              </a:buClr>
              <a:buSzPts val="2200"/>
              <a:buFont typeface="Times New Roman"/>
              <a:buChar char="●"/>
            </a:pPr>
            <a:r>
              <a:rPr lang="en-GB" sz="2200">
                <a:solidFill>
                  <a:schemeClr val="dk1"/>
                </a:solidFill>
                <a:latin typeface="Times New Roman"/>
                <a:ea typeface="Times New Roman"/>
                <a:cs typeface="Times New Roman"/>
                <a:sym typeface="Times New Roman"/>
              </a:rPr>
              <a:t>Also called risk estimation, attempts to rate each risk in two ways:</a:t>
            </a:r>
            <a:endParaRPr sz="2200">
              <a:solidFill>
                <a:schemeClr val="dk1"/>
              </a:solidFill>
              <a:latin typeface="Times New Roman"/>
              <a:ea typeface="Times New Roman"/>
              <a:cs typeface="Times New Roman"/>
              <a:sym typeface="Times New Roman"/>
            </a:endParaRPr>
          </a:p>
          <a:p>
            <a:pPr indent="-368300" lvl="1" marL="914400" rtl="0" algn="just">
              <a:lnSpc>
                <a:spcPct val="115000"/>
              </a:lnSpc>
              <a:spcBef>
                <a:spcPts val="0"/>
              </a:spcBef>
              <a:spcAft>
                <a:spcPts val="0"/>
              </a:spcAft>
              <a:buClr>
                <a:schemeClr val="dk1"/>
              </a:buClr>
              <a:buSzPts val="2200"/>
              <a:buFont typeface="Times New Roman"/>
              <a:buChar char="○"/>
            </a:pPr>
            <a:r>
              <a:rPr lang="en-GB" sz="2200">
                <a:solidFill>
                  <a:schemeClr val="dk1"/>
                </a:solidFill>
                <a:latin typeface="Times New Roman"/>
                <a:ea typeface="Times New Roman"/>
                <a:cs typeface="Times New Roman"/>
                <a:sym typeface="Times New Roman"/>
              </a:rPr>
              <a:t>Likelihood (probability)</a:t>
            </a:r>
            <a:endParaRPr sz="2200">
              <a:solidFill>
                <a:schemeClr val="dk1"/>
              </a:solidFill>
              <a:latin typeface="Times New Roman"/>
              <a:ea typeface="Times New Roman"/>
              <a:cs typeface="Times New Roman"/>
              <a:sym typeface="Times New Roman"/>
            </a:endParaRPr>
          </a:p>
          <a:p>
            <a:pPr indent="-368300" lvl="1" marL="914400" rtl="0" algn="just">
              <a:lnSpc>
                <a:spcPct val="115000"/>
              </a:lnSpc>
              <a:spcBef>
                <a:spcPts val="0"/>
              </a:spcBef>
              <a:spcAft>
                <a:spcPts val="0"/>
              </a:spcAft>
              <a:buSzPts val="2200"/>
              <a:buChar char="○"/>
            </a:pPr>
            <a:r>
              <a:rPr lang="en-GB" sz="2200">
                <a:solidFill>
                  <a:schemeClr val="dk1"/>
                </a:solidFill>
                <a:latin typeface="Times New Roman"/>
                <a:ea typeface="Times New Roman"/>
                <a:cs typeface="Times New Roman"/>
                <a:sym typeface="Times New Roman"/>
              </a:rPr>
              <a:t>Consequences</a:t>
            </a:r>
            <a:endParaRPr sz="2200">
              <a:solidFill>
                <a:schemeClr val="dk1"/>
              </a:solidFill>
              <a:latin typeface="Times New Roman"/>
              <a:ea typeface="Times New Roman"/>
              <a:cs typeface="Times New Roman"/>
              <a:sym typeface="Times New Roman"/>
            </a:endParaRPr>
          </a:p>
          <a:p>
            <a:pPr indent="-368300" lvl="2" marL="1371600" rtl="0" algn="just">
              <a:lnSpc>
                <a:spcPct val="115000"/>
              </a:lnSpc>
              <a:spcBef>
                <a:spcPts val="0"/>
              </a:spcBef>
              <a:spcAft>
                <a:spcPts val="0"/>
              </a:spcAft>
              <a:buSzPts val="2200"/>
              <a:buChar char="■"/>
            </a:pPr>
            <a:r>
              <a:rPr lang="en-GB" sz="2200">
                <a:solidFill>
                  <a:schemeClr val="dk1"/>
                </a:solidFill>
                <a:latin typeface="Times New Roman"/>
                <a:ea typeface="Times New Roman"/>
                <a:cs typeface="Times New Roman"/>
                <a:sym typeface="Times New Roman"/>
              </a:rPr>
              <a:t>Develop a risk table: A risk table provides a project</a:t>
            </a:r>
            <a:endParaRPr sz="2200">
              <a:solidFill>
                <a:schemeClr val="dk1"/>
              </a:solidFill>
              <a:latin typeface="Times New Roman"/>
              <a:ea typeface="Times New Roman"/>
              <a:cs typeface="Times New Roman"/>
              <a:sym typeface="Times New Roman"/>
            </a:endParaRPr>
          </a:p>
          <a:p>
            <a:pPr indent="-368300" lvl="2" marL="1371600" rtl="0" algn="just">
              <a:lnSpc>
                <a:spcPct val="115000"/>
              </a:lnSpc>
              <a:spcBef>
                <a:spcPts val="0"/>
              </a:spcBef>
              <a:spcAft>
                <a:spcPts val="0"/>
              </a:spcAft>
              <a:buClr>
                <a:schemeClr val="dk1"/>
              </a:buClr>
              <a:buSzPts val="2200"/>
              <a:buFont typeface="Times New Roman"/>
              <a:buChar char="■"/>
            </a:pPr>
            <a:r>
              <a:rPr lang="en-GB" sz="2200">
                <a:solidFill>
                  <a:schemeClr val="dk1"/>
                </a:solidFill>
                <a:latin typeface="Times New Roman"/>
                <a:ea typeface="Times New Roman"/>
                <a:cs typeface="Times New Roman"/>
                <a:sym typeface="Times New Roman"/>
              </a:rPr>
              <a:t>manager with a simple technique for risk projection</a:t>
            </a:r>
            <a:endParaRPr sz="2200">
              <a:solidFill>
                <a:schemeClr val="dk1"/>
              </a:solidFill>
              <a:latin typeface="Times New Roman"/>
              <a:ea typeface="Times New Roman"/>
              <a:cs typeface="Times New Roman"/>
              <a:sym typeface="Times New Roman"/>
            </a:endParaRPr>
          </a:p>
          <a:p>
            <a:pPr indent="-368300" lvl="2" marL="1371600" rtl="0" algn="just">
              <a:lnSpc>
                <a:spcPct val="115000"/>
              </a:lnSpc>
              <a:spcBef>
                <a:spcPts val="0"/>
              </a:spcBef>
              <a:spcAft>
                <a:spcPts val="0"/>
              </a:spcAft>
              <a:buClr>
                <a:schemeClr val="dk1"/>
              </a:buClr>
              <a:buSzPts val="2200"/>
              <a:buFont typeface="Times New Roman"/>
              <a:buChar char="■"/>
            </a:pPr>
            <a:r>
              <a:rPr lang="en-GB" sz="2200">
                <a:solidFill>
                  <a:schemeClr val="dk1"/>
                </a:solidFill>
                <a:latin typeface="Times New Roman"/>
                <a:ea typeface="Times New Roman"/>
                <a:cs typeface="Times New Roman"/>
                <a:sym typeface="Times New Roman"/>
              </a:rPr>
              <a:t>For each identified risk, list likelihood, consequence and impact</a:t>
            </a:r>
            <a:endParaRPr sz="2200">
              <a:solidFill>
                <a:schemeClr val="dk1"/>
              </a:solidFill>
              <a:latin typeface="Times New Roman"/>
              <a:ea typeface="Times New Roman"/>
              <a:cs typeface="Times New Roman"/>
              <a:sym typeface="Times New Roman"/>
            </a:endParaRPr>
          </a:p>
          <a:p>
            <a:pPr indent="-368300" lvl="2" marL="1371600" rtl="0" algn="just">
              <a:lnSpc>
                <a:spcPct val="115000"/>
              </a:lnSpc>
              <a:spcBef>
                <a:spcPts val="0"/>
              </a:spcBef>
              <a:spcAft>
                <a:spcPts val="0"/>
              </a:spcAft>
              <a:buClr>
                <a:schemeClr val="dk1"/>
              </a:buClr>
              <a:buSzPts val="2200"/>
              <a:buFont typeface="Times New Roman"/>
              <a:buChar char="■"/>
            </a:pPr>
            <a:r>
              <a:rPr lang="en-GB" sz="2200">
                <a:solidFill>
                  <a:schemeClr val="dk1"/>
                </a:solidFill>
                <a:latin typeface="Times New Roman"/>
                <a:ea typeface="Times New Roman"/>
                <a:cs typeface="Times New Roman"/>
                <a:sym typeface="Times New Roman"/>
              </a:rPr>
              <a:t>Risk Assessment: Examine the accuracy of the estimates that were made during risk projection. A risk referent level must be defined and the referent point or break point should be established</a:t>
            </a:r>
            <a:endParaRPr b="1" sz="22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6"/>
          <p:cNvPicPr preferRelativeResize="0"/>
          <p:nvPr/>
        </p:nvPicPr>
        <p:blipFill>
          <a:blip r:embed="rId3">
            <a:alphaModFix/>
          </a:blip>
          <a:stretch>
            <a:fillRect/>
          </a:stretch>
        </p:blipFill>
        <p:spPr>
          <a:xfrm>
            <a:off x="0" y="0"/>
            <a:ext cx="9261614" cy="5209669"/>
          </a:xfrm>
          <a:prstGeom prst="rect">
            <a:avLst/>
          </a:prstGeom>
          <a:noFill/>
          <a:ln>
            <a:noFill/>
          </a:ln>
        </p:spPr>
      </p:pic>
      <p:sp>
        <p:nvSpPr>
          <p:cNvPr id="155" name="Google Shape;155;p26"/>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highlight>
                  <a:srgbClr val="FFFFFF"/>
                </a:highlight>
              </a:rPr>
              <a:t>Risk Projection</a:t>
            </a:r>
            <a:endParaRPr b="1" sz="2900">
              <a:solidFill>
                <a:schemeClr val="dk1"/>
              </a:solidFill>
            </a:endParaRPr>
          </a:p>
        </p:txBody>
      </p:sp>
      <p:pic>
        <p:nvPicPr>
          <p:cNvPr id="156" name="Google Shape;156;p26"/>
          <p:cNvPicPr preferRelativeResize="0"/>
          <p:nvPr/>
        </p:nvPicPr>
        <p:blipFill>
          <a:blip r:embed="rId4">
            <a:alphaModFix/>
          </a:blip>
          <a:stretch>
            <a:fillRect/>
          </a:stretch>
        </p:blipFill>
        <p:spPr>
          <a:xfrm>
            <a:off x="0" y="546943"/>
            <a:ext cx="9144003" cy="40496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7"/>
          <p:cNvPicPr preferRelativeResize="0"/>
          <p:nvPr/>
        </p:nvPicPr>
        <p:blipFill>
          <a:blip r:embed="rId3">
            <a:alphaModFix/>
          </a:blip>
          <a:stretch>
            <a:fillRect/>
          </a:stretch>
        </p:blipFill>
        <p:spPr>
          <a:xfrm>
            <a:off x="0" y="0"/>
            <a:ext cx="9261614" cy="5209669"/>
          </a:xfrm>
          <a:prstGeom prst="rect">
            <a:avLst/>
          </a:prstGeom>
          <a:noFill/>
          <a:ln>
            <a:noFill/>
          </a:ln>
        </p:spPr>
      </p:pic>
      <p:sp>
        <p:nvSpPr>
          <p:cNvPr id="162" name="Google Shape;162;p27"/>
          <p:cNvSpPr txBox="1"/>
          <p:nvPr/>
        </p:nvSpPr>
        <p:spPr>
          <a:xfrm>
            <a:off x="0" y="0"/>
            <a:ext cx="9144000" cy="1144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highlight>
                  <a:srgbClr val="FFFFFF"/>
                </a:highlight>
              </a:rPr>
              <a:t>Risk Mitigation, Monitoring and Management (RMMM)</a:t>
            </a:r>
            <a:endParaRPr b="1" sz="2900">
              <a:solidFill>
                <a:schemeClr val="dk1"/>
              </a:solidFill>
            </a:endParaRPr>
          </a:p>
        </p:txBody>
      </p:sp>
      <p:sp>
        <p:nvSpPr>
          <p:cNvPr id="163" name="Google Shape;163;p27"/>
          <p:cNvSpPr txBox="1"/>
          <p:nvPr/>
        </p:nvSpPr>
        <p:spPr>
          <a:xfrm>
            <a:off x="-12" y="1016700"/>
            <a:ext cx="88998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None/>
            </a:pPr>
            <a:r>
              <a:t/>
            </a:r>
            <a:endParaRPr sz="2100">
              <a:solidFill>
                <a:schemeClr val="accent1"/>
              </a:solidFill>
            </a:endParaRPr>
          </a:p>
        </p:txBody>
      </p:sp>
      <p:sp>
        <p:nvSpPr>
          <p:cNvPr id="164" name="Google Shape;164;p27"/>
          <p:cNvSpPr txBox="1"/>
          <p:nvPr/>
        </p:nvSpPr>
        <p:spPr>
          <a:xfrm>
            <a:off x="13" y="956050"/>
            <a:ext cx="9261600" cy="38403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1200"/>
              </a:spcBef>
              <a:spcAft>
                <a:spcPts val="0"/>
              </a:spcAft>
              <a:buSzPts val="1900"/>
              <a:buChar char="●"/>
            </a:pPr>
            <a:r>
              <a:rPr lang="en-GB" sz="1900">
                <a:solidFill>
                  <a:srgbClr val="FFCC00"/>
                </a:solidFill>
              </a:rPr>
              <a:t> </a:t>
            </a:r>
            <a:r>
              <a:rPr lang="en-GB" sz="1900">
                <a:solidFill>
                  <a:schemeClr val="dk1"/>
                </a:solidFill>
                <a:latin typeface="Times New Roman"/>
                <a:ea typeface="Times New Roman"/>
                <a:cs typeface="Times New Roman"/>
                <a:sym typeface="Times New Roman"/>
              </a:rPr>
              <a:t>An effective strategy must consider three issues: </a:t>
            </a:r>
            <a:endParaRPr sz="1900">
              <a:solidFill>
                <a:schemeClr val="dk1"/>
              </a:solidFill>
              <a:latin typeface="Times New Roman"/>
              <a:ea typeface="Times New Roman"/>
              <a:cs typeface="Times New Roman"/>
              <a:sym typeface="Times New Roman"/>
            </a:endParaRPr>
          </a:p>
          <a:p>
            <a:pPr indent="-349250" lvl="1" marL="914400" rtl="0" algn="l">
              <a:lnSpc>
                <a:spcPct val="115000"/>
              </a:lnSpc>
              <a:spcBef>
                <a:spcPts val="0"/>
              </a:spcBef>
              <a:spcAft>
                <a:spcPts val="0"/>
              </a:spcAft>
              <a:buSzPts val="1900"/>
              <a:buChar char="○"/>
            </a:pPr>
            <a:r>
              <a:rPr lang="en-GB" sz="1900">
                <a:solidFill>
                  <a:schemeClr val="dk1"/>
                </a:solidFill>
                <a:latin typeface="Times New Roman"/>
                <a:ea typeface="Times New Roman"/>
                <a:cs typeface="Times New Roman"/>
                <a:sym typeface="Times New Roman"/>
              </a:rPr>
              <a:t>Risk Mitigation / Avoidance</a:t>
            </a:r>
            <a:endParaRPr sz="1900">
              <a:solidFill>
                <a:schemeClr val="dk1"/>
              </a:solidFill>
              <a:latin typeface="Times New Roman"/>
              <a:ea typeface="Times New Roman"/>
              <a:cs typeface="Times New Roman"/>
              <a:sym typeface="Times New Roman"/>
            </a:endParaRPr>
          </a:p>
          <a:p>
            <a:pPr indent="-349250" lvl="1" marL="914400" rtl="0" algn="l">
              <a:lnSpc>
                <a:spcPct val="115000"/>
              </a:lnSpc>
              <a:spcBef>
                <a:spcPts val="0"/>
              </a:spcBef>
              <a:spcAft>
                <a:spcPts val="0"/>
              </a:spcAft>
              <a:buSzPts val="1900"/>
              <a:buChar char="○"/>
            </a:pPr>
            <a:r>
              <a:rPr lang="en-GB" sz="1900">
                <a:solidFill>
                  <a:schemeClr val="dk1"/>
                </a:solidFill>
                <a:latin typeface="Times New Roman"/>
                <a:ea typeface="Times New Roman"/>
                <a:cs typeface="Times New Roman"/>
                <a:sym typeface="Times New Roman"/>
              </a:rPr>
              <a:t>Risk Monitoring and</a:t>
            </a:r>
            <a:endParaRPr sz="1900">
              <a:solidFill>
                <a:schemeClr val="dk1"/>
              </a:solidFill>
              <a:latin typeface="Times New Roman"/>
              <a:ea typeface="Times New Roman"/>
              <a:cs typeface="Times New Roman"/>
              <a:sym typeface="Times New Roman"/>
            </a:endParaRPr>
          </a:p>
          <a:p>
            <a:pPr indent="-349250" lvl="1" marL="914400" rtl="0" algn="l">
              <a:lnSpc>
                <a:spcPct val="115000"/>
              </a:lnSpc>
              <a:spcBef>
                <a:spcPts val="0"/>
              </a:spcBef>
              <a:spcAft>
                <a:spcPts val="0"/>
              </a:spcAft>
              <a:buSzPts val="1900"/>
              <a:buChar char="○"/>
            </a:pPr>
            <a:r>
              <a:rPr lang="en-GB" sz="1900">
                <a:solidFill>
                  <a:schemeClr val="dk1"/>
                </a:solidFill>
                <a:latin typeface="Times New Roman"/>
                <a:ea typeface="Times New Roman"/>
                <a:cs typeface="Times New Roman"/>
                <a:sym typeface="Times New Roman"/>
              </a:rPr>
              <a:t>Risk Management and Contingency planning.</a:t>
            </a:r>
            <a:endParaRPr sz="1900">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Char char="●"/>
            </a:pPr>
            <a:r>
              <a:rPr lang="en-GB" sz="1900">
                <a:solidFill>
                  <a:srgbClr val="FFCC00"/>
                </a:solidFill>
              </a:rPr>
              <a:t> </a:t>
            </a:r>
            <a:r>
              <a:rPr lang="en-GB" sz="1900">
                <a:solidFill>
                  <a:schemeClr val="dk1"/>
                </a:solidFill>
                <a:latin typeface="Times New Roman"/>
                <a:ea typeface="Times New Roman"/>
                <a:cs typeface="Times New Roman"/>
                <a:sym typeface="Times New Roman"/>
              </a:rPr>
              <a:t>A proactive approach to risk avoidance is the best strategy. Develop a plan for risk mitigation. For example: assume that high staff turnover is noted as a project risk r</a:t>
            </a:r>
            <a:r>
              <a:rPr lang="en-GB" sz="1100">
                <a:solidFill>
                  <a:schemeClr val="dk1"/>
                </a:solidFill>
                <a:latin typeface="Times New Roman"/>
                <a:ea typeface="Times New Roman"/>
                <a:cs typeface="Times New Roman"/>
                <a:sym typeface="Times New Roman"/>
              </a:rPr>
              <a:t>1</a:t>
            </a:r>
            <a:r>
              <a:rPr lang="en-GB" sz="1900">
                <a:solidFill>
                  <a:schemeClr val="dk1"/>
                </a:solidFill>
                <a:latin typeface="Times New Roman"/>
                <a:ea typeface="Times New Roman"/>
                <a:cs typeface="Times New Roman"/>
                <a:sym typeface="Times New Roman"/>
              </a:rPr>
              <a:t>, some of the possible steps to be taken are these:</a:t>
            </a:r>
            <a:endParaRPr sz="1900">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Char char="●"/>
            </a:pPr>
            <a:r>
              <a:rPr lang="en-GB" sz="1900">
                <a:solidFill>
                  <a:schemeClr val="dk1"/>
                </a:solidFill>
                <a:latin typeface="Times New Roman"/>
                <a:ea typeface="Times New Roman"/>
                <a:cs typeface="Times New Roman"/>
                <a:sym typeface="Times New Roman"/>
              </a:rPr>
              <a:t>meet with current staff to determine causes for turnover</a:t>
            </a:r>
            <a:r>
              <a:rPr lang="en-GB" sz="1900">
                <a:solidFill>
                  <a:srgbClr val="FFCC00"/>
                </a:solidFill>
              </a:rPr>
              <a:t> </a:t>
            </a:r>
            <a:endParaRPr sz="1900">
              <a:solidFill>
                <a:srgbClr val="FFCC00"/>
              </a:solidFill>
            </a:endParaRPr>
          </a:p>
          <a:p>
            <a:pPr indent="-317500" lvl="0" marL="457200" rtl="0" algn="l">
              <a:lnSpc>
                <a:spcPct val="115000"/>
              </a:lnSpc>
              <a:spcBef>
                <a:spcPts val="0"/>
              </a:spcBef>
              <a:spcAft>
                <a:spcPts val="0"/>
              </a:spcAft>
              <a:buSzPts val="1400"/>
              <a:buChar char="●"/>
            </a:pPr>
            <a:r>
              <a:rPr lang="en-GB" sz="1900">
                <a:solidFill>
                  <a:schemeClr val="dk1"/>
                </a:solidFill>
                <a:latin typeface="Times New Roman"/>
                <a:ea typeface="Times New Roman"/>
                <a:cs typeface="Times New Roman"/>
                <a:sym typeface="Times New Roman"/>
              </a:rPr>
              <a:t>assume turnover will occur and develop techniques to ensure continuity when people leave.</a:t>
            </a:r>
            <a:endParaRPr sz="1900">
              <a:solidFill>
                <a:schemeClr val="dk1"/>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SzPts val="1400"/>
              <a:buChar char="●"/>
            </a:pPr>
            <a:r>
              <a:rPr lang="en-GB" sz="1900">
                <a:solidFill>
                  <a:schemeClr val="dk1"/>
                </a:solidFill>
                <a:latin typeface="Times New Roman"/>
                <a:ea typeface="Times New Roman"/>
                <a:cs typeface="Times New Roman"/>
                <a:sym typeface="Times New Roman"/>
              </a:rPr>
              <a:t>define a backup staff member for every critical technologies.</a:t>
            </a:r>
            <a:endParaRPr sz="19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8"/>
          <p:cNvPicPr preferRelativeResize="0"/>
          <p:nvPr/>
        </p:nvPicPr>
        <p:blipFill>
          <a:blip r:embed="rId3">
            <a:alphaModFix/>
          </a:blip>
          <a:stretch>
            <a:fillRect/>
          </a:stretch>
        </p:blipFill>
        <p:spPr>
          <a:xfrm>
            <a:off x="0" y="0"/>
            <a:ext cx="9261614" cy="5209669"/>
          </a:xfrm>
          <a:prstGeom prst="rect">
            <a:avLst/>
          </a:prstGeom>
          <a:noFill/>
          <a:ln>
            <a:noFill/>
          </a:ln>
        </p:spPr>
      </p:pic>
      <p:sp>
        <p:nvSpPr>
          <p:cNvPr id="170" name="Google Shape;170;p28"/>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GB" sz="2900">
                <a:solidFill>
                  <a:schemeClr val="dk1"/>
                </a:solidFill>
              </a:rPr>
              <a:t>Risk Mitigation, Monitoring and Management</a:t>
            </a:r>
            <a:endParaRPr b="1" sz="2900">
              <a:solidFill>
                <a:schemeClr val="dk1"/>
              </a:solidFill>
            </a:endParaRPr>
          </a:p>
        </p:txBody>
      </p:sp>
      <p:sp>
        <p:nvSpPr>
          <p:cNvPr id="171" name="Google Shape;171;p28"/>
          <p:cNvSpPr txBox="1"/>
          <p:nvPr/>
        </p:nvSpPr>
        <p:spPr>
          <a:xfrm>
            <a:off x="13" y="631200"/>
            <a:ext cx="9261600" cy="3795600"/>
          </a:xfrm>
          <a:prstGeom prst="rect">
            <a:avLst/>
          </a:prstGeom>
          <a:noFill/>
          <a:ln>
            <a:noFill/>
          </a:ln>
        </p:spPr>
        <p:txBody>
          <a:bodyPr anchorCtr="0" anchor="t" bIns="91425" lIns="91425" spcFirstLastPara="1" rIns="91425" wrap="square" tIns="91425">
            <a:spAutoFit/>
          </a:bodyPr>
          <a:lstStyle/>
          <a:p>
            <a:pPr indent="-374650" lvl="0" marL="457200" rtl="0" algn="just">
              <a:lnSpc>
                <a:spcPct val="115000"/>
              </a:lnSpc>
              <a:spcBef>
                <a:spcPts val="1200"/>
              </a:spcBef>
              <a:spcAft>
                <a:spcPts val="0"/>
              </a:spcAft>
              <a:buSzPts val="2300"/>
              <a:buChar char="●"/>
            </a:pPr>
            <a:r>
              <a:rPr lang="en-GB" sz="2300">
                <a:solidFill>
                  <a:srgbClr val="FFCC00"/>
                </a:solidFill>
              </a:rPr>
              <a:t> </a:t>
            </a:r>
            <a:r>
              <a:rPr lang="en-GB" sz="2300">
                <a:solidFill>
                  <a:schemeClr val="dk1"/>
                </a:solidFill>
              </a:rPr>
              <a:t>As the project proceeds, the following factors can be monitored:</a:t>
            </a:r>
            <a:endParaRPr sz="2300">
              <a:solidFill>
                <a:schemeClr val="dk1"/>
              </a:solidFill>
            </a:endParaRPr>
          </a:p>
          <a:p>
            <a:pPr indent="-374650" lvl="1" marL="914400" rtl="0" algn="just">
              <a:lnSpc>
                <a:spcPct val="115000"/>
              </a:lnSpc>
              <a:spcBef>
                <a:spcPts val="0"/>
              </a:spcBef>
              <a:spcAft>
                <a:spcPts val="0"/>
              </a:spcAft>
              <a:buSzPts val="2300"/>
              <a:buChar char="○"/>
            </a:pPr>
            <a:r>
              <a:rPr lang="en-GB" sz="2300">
                <a:solidFill>
                  <a:srgbClr val="FFCC00"/>
                </a:solidFill>
              </a:rPr>
              <a:t> </a:t>
            </a:r>
            <a:r>
              <a:rPr lang="en-GB" sz="2300">
                <a:solidFill>
                  <a:schemeClr val="dk1"/>
                </a:solidFill>
              </a:rPr>
              <a:t>general attitude of team members based on project pressures</a:t>
            </a:r>
            <a:endParaRPr sz="2300">
              <a:solidFill>
                <a:schemeClr val="dk1"/>
              </a:solidFill>
            </a:endParaRPr>
          </a:p>
          <a:p>
            <a:pPr indent="-374650" lvl="1" marL="914400" rtl="0" algn="just">
              <a:lnSpc>
                <a:spcPct val="115000"/>
              </a:lnSpc>
              <a:spcBef>
                <a:spcPts val="0"/>
              </a:spcBef>
              <a:spcAft>
                <a:spcPts val="0"/>
              </a:spcAft>
              <a:buSzPts val="2300"/>
              <a:buChar char="○"/>
            </a:pPr>
            <a:r>
              <a:rPr lang="en-GB" sz="2300">
                <a:solidFill>
                  <a:srgbClr val="FFCC00"/>
                </a:solidFill>
              </a:rPr>
              <a:t> </a:t>
            </a:r>
            <a:r>
              <a:rPr lang="en-GB" sz="2300">
                <a:solidFill>
                  <a:schemeClr val="dk1"/>
                </a:solidFill>
              </a:rPr>
              <a:t>the degree to which the team has come together</a:t>
            </a:r>
            <a:br>
              <a:rPr lang="en-GB" sz="2300">
                <a:solidFill>
                  <a:schemeClr val="dk1"/>
                </a:solidFill>
              </a:rPr>
            </a:br>
            <a:r>
              <a:rPr lang="en-GB" sz="2300">
                <a:solidFill>
                  <a:srgbClr val="FFCC00"/>
                </a:solidFill>
              </a:rPr>
              <a:t> </a:t>
            </a:r>
            <a:r>
              <a:rPr lang="en-GB" sz="2300">
                <a:solidFill>
                  <a:schemeClr val="dk1"/>
                </a:solidFill>
              </a:rPr>
              <a:t>interpersonal relationship among team members</a:t>
            </a:r>
            <a:endParaRPr sz="2300">
              <a:solidFill>
                <a:schemeClr val="dk1"/>
              </a:solidFill>
            </a:endParaRPr>
          </a:p>
          <a:p>
            <a:pPr indent="-374650" lvl="1" marL="914400" rtl="0" algn="just">
              <a:lnSpc>
                <a:spcPct val="115000"/>
              </a:lnSpc>
              <a:spcBef>
                <a:spcPts val="0"/>
              </a:spcBef>
              <a:spcAft>
                <a:spcPts val="0"/>
              </a:spcAft>
              <a:buSzPts val="2300"/>
              <a:buChar char="○"/>
            </a:pPr>
            <a:r>
              <a:rPr lang="en-GB" sz="2300">
                <a:solidFill>
                  <a:srgbClr val="FFCC00"/>
                </a:solidFill>
              </a:rPr>
              <a:t> </a:t>
            </a:r>
            <a:r>
              <a:rPr lang="en-GB" sz="2300">
                <a:solidFill>
                  <a:schemeClr val="dk1"/>
                </a:solidFill>
              </a:rPr>
              <a:t>availability of jobs within the company and outside it</a:t>
            </a:r>
            <a:endParaRPr sz="2300">
              <a:solidFill>
                <a:schemeClr val="dk1"/>
              </a:solidFill>
            </a:endParaRPr>
          </a:p>
          <a:p>
            <a:pPr indent="-374650" lvl="0" marL="457200" rtl="0" algn="just">
              <a:lnSpc>
                <a:spcPct val="115000"/>
              </a:lnSpc>
              <a:spcBef>
                <a:spcPts val="0"/>
              </a:spcBef>
              <a:spcAft>
                <a:spcPts val="0"/>
              </a:spcAft>
              <a:buSzPts val="2300"/>
              <a:buChar char="●"/>
            </a:pPr>
            <a:r>
              <a:rPr lang="en-GB" sz="2300">
                <a:solidFill>
                  <a:srgbClr val="FFCC00"/>
                </a:solidFill>
              </a:rPr>
              <a:t> </a:t>
            </a:r>
            <a:r>
              <a:rPr lang="en-GB" sz="2300">
                <a:solidFill>
                  <a:schemeClr val="dk1"/>
                </a:solidFill>
              </a:rPr>
              <a:t>In addition of these factors, the project manager should monitor the effectiveness of risk mitigation steps.</a:t>
            </a:r>
            <a:endParaRPr sz="2300">
              <a:solidFill>
                <a:schemeClr val="dk1"/>
              </a:solidFill>
            </a:endParaRPr>
          </a:p>
          <a:p>
            <a:pPr indent="-374650" lvl="0" marL="457200" rtl="0" algn="just">
              <a:lnSpc>
                <a:spcPct val="115000"/>
              </a:lnSpc>
              <a:spcBef>
                <a:spcPts val="0"/>
              </a:spcBef>
              <a:spcAft>
                <a:spcPts val="0"/>
              </a:spcAft>
              <a:buSzPts val="2300"/>
              <a:buChar char="●"/>
            </a:pPr>
            <a:r>
              <a:rPr lang="en-GB" sz="2300">
                <a:solidFill>
                  <a:srgbClr val="FFCC00"/>
                </a:solidFill>
              </a:rPr>
              <a:t> </a:t>
            </a:r>
            <a:r>
              <a:rPr lang="en-GB" sz="2300">
                <a:solidFill>
                  <a:schemeClr val="dk1"/>
                </a:solidFill>
              </a:rPr>
              <a:t>Risk management and contingency planning assumes that mitigation efforts have failed and that the risk has become reality.</a:t>
            </a:r>
            <a:endParaRPr sz="23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9"/>
          <p:cNvPicPr preferRelativeResize="0"/>
          <p:nvPr/>
        </p:nvPicPr>
        <p:blipFill>
          <a:blip r:embed="rId3">
            <a:alphaModFix/>
          </a:blip>
          <a:stretch>
            <a:fillRect/>
          </a:stretch>
        </p:blipFill>
        <p:spPr>
          <a:xfrm>
            <a:off x="0" y="0"/>
            <a:ext cx="9261614" cy="5209669"/>
          </a:xfrm>
          <a:prstGeom prst="rect">
            <a:avLst/>
          </a:prstGeom>
          <a:noFill/>
          <a:ln>
            <a:noFill/>
          </a:ln>
        </p:spPr>
      </p:pic>
      <p:sp>
        <p:nvSpPr>
          <p:cNvPr id="177" name="Google Shape;177;p29"/>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Safety Risks and Hazards</a:t>
            </a:r>
            <a:endParaRPr b="1" sz="2900">
              <a:solidFill>
                <a:schemeClr val="dk1"/>
              </a:solidFill>
            </a:endParaRPr>
          </a:p>
        </p:txBody>
      </p:sp>
      <p:sp>
        <p:nvSpPr>
          <p:cNvPr id="178" name="Google Shape;178;p29"/>
          <p:cNvSpPr txBox="1"/>
          <p:nvPr/>
        </p:nvSpPr>
        <p:spPr>
          <a:xfrm>
            <a:off x="-12" y="1016700"/>
            <a:ext cx="8899800" cy="507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
              </a:spcBef>
              <a:spcAft>
                <a:spcPts val="0"/>
              </a:spcAft>
              <a:buNone/>
            </a:pPr>
            <a:r>
              <a:t/>
            </a:r>
            <a:endParaRPr sz="2100">
              <a:solidFill>
                <a:schemeClr val="accent1"/>
              </a:solidFill>
            </a:endParaRPr>
          </a:p>
        </p:txBody>
      </p:sp>
      <p:sp>
        <p:nvSpPr>
          <p:cNvPr id="179" name="Google Shape;179;p29"/>
          <p:cNvSpPr txBox="1"/>
          <p:nvPr/>
        </p:nvSpPr>
        <p:spPr>
          <a:xfrm>
            <a:off x="-58800" y="776850"/>
            <a:ext cx="9261600" cy="354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t/>
            </a:r>
            <a:endParaRPr sz="1100">
              <a:solidFill>
                <a:schemeClr val="dk1"/>
              </a:solidFill>
            </a:endParaRPr>
          </a:p>
        </p:txBody>
      </p:sp>
      <p:sp>
        <p:nvSpPr>
          <p:cNvPr id="180" name="Google Shape;180;p29"/>
          <p:cNvSpPr txBox="1"/>
          <p:nvPr/>
        </p:nvSpPr>
        <p:spPr>
          <a:xfrm>
            <a:off x="13" y="959400"/>
            <a:ext cx="9261600" cy="3224700"/>
          </a:xfrm>
          <a:prstGeom prst="rect">
            <a:avLst/>
          </a:prstGeom>
          <a:noFill/>
          <a:ln>
            <a:noFill/>
          </a:ln>
        </p:spPr>
        <p:txBody>
          <a:bodyPr anchorCtr="0" anchor="t" bIns="91425" lIns="91425" spcFirstLastPara="1" rIns="91425" wrap="square" tIns="91425">
            <a:spAutoFit/>
          </a:bodyPr>
          <a:lstStyle/>
          <a:p>
            <a:pPr indent="-387350" lvl="0" marL="457200" rtl="0" algn="just">
              <a:lnSpc>
                <a:spcPct val="115000"/>
              </a:lnSpc>
              <a:spcBef>
                <a:spcPts val="1200"/>
              </a:spcBef>
              <a:spcAft>
                <a:spcPts val="0"/>
              </a:spcAft>
              <a:buClr>
                <a:schemeClr val="dk1"/>
              </a:buClr>
              <a:buSzPts val="2500"/>
              <a:buChar char="●"/>
            </a:pPr>
            <a:r>
              <a:rPr lang="en-GB" sz="2500">
                <a:solidFill>
                  <a:schemeClr val="dk1"/>
                </a:solidFill>
              </a:rPr>
              <a:t>Software safety and hazard analysis are software quality assurance activities that focus on the identification and assessment of potential hazard that may impact software negatively and cause an entire system to fail.</a:t>
            </a:r>
            <a:endParaRPr sz="2500">
              <a:solidFill>
                <a:schemeClr val="dk1"/>
              </a:solidFill>
            </a:endParaRPr>
          </a:p>
          <a:p>
            <a:pPr indent="-387350" lvl="0" marL="457200" rtl="0" algn="just">
              <a:lnSpc>
                <a:spcPct val="115000"/>
              </a:lnSpc>
              <a:spcBef>
                <a:spcPts val="0"/>
              </a:spcBef>
              <a:spcAft>
                <a:spcPts val="0"/>
              </a:spcAft>
              <a:buClr>
                <a:schemeClr val="dk1"/>
              </a:buClr>
              <a:buSzPts val="2500"/>
              <a:buChar char="●"/>
            </a:pPr>
            <a:r>
              <a:rPr lang="en-GB" sz="2500">
                <a:solidFill>
                  <a:schemeClr val="dk1"/>
                </a:solidFill>
              </a:rPr>
              <a:t>If hazards can be identified early in the software engineering process, software design features can be specified that will either eliminate or control potential hazards.</a:t>
            </a:r>
            <a:endParaRPr sz="19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30"/>
          <p:cNvPicPr preferRelativeResize="0"/>
          <p:nvPr/>
        </p:nvPicPr>
        <p:blipFill>
          <a:blip r:embed="rId3">
            <a:alphaModFix/>
          </a:blip>
          <a:stretch>
            <a:fillRect/>
          </a:stretch>
        </p:blipFill>
        <p:spPr>
          <a:xfrm>
            <a:off x="0" y="0"/>
            <a:ext cx="9261614" cy="5209669"/>
          </a:xfrm>
          <a:prstGeom prst="rect">
            <a:avLst/>
          </a:prstGeom>
          <a:noFill/>
          <a:ln>
            <a:noFill/>
          </a:ln>
        </p:spPr>
      </p:pic>
      <p:sp>
        <p:nvSpPr>
          <p:cNvPr id="186" name="Google Shape;186;p30"/>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SEI Software Development Risk</a:t>
            </a:r>
            <a:endParaRPr b="1" sz="2900">
              <a:solidFill>
                <a:schemeClr val="dk1"/>
              </a:solidFill>
            </a:endParaRPr>
          </a:p>
        </p:txBody>
      </p:sp>
      <p:pic>
        <p:nvPicPr>
          <p:cNvPr id="187" name="Google Shape;187;p30"/>
          <p:cNvPicPr preferRelativeResize="0"/>
          <p:nvPr/>
        </p:nvPicPr>
        <p:blipFill>
          <a:blip r:embed="rId4">
            <a:alphaModFix/>
          </a:blip>
          <a:stretch>
            <a:fillRect/>
          </a:stretch>
        </p:blipFill>
        <p:spPr>
          <a:xfrm>
            <a:off x="901162" y="567136"/>
            <a:ext cx="7459298" cy="40754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31"/>
          <p:cNvPicPr preferRelativeResize="0"/>
          <p:nvPr/>
        </p:nvPicPr>
        <p:blipFill>
          <a:blip r:embed="rId3">
            <a:alphaModFix/>
          </a:blip>
          <a:stretch>
            <a:fillRect/>
          </a:stretch>
        </p:blipFill>
        <p:spPr>
          <a:xfrm>
            <a:off x="0" y="0"/>
            <a:ext cx="9261614" cy="5209669"/>
          </a:xfrm>
          <a:prstGeom prst="rect">
            <a:avLst/>
          </a:prstGeom>
          <a:noFill/>
          <a:ln>
            <a:noFill/>
          </a:ln>
        </p:spPr>
      </p:pic>
      <p:sp>
        <p:nvSpPr>
          <p:cNvPr id="193" name="Google Shape;193;p31"/>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highlight>
                  <a:srgbClr val="FFFFFF"/>
                </a:highlight>
              </a:rPr>
              <a:t>Summary</a:t>
            </a:r>
            <a:endParaRPr b="1" sz="2900">
              <a:solidFill>
                <a:schemeClr val="dk1"/>
              </a:solidFill>
            </a:endParaRPr>
          </a:p>
        </p:txBody>
      </p:sp>
      <p:sp>
        <p:nvSpPr>
          <p:cNvPr id="194" name="Google Shape;194;p31"/>
          <p:cNvSpPr txBox="1"/>
          <p:nvPr/>
        </p:nvSpPr>
        <p:spPr>
          <a:xfrm>
            <a:off x="8713" y="965050"/>
            <a:ext cx="9244200" cy="3528000"/>
          </a:xfrm>
          <a:prstGeom prst="rect">
            <a:avLst/>
          </a:prstGeom>
          <a:noFill/>
          <a:ln>
            <a:noFill/>
          </a:ln>
        </p:spPr>
        <p:txBody>
          <a:bodyPr anchorCtr="0" anchor="t" bIns="91425" lIns="91425" spcFirstLastPara="1" rIns="91425" wrap="square" tIns="91425">
            <a:spAutoFit/>
          </a:bodyPr>
          <a:lstStyle/>
          <a:p>
            <a:pPr indent="-298450" lvl="0" marL="457200" rtl="0" algn="just">
              <a:lnSpc>
                <a:spcPct val="115000"/>
              </a:lnSpc>
              <a:spcBef>
                <a:spcPts val="1200"/>
              </a:spcBef>
              <a:spcAft>
                <a:spcPts val="0"/>
              </a:spcAft>
              <a:buClr>
                <a:schemeClr val="dk1"/>
              </a:buClr>
              <a:buSzPts val="1100"/>
              <a:buChar char="●"/>
            </a:pPr>
            <a:r>
              <a:rPr lang="en-GB" sz="2400">
                <a:solidFill>
                  <a:srgbClr val="FFCC00"/>
                </a:solidFill>
                <a:highlight>
                  <a:srgbClr val="FFFFFF"/>
                </a:highlight>
              </a:rPr>
              <a:t> </a:t>
            </a:r>
            <a:r>
              <a:rPr lang="en-GB" sz="2400">
                <a:solidFill>
                  <a:schemeClr val="dk1"/>
                </a:solidFill>
                <a:highlight>
                  <a:srgbClr val="FFFFFF"/>
                </a:highlight>
              </a:rPr>
              <a:t>Risk analysis is an important part of most software projects.</a:t>
            </a:r>
            <a:endParaRPr sz="2400">
              <a:solidFill>
                <a:schemeClr val="dk1"/>
              </a:solidFill>
              <a:highlight>
                <a:srgbClr val="FFFFFF"/>
              </a:highlight>
            </a:endParaRPr>
          </a:p>
          <a:p>
            <a:pPr indent="-298450" lvl="0" marL="457200" rtl="0" algn="just">
              <a:lnSpc>
                <a:spcPct val="115000"/>
              </a:lnSpc>
              <a:spcBef>
                <a:spcPts val="0"/>
              </a:spcBef>
              <a:spcAft>
                <a:spcPts val="0"/>
              </a:spcAft>
              <a:buClr>
                <a:schemeClr val="dk1"/>
              </a:buClr>
              <a:buSzPts val="1100"/>
              <a:buChar char="●"/>
            </a:pPr>
            <a:r>
              <a:rPr lang="en-GB" sz="2400">
                <a:solidFill>
                  <a:srgbClr val="FFCC00"/>
                </a:solidFill>
                <a:highlight>
                  <a:srgbClr val="FFFFFF"/>
                </a:highlight>
              </a:rPr>
              <a:t> </a:t>
            </a:r>
            <a:r>
              <a:rPr lang="en-GB" sz="2400">
                <a:solidFill>
                  <a:schemeClr val="dk1"/>
                </a:solidFill>
                <a:highlight>
                  <a:srgbClr val="FFFFFF"/>
                </a:highlight>
              </a:rPr>
              <a:t>Risk analysis requires a significant amount of project planning effort.</a:t>
            </a:r>
            <a:endParaRPr sz="2400">
              <a:solidFill>
                <a:schemeClr val="dk1"/>
              </a:solidFill>
              <a:highlight>
                <a:srgbClr val="FFFFFF"/>
              </a:highlight>
            </a:endParaRPr>
          </a:p>
          <a:p>
            <a:pPr indent="-298450" lvl="0" marL="457200" rtl="0" algn="just">
              <a:lnSpc>
                <a:spcPct val="115000"/>
              </a:lnSpc>
              <a:spcBef>
                <a:spcPts val="0"/>
              </a:spcBef>
              <a:spcAft>
                <a:spcPts val="0"/>
              </a:spcAft>
              <a:buClr>
                <a:schemeClr val="dk1"/>
              </a:buClr>
              <a:buSzPts val="1100"/>
              <a:buChar char="●"/>
            </a:pPr>
            <a:r>
              <a:rPr lang="en-GB" sz="2400">
                <a:solidFill>
                  <a:srgbClr val="FFCC00"/>
                </a:solidFill>
                <a:highlight>
                  <a:srgbClr val="FFFFFF"/>
                </a:highlight>
              </a:rPr>
              <a:t> </a:t>
            </a:r>
            <a:r>
              <a:rPr lang="en-GB" sz="2400">
                <a:solidFill>
                  <a:schemeClr val="dk1"/>
                </a:solidFill>
                <a:highlight>
                  <a:srgbClr val="FFFFFF"/>
                </a:highlight>
              </a:rPr>
              <a:t>Understanding risk helps you know where to commit your resources.</a:t>
            </a:r>
            <a:endParaRPr sz="2400">
              <a:solidFill>
                <a:schemeClr val="dk1"/>
              </a:solidFill>
              <a:highlight>
                <a:srgbClr val="FFFFFF"/>
              </a:highlight>
            </a:endParaRPr>
          </a:p>
          <a:p>
            <a:pPr indent="-298450" lvl="0" marL="457200" rtl="0" algn="just">
              <a:lnSpc>
                <a:spcPct val="115000"/>
              </a:lnSpc>
              <a:spcBef>
                <a:spcPts val="0"/>
              </a:spcBef>
              <a:spcAft>
                <a:spcPts val="0"/>
              </a:spcAft>
              <a:buClr>
                <a:schemeClr val="dk1"/>
              </a:buClr>
              <a:buSzPts val="1100"/>
              <a:buChar char="●"/>
            </a:pPr>
            <a:r>
              <a:rPr lang="en-GB" sz="2400">
                <a:solidFill>
                  <a:srgbClr val="FFCC00"/>
                </a:solidFill>
                <a:highlight>
                  <a:srgbClr val="FFFFFF"/>
                </a:highlight>
              </a:rPr>
              <a:t> </a:t>
            </a:r>
            <a:r>
              <a:rPr lang="en-GB" sz="2400">
                <a:solidFill>
                  <a:schemeClr val="dk1"/>
                </a:solidFill>
                <a:highlight>
                  <a:srgbClr val="FFFFFF"/>
                </a:highlight>
              </a:rPr>
              <a:t>If you don’t actively attack the risks, they will actively attack you.</a:t>
            </a:r>
            <a:endParaRPr sz="2400">
              <a:solidFill>
                <a:schemeClr val="dk1"/>
              </a:solidFill>
              <a:highlight>
                <a:srgbClr val="FFFFFF"/>
              </a:highlight>
            </a:endParaRPr>
          </a:p>
          <a:p>
            <a:pPr indent="-298450" lvl="0" marL="457200" rtl="0" algn="just">
              <a:lnSpc>
                <a:spcPct val="115000"/>
              </a:lnSpc>
              <a:spcBef>
                <a:spcPts val="0"/>
              </a:spcBef>
              <a:spcAft>
                <a:spcPts val="0"/>
              </a:spcAft>
              <a:buClr>
                <a:schemeClr val="dk1"/>
              </a:buClr>
              <a:buSzPts val="1100"/>
              <a:buChar char="●"/>
            </a:pPr>
            <a:r>
              <a:rPr lang="en-GB" sz="2400">
                <a:solidFill>
                  <a:srgbClr val="FFCC00"/>
                </a:solidFill>
                <a:highlight>
                  <a:srgbClr val="FFFFFF"/>
                </a:highlight>
              </a:rPr>
              <a:t> </a:t>
            </a:r>
            <a:r>
              <a:rPr lang="en-GB" sz="2400">
                <a:solidFill>
                  <a:schemeClr val="dk1"/>
                </a:solidFill>
                <a:highlight>
                  <a:srgbClr val="FFFFFF"/>
                </a:highlight>
              </a:rPr>
              <a:t>Major projects should all have a risk management plan.</a:t>
            </a:r>
            <a:r>
              <a:rPr lang="en-GB" sz="2400">
                <a:solidFill>
                  <a:srgbClr val="FF0000"/>
                </a:solidFill>
                <a:highlight>
                  <a:srgbClr val="FFFFFF"/>
                </a:highlight>
              </a:rPr>
              <a:t>.</a:t>
            </a:r>
            <a:endParaRPr sz="21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32"/>
          <p:cNvPicPr preferRelativeResize="0"/>
          <p:nvPr/>
        </p:nvPicPr>
        <p:blipFill>
          <a:blip r:embed="rId3">
            <a:alphaModFix/>
          </a:blip>
          <a:stretch>
            <a:fillRect/>
          </a:stretch>
        </p:blipFill>
        <p:spPr>
          <a:xfrm>
            <a:off x="0" y="0"/>
            <a:ext cx="9261614" cy="5209669"/>
          </a:xfrm>
          <a:prstGeom prst="rect">
            <a:avLst/>
          </a:prstGeom>
          <a:noFill/>
          <a:ln>
            <a:noFill/>
          </a:ln>
        </p:spPr>
      </p:pic>
      <p:sp>
        <p:nvSpPr>
          <p:cNvPr id="200" name="Google Shape;200;p32"/>
          <p:cNvSpPr txBox="1"/>
          <p:nvPr/>
        </p:nvSpPr>
        <p:spPr>
          <a:xfrm>
            <a:off x="610977" y="1866175"/>
            <a:ext cx="7890900" cy="1577400"/>
          </a:xfrm>
          <a:prstGeom prst="rect">
            <a:avLst/>
          </a:prstGeom>
          <a:noFill/>
          <a:ln>
            <a:noFill/>
          </a:ln>
        </p:spPr>
        <p:txBody>
          <a:bodyPr anchorCtr="0" anchor="ctr" bIns="40825" lIns="81625" spcFirstLastPara="1" rIns="81625" wrap="square" tIns="40825">
            <a:noAutofit/>
          </a:bodyPr>
          <a:lstStyle/>
          <a:p>
            <a:pPr indent="0" lvl="0" marL="0" marR="0" rtl="0" algn="ctr">
              <a:spcBef>
                <a:spcPts val="0"/>
              </a:spcBef>
              <a:spcAft>
                <a:spcPts val="0"/>
              </a:spcAft>
              <a:buNone/>
            </a:pPr>
            <a:r>
              <a:rPr b="1" lang="en-GB" sz="3300" strike="noStrike">
                <a:solidFill>
                  <a:srgbClr val="000000"/>
                </a:solidFill>
                <a:latin typeface="Times New Roman"/>
                <a:ea typeface="Times New Roman"/>
                <a:cs typeface="Times New Roman"/>
                <a:sym typeface="Times New Roman"/>
              </a:rPr>
              <a:t>Any questions?</a:t>
            </a:r>
            <a:endParaRPr b="0" sz="3300"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3"/>
          <p:cNvPicPr preferRelativeResize="0"/>
          <p:nvPr/>
        </p:nvPicPr>
        <p:blipFill>
          <a:blip r:embed="rId3">
            <a:alphaModFix/>
          </a:blip>
          <a:stretch>
            <a:fillRect/>
          </a:stretch>
        </p:blipFill>
        <p:spPr>
          <a:xfrm>
            <a:off x="0" y="0"/>
            <a:ext cx="9261614" cy="5209669"/>
          </a:xfrm>
          <a:prstGeom prst="rect">
            <a:avLst/>
          </a:prstGeom>
          <a:noFill/>
          <a:ln>
            <a:noFill/>
          </a:ln>
        </p:spPr>
      </p:pic>
      <p:sp>
        <p:nvSpPr>
          <p:cNvPr id="206" name="Google Shape;206;p33"/>
          <p:cNvSpPr txBox="1"/>
          <p:nvPr/>
        </p:nvSpPr>
        <p:spPr>
          <a:xfrm>
            <a:off x="455865" y="2280880"/>
            <a:ext cx="8231700" cy="540900"/>
          </a:xfrm>
          <a:prstGeom prst="rect">
            <a:avLst/>
          </a:prstGeom>
          <a:noFill/>
          <a:ln>
            <a:noFill/>
          </a:ln>
        </p:spPr>
        <p:txBody>
          <a:bodyPr anchorCtr="0" anchor="t" bIns="40825" lIns="81625" spcFirstLastPara="1" rIns="81625" wrap="square" tIns="40825">
            <a:noAutofit/>
          </a:bodyPr>
          <a:lstStyle/>
          <a:p>
            <a:pPr indent="0" lvl="0" marL="0" marR="0" rtl="0" algn="ctr">
              <a:spcBef>
                <a:spcPts val="0"/>
              </a:spcBef>
              <a:spcAft>
                <a:spcPts val="0"/>
              </a:spcAft>
              <a:buNone/>
            </a:pPr>
            <a:r>
              <a:rPr b="0" lang="en-GB" sz="3300" strike="noStrike">
                <a:solidFill>
                  <a:srgbClr val="000000"/>
                </a:solidFill>
                <a:latin typeface="Times New Roman"/>
                <a:ea typeface="Times New Roman"/>
                <a:cs typeface="Times New Roman"/>
                <a:sym typeface="Times New Roman"/>
              </a:rPr>
              <a:t>Thank you</a:t>
            </a:r>
            <a:endParaRPr b="0" sz="3300"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74" name="Google Shape;74;p16"/>
          <p:cNvSpPr txBox="1"/>
          <p:nvPr/>
        </p:nvSpPr>
        <p:spPr>
          <a:xfrm>
            <a:off x="652500" y="0"/>
            <a:ext cx="7839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highlight>
                  <a:srgbClr val="FFFFFF"/>
                </a:highlight>
              </a:rPr>
              <a:t>Introduction</a:t>
            </a:r>
            <a:endParaRPr b="1" sz="2900">
              <a:solidFill>
                <a:schemeClr val="dk1"/>
              </a:solidFill>
              <a:highlight>
                <a:srgbClr val="FFFFFF"/>
              </a:highlight>
            </a:endParaRPr>
          </a:p>
        </p:txBody>
      </p:sp>
      <p:sp>
        <p:nvSpPr>
          <p:cNvPr id="75" name="Google Shape;75;p16"/>
          <p:cNvSpPr txBox="1"/>
          <p:nvPr/>
        </p:nvSpPr>
        <p:spPr>
          <a:xfrm>
            <a:off x="0" y="765900"/>
            <a:ext cx="9144000" cy="43776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1200"/>
              </a:spcBef>
              <a:spcAft>
                <a:spcPts val="0"/>
              </a:spcAft>
              <a:buClr>
                <a:schemeClr val="dk1"/>
              </a:buClr>
              <a:buSzPts val="2400"/>
              <a:buChar char="●"/>
            </a:pPr>
            <a:r>
              <a:rPr lang="en-GB" sz="2400">
                <a:solidFill>
                  <a:schemeClr val="dk1"/>
                </a:solidFill>
              </a:rPr>
              <a:t> </a:t>
            </a:r>
            <a:r>
              <a:rPr lang="en-GB" sz="2400">
                <a:solidFill>
                  <a:schemeClr val="dk1"/>
                </a:solidFill>
                <a:latin typeface="Times New Roman"/>
                <a:ea typeface="Times New Roman"/>
                <a:cs typeface="Times New Roman"/>
                <a:sym typeface="Times New Roman"/>
              </a:rPr>
              <a:t>Risk is uncertainty</a:t>
            </a:r>
            <a:endParaRPr sz="2400">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Char char="○"/>
            </a:pPr>
            <a:r>
              <a:rPr lang="en-GB" sz="2400">
                <a:solidFill>
                  <a:schemeClr val="dk1"/>
                </a:solidFill>
              </a:rPr>
              <a:t> </a:t>
            </a:r>
            <a:r>
              <a:rPr lang="en-GB" sz="2400">
                <a:solidFill>
                  <a:schemeClr val="dk1"/>
                </a:solidFill>
                <a:latin typeface="Times New Roman"/>
                <a:ea typeface="Times New Roman"/>
                <a:cs typeface="Times New Roman"/>
                <a:sym typeface="Times New Roman"/>
              </a:rPr>
              <a:t>We don’t know whether a particular event will occur or not, but if it does has a negative impact on a project</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Char char="●"/>
            </a:pPr>
            <a:r>
              <a:rPr lang="en-GB" sz="2400">
                <a:solidFill>
                  <a:schemeClr val="dk1"/>
                </a:solidFill>
              </a:rPr>
              <a:t> </a:t>
            </a:r>
            <a:r>
              <a:rPr lang="en-GB" sz="2400">
                <a:solidFill>
                  <a:schemeClr val="dk1"/>
                </a:solidFill>
                <a:latin typeface="Times New Roman"/>
                <a:ea typeface="Times New Roman"/>
                <a:cs typeface="Times New Roman"/>
                <a:sym typeface="Times New Roman"/>
              </a:rPr>
              <a:t>Risk can be defined as a:</a:t>
            </a:r>
            <a:endParaRPr sz="2400">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Char char="○"/>
            </a:pPr>
            <a:r>
              <a:rPr lang="en-GB" sz="2400">
                <a:solidFill>
                  <a:schemeClr val="dk1"/>
                </a:solidFill>
              </a:rPr>
              <a:t> </a:t>
            </a:r>
            <a:r>
              <a:rPr lang="en-GB" sz="2400">
                <a:solidFill>
                  <a:schemeClr val="dk1"/>
                </a:solidFill>
                <a:latin typeface="Times New Roman"/>
                <a:ea typeface="Times New Roman"/>
                <a:cs typeface="Times New Roman"/>
                <a:sym typeface="Times New Roman"/>
              </a:rPr>
              <a:t>Risk is the “possibility of loss or injury”</a:t>
            </a:r>
            <a:endParaRPr sz="2400">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Char char="○"/>
            </a:pPr>
            <a:r>
              <a:rPr lang="en-GB" sz="2400">
                <a:solidFill>
                  <a:schemeClr val="dk1"/>
                </a:solidFill>
              </a:rPr>
              <a:t> </a:t>
            </a:r>
            <a:r>
              <a:rPr lang="en-GB" sz="2400">
                <a:solidFill>
                  <a:schemeClr val="dk1"/>
                </a:solidFill>
                <a:latin typeface="Times New Roman"/>
                <a:ea typeface="Times New Roman"/>
                <a:cs typeface="Times New Roman"/>
                <a:sym typeface="Times New Roman"/>
              </a:rPr>
              <a:t>Risk provides an opportunity to develop the project better </a:t>
            </a:r>
            <a:r>
              <a:rPr lang="en-GB" sz="2400">
                <a:solidFill>
                  <a:schemeClr val="dk1"/>
                </a:solidFill>
              </a:rPr>
              <a:t> </a:t>
            </a:r>
            <a:r>
              <a:rPr lang="en-GB" sz="2400">
                <a:solidFill>
                  <a:schemeClr val="dk1"/>
                </a:solidFill>
                <a:latin typeface="Times New Roman"/>
                <a:ea typeface="Times New Roman"/>
                <a:cs typeface="Times New Roman"/>
                <a:sym typeface="Times New Roman"/>
              </a:rPr>
              <a:t>Risk exposure= Size(loss) * Probability of (loss)</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lang="en-GB" sz="2400">
                <a:solidFill>
                  <a:schemeClr val="dk1"/>
                </a:solidFill>
                <a:latin typeface="Times New Roman"/>
                <a:ea typeface="Times New Roman"/>
                <a:cs typeface="Times New Roman"/>
                <a:sym typeface="Times New Roman"/>
              </a:rPr>
              <a:t>Difference between Risk and Problem	</a:t>
            </a:r>
            <a:endParaRPr sz="2400">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Font typeface="Times New Roman"/>
              <a:buChar char="○"/>
            </a:pPr>
            <a:r>
              <a:rPr lang="en-GB" sz="2400">
                <a:solidFill>
                  <a:schemeClr val="dk1"/>
                </a:solidFill>
                <a:latin typeface="Times New Roman"/>
                <a:ea typeface="Times New Roman"/>
                <a:cs typeface="Times New Roman"/>
                <a:sym typeface="Times New Roman"/>
              </a:rPr>
              <a:t>Problem is some event which has already occurred but risk is something that is unpredictable</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4"/>
          <p:cNvPicPr preferRelativeResize="0"/>
          <p:nvPr/>
        </p:nvPicPr>
        <p:blipFill>
          <a:blip r:embed="rId3">
            <a:alphaModFix/>
          </a:blip>
          <a:stretch>
            <a:fillRect/>
          </a:stretch>
        </p:blipFill>
        <p:spPr>
          <a:xfrm>
            <a:off x="0" y="0"/>
            <a:ext cx="9261614" cy="5209669"/>
          </a:xfrm>
          <a:prstGeom prst="rect">
            <a:avLst/>
          </a:prstGeom>
          <a:noFill/>
          <a:ln>
            <a:noFill/>
          </a:ln>
        </p:spPr>
      </p:pic>
      <p:sp>
        <p:nvSpPr>
          <p:cNvPr id="212" name="Google Shape;212;p34"/>
          <p:cNvSpPr txBox="1"/>
          <p:nvPr/>
        </p:nvSpPr>
        <p:spPr>
          <a:xfrm>
            <a:off x="2409063" y="921386"/>
            <a:ext cx="4443900" cy="699900"/>
          </a:xfrm>
          <a:prstGeom prst="rect">
            <a:avLst/>
          </a:prstGeom>
          <a:noFill/>
          <a:ln>
            <a:noFill/>
          </a:ln>
        </p:spPr>
        <p:txBody>
          <a:bodyPr anchorCtr="0" anchor="ctr" bIns="40825" lIns="81625" spcFirstLastPara="1" rIns="81625" wrap="square" tIns="40825">
            <a:noAutofit/>
          </a:bodyPr>
          <a:lstStyle/>
          <a:p>
            <a:pPr indent="0" lvl="0" marL="0" marR="0" rtl="0" algn="ctr">
              <a:spcBef>
                <a:spcPts val="0"/>
              </a:spcBef>
              <a:spcAft>
                <a:spcPts val="0"/>
              </a:spcAft>
              <a:buNone/>
            </a:pPr>
            <a:r>
              <a:rPr b="1" lang="en-GB" sz="2400">
                <a:latin typeface="Times New Roman"/>
                <a:ea typeface="Times New Roman"/>
                <a:cs typeface="Times New Roman"/>
                <a:sym typeface="Times New Roman"/>
              </a:rPr>
              <a:t>Scan The QR for More Info</a:t>
            </a:r>
            <a:endParaRPr b="0" sz="2400" strike="noStrike">
              <a:solidFill>
                <a:srgbClr val="000000"/>
              </a:solidFill>
              <a:latin typeface="Arial"/>
              <a:ea typeface="Arial"/>
              <a:cs typeface="Arial"/>
              <a:sym typeface="Arial"/>
            </a:endParaRPr>
          </a:p>
        </p:txBody>
      </p:sp>
      <p:pic>
        <p:nvPicPr>
          <p:cNvPr id="213" name="Google Shape;213;p34"/>
          <p:cNvPicPr preferRelativeResize="0"/>
          <p:nvPr/>
        </p:nvPicPr>
        <p:blipFill>
          <a:blip r:embed="rId4">
            <a:alphaModFix/>
          </a:blip>
          <a:stretch>
            <a:fillRect/>
          </a:stretch>
        </p:blipFill>
        <p:spPr>
          <a:xfrm>
            <a:off x="2836531" y="1472036"/>
            <a:ext cx="3588762" cy="35887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0" y="0"/>
            <a:ext cx="9261614" cy="5209669"/>
          </a:xfrm>
          <a:prstGeom prst="rect">
            <a:avLst/>
          </a:prstGeom>
          <a:noFill/>
          <a:ln>
            <a:noFill/>
          </a:ln>
        </p:spPr>
      </p:pic>
      <p:sp>
        <p:nvSpPr>
          <p:cNvPr id="81" name="Google Shape;81;p17"/>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Risk Strategies</a:t>
            </a:r>
            <a:endParaRPr b="1" sz="2900">
              <a:solidFill>
                <a:schemeClr val="dk1"/>
              </a:solidFill>
            </a:endParaRPr>
          </a:p>
        </p:txBody>
      </p:sp>
      <p:sp>
        <p:nvSpPr>
          <p:cNvPr id="82" name="Google Shape;82;p17"/>
          <p:cNvSpPr txBox="1"/>
          <p:nvPr/>
        </p:nvSpPr>
        <p:spPr>
          <a:xfrm>
            <a:off x="18" y="631200"/>
            <a:ext cx="4416900" cy="479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2400">
                <a:solidFill>
                  <a:srgbClr val="FFCC00"/>
                </a:solidFill>
                <a:highlight>
                  <a:srgbClr val="FFFFFF"/>
                </a:highlight>
              </a:rPr>
              <a:t> </a:t>
            </a:r>
            <a:r>
              <a:rPr lang="en-GB" sz="2400">
                <a:solidFill>
                  <a:schemeClr val="dk1"/>
                </a:solidFill>
                <a:highlight>
                  <a:srgbClr val="FFFFFF"/>
                </a:highlight>
                <a:latin typeface="Times New Roman"/>
                <a:ea typeface="Times New Roman"/>
                <a:cs typeface="Times New Roman"/>
                <a:sym typeface="Times New Roman"/>
              </a:rPr>
              <a:t>Reactive</a:t>
            </a:r>
            <a:endParaRPr sz="24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GB" sz="2000">
                <a:solidFill>
                  <a:srgbClr val="FFCC00"/>
                </a:solidFill>
                <a:highlight>
                  <a:srgbClr val="FFFFFF"/>
                </a:highlight>
              </a:rPr>
              <a:t> </a:t>
            </a:r>
            <a:r>
              <a:rPr lang="en-GB" sz="2000">
                <a:solidFill>
                  <a:schemeClr val="dk1"/>
                </a:solidFill>
                <a:highlight>
                  <a:srgbClr val="FFFFFF"/>
                </a:highlight>
                <a:latin typeface="Times New Roman"/>
                <a:ea typeface="Times New Roman"/>
                <a:cs typeface="Times New Roman"/>
                <a:sym typeface="Times New Roman"/>
              </a:rPr>
              <a:t>Software team does nothing about risks until something goes wrong</a:t>
            </a:r>
            <a:endParaRPr sz="20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GB" sz="2000">
                <a:solidFill>
                  <a:srgbClr val="FFCC00"/>
                </a:solidFill>
                <a:highlight>
                  <a:srgbClr val="FFFFFF"/>
                </a:highlight>
              </a:rPr>
              <a:t> </a:t>
            </a:r>
            <a:r>
              <a:rPr lang="en-GB" sz="2000">
                <a:solidFill>
                  <a:schemeClr val="dk1"/>
                </a:solidFill>
                <a:highlight>
                  <a:srgbClr val="FFFFFF"/>
                </a:highlight>
                <a:latin typeface="Times New Roman"/>
                <a:ea typeface="Times New Roman"/>
                <a:cs typeface="Times New Roman"/>
                <a:sym typeface="Times New Roman"/>
              </a:rPr>
              <a:t>“fire fighting mode”</a:t>
            </a:r>
            <a:endParaRPr sz="20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br>
              <a:rPr lang="en-GB" sz="2000">
                <a:solidFill>
                  <a:schemeClr val="dk1"/>
                </a:solidFill>
                <a:highlight>
                  <a:srgbClr val="FFFFFF"/>
                </a:highlight>
                <a:latin typeface="Times New Roman"/>
                <a:ea typeface="Times New Roman"/>
                <a:cs typeface="Times New Roman"/>
                <a:sym typeface="Times New Roman"/>
              </a:rPr>
            </a:br>
            <a:r>
              <a:rPr lang="en-GB" sz="2000">
                <a:solidFill>
                  <a:srgbClr val="FFCC00"/>
                </a:solidFill>
                <a:highlight>
                  <a:srgbClr val="FFFFFF"/>
                </a:highlight>
              </a:rPr>
              <a:t> </a:t>
            </a:r>
            <a:r>
              <a:rPr lang="en-GB" sz="2000">
                <a:solidFill>
                  <a:schemeClr val="dk1"/>
                </a:solidFill>
                <a:highlight>
                  <a:srgbClr val="FFFFFF"/>
                </a:highlight>
                <a:latin typeface="Times New Roman"/>
                <a:ea typeface="Times New Roman"/>
                <a:cs typeface="Times New Roman"/>
                <a:sym typeface="Times New Roman"/>
              </a:rPr>
              <a:t>At best, monitors the projects</a:t>
            </a:r>
            <a:endParaRPr sz="20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GB" sz="2000">
                <a:solidFill>
                  <a:schemeClr val="dk1"/>
                </a:solidFill>
                <a:highlight>
                  <a:srgbClr val="FFFFFF"/>
                </a:highlight>
                <a:latin typeface="Times New Roman"/>
                <a:ea typeface="Times New Roman"/>
                <a:cs typeface="Times New Roman"/>
                <a:sym typeface="Times New Roman"/>
              </a:rPr>
              <a:t>for likely risks</a:t>
            </a:r>
            <a:endParaRPr sz="20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GB" sz="2000">
                <a:solidFill>
                  <a:srgbClr val="FFCC00"/>
                </a:solidFill>
                <a:highlight>
                  <a:srgbClr val="FFFFFF"/>
                </a:highlight>
              </a:rPr>
              <a:t> </a:t>
            </a:r>
            <a:r>
              <a:rPr lang="en-GB" sz="2000">
                <a:solidFill>
                  <a:schemeClr val="dk1"/>
                </a:solidFill>
                <a:highlight>
                  <a:srgbClr val="FFFFFF"/>
                </a:highlight>
                <a:latin typeface="Times New Roman"/>
                <a:ea typeface="Times New Roman"/>
                <a:cs typeface="Times New Roman"/>
                <a:sym typeface="Times New Roman"/>
              </a:rPr>
              <a:t>Majority of the software teams and managers rely on this approach</a:t>
            </a:r>
            <a:endParaRPr sz="2000">
              <a:solidFill>
                <a:schemeClr val="dk1"/>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1200"/>
              </a:spcAft>
              <a:buNone/>
            </a:pPr>
            <a:r>
              <a:t/>
            </a:r>
            <a:endParaRPr sz="2800">
              <a:solidFill>
                <a:schemeClr val="dk1"/>
              </a:solidFill>
            </a:endParaRPr>
          </a:p>
        </p:txBody>
      </p:sp>
      <p:sp>
        <p:nvSpPr>
          <p:cNvPr id="83" name="Google Shape;83;p17"/>
          <p:cNvSpPr txBox="1"/>
          <p:nvPr/>
        </p:nvSpPr>
        <p:spPr>
          <a:xfrm>
            <a:off x="4502950" y="631200"/>
            <a:ext cx="4242900" cy="464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2400">
                <a:solidFill>
                  <a:schemeClr val="dk1"/>
                </a:solidFill>
                <a:latin typeface="Times New Roman"/>
                <a:ea typeface="Times New Roman"/>
                <a:cs typeface="Times New Roman"/>
                <a:sym typeface="Times New Roman"/>
              </a:rPr>
              <a:t>Proactive</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GB" sz="2000">
                <a:solidFill>
                  <a:srgbClr val="FFCC00"/>
                </a:solidFill>
              </a:rPr>
              <a:t> </a:t>
            </a:r>
            <a:r>
              <a:rPr lang="en-GB" sz="2000">
                <a:solidFill>
                  <a:schemeClr val="dk1"/>
                </a:solidFill>
                <a:latin typeface="Times New Roman"/>
                <a:ea typeface="Times New Roman"/>
                <a:cs typeface="Times New Roman"/>
                <a:sym typeface="Times New Roman"/>
              </a:rPr>
              <a:t>Begins long before technical work is initiated</a:t>
            </a:r>
            <a:endParaRPr sz="20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GB" sz="2000">
                <a:solidFill>
                  <a:srgbClr val="FFCC00"/>
                </a:solidFill>
              </a:rPr>
              <a:t> </a:t>
            </a:r>
            <a:r>
              <a:rPr lang="en-GB" sz="2000">
                <a:solidFill>
                  <a:schemeClr val="dk1"/>
                </a:solidFill>
                <a:latin typeface="Times New Roman"/>
                <a:ea typeface="Times New Roman"/>
                <a:cs typeface="Times New Roman"/>
                <a:sym typeface="Times New Roman"/>
              </a:rPr>
              <a:t>Identification of potential risks (studies of probability, impact and priorities)</a:t>
            </a:r>
            <a:endParaRPr sz="20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GB" sz="2000">
                <a:solidFill>
                  <a:srgbClr val="FFCC00"/>
                </a:solidFill>
              </a:rPr>
              <a:t> </a:t>
            </a:r>
            <a:r>
              <a:rPr lang="en-GB" sz="2000">
                <a:solidFill>
                  <a:schemeClr val="dk1"/>
                </a:solidFill>
                <a:latin typeface="Times New Roman"/>
                <a:ea typeface="Times New Roman"/>
                <a:cs typeface="Times New Roman"/>
                <a:sym typeface="Times New Roman"/>
              </a:rPr>
              <a:t>Objective: AVOID RISK </a:t>
            </a:r>
            <a:r>
              <a:rPr lang="en-GB" sz="2000">
                <a:solidFill>
                  <a:srgbClr val="FFCC00"/>
                </a:solidFill>
              </a:rPr>
              <a:t> </a:t>
            </a:r>
            <a:r>
              <a:rPr lang="en-GB" sz="2000">
                <a:solidFill>
                  <a:schemeClr val="dk1"/>
                </a:solidFill>
                <a:latin typeface="Times New Roman"/>
                <a:ea typeface="Times New Roman"/>
                <a:cs typeface="Times New Roman"/>
                <a:sym typeface="Times New Roman"/>
              </a:rPr>
              <a:t>Responds are in a controlled</a:t>
            </a:r>
            <a:endParaRPr sz="20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GB" sz="2000">
                <a:solidFill>
                  <a:schemeClr val="dk1"/>
                </a:solidFill>
                <a:latin typeface="Times New Roman"/>
                <a:ea typeface="Times New Roman"/>
                <a:cs typeface="Times New Roman"/>
                <a:sym typeface="Times New Roman"/>
              </a:rPr>
              <a:t>and effective manner</a:t>
            </a:r>
            <a:endParaRPr sz="20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None/>
            </a:pPr>
            <a:r>
              <a:t/>
            </a:r>
            <a:endParaRPr sz="2800">
              <a:solidFill>
                <a:schemeClr val="dk1"/>
              </a:solidFill>
            </a:endParaRPr>
          </a:p>
        </p:txBody>
      </p:sp>
      <p:sp>
        <p:nvSpPr>
          <p:cNvPr id="84" name="Google Shape;84;p17"/>
          <p:cNvSpPr/>
          <p:nvPr/>
        </p:nvSpPr>
        <p:spPr>
          <a:xfrm rot="5400000">
            <a:off x="1261975" y="2605150"/>
            <a:ext cx="516300" cy="315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17"/>
          <p:cNvSpPr/>
          <p:nvPr/>
        </p:nvSpPr>
        <p:spPr>
          <a:xfrm rot="-5398002">
            <a:off x="5621087" y="4660072"/>
            <a:ext cx="516300" cy="315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 name="Google Shape;86;p17"/>
          <p:cNvSpPr txBox="1"/>
          <p:nvPr/>
        </p:nvSpPr>
        <p:spPr>
          <a:xfrm>
            <a:off x="6144000" y="4587025"/>
            <a:ext cx="3000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GB" sz="1800">
                <a:solidFill>
                  <a:srgbClr val="0033CC"/>
                </a:solidFill>
                <a:highlight>
                  <a:srgbClr val="FFFFFF"/>
                </a:highlight>
                <a:latin typeface="Times New Roman"/>
                <a:ea typeface="Times New Roman"/>
                <a:cs typeface="Times New Roman"/>
                <a:sym typeface="Times New Roman"/>
              </a:rPr>
              <a:t>Our Concern</a:t>
            </a:r>
            <a:endParaRPr sz="1800">
              <a:solidFill>
                <a:srgbClr val="0033CC"/>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a:blip r:embed="rId3">
            <a:alphaModFix/>
          </a:blip>
          <a:stretch>
            <a:fillRect/>
          </a:stretch>
        </p:blipFill>
        <p:spPr>
          <a:xfrm>
            <a:off x="0" y="0"/>
            <a:ext cx="9261614" cy="5209669"/>
          </a:xfrm>
          <a:prstGeom prst="rect">
            <a:avLst/>
          </a:prstGeom>
          <a:noFill/>
          <a:ln>
            <a:noFill/>
          </a:ln>
        </p:spPr>
      </p:pic>
      <p:sp>
        <p:nvSpPr>
          <p:cNvPr id="92" name="Google Shape;92;p18"/>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highlight>
                  <a:srgbClr val="FFFFFF"/>
                </a:highlight>
              </a:rPr>
              <a:t>Risk Categorization</a:t>
            </a:r>
            <a:endParaRPr b="1" sz="2900">
              <a:solidFill>
                <a:schemeClr val="dk1"/>
              </a:solidFill>
            </a:endParaRPr>
          </a:p>
        </p:txBody>
      </p:sp>
      <p:sp>
        <p:nvSpPr>
          <p:cNvPr id="93" name="Google Shape;93;p18"/>
          <p:cNvSpPr txBox="1"/>
          <p:nvPr/>
        </p:nvSpPr>
        <p:spPr>
          <a:xfrm>
            <a:off x="3135825" y="1104600"/>
            <a:ext cx="6125700" cy="3232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GB" sz="2000">
                <a:solidFill>
                  <a:schemeClr val="dk1"/>
                </a:solidFill>
                <a:latin typeface="Times New Roman"/>
                <a:ea typeface="Times New Roman"/>
                <a:cs typeface="Times New Roman"/>
                <a:sym typeface="Times New Roman"/>
              </a:rPr>
              <a:t>• Project Risks </a:t>
            </a:r>
            <a:r>
              <a:rPr lang="en-GB">
                <a:solidFill>
                  <a:schemeClr val="dk1"/>
                </a:solidFill>
                <a:latin typeface="Times New Roman"/>
                <a:ea typeface="Times New Roman"/>
                <a:cs typeface="Times New Roman"/>
                <a:sym typeface="Times New Roman"/>
              </a:rPr>
              <a:t>(budgetary, schedule, personnel, resource, customer) </a:t>
            </a:r>
            <a:endParaRPr>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rPr lang="en-GB" sz="2000">
                <a:solidFill>
                  <a:schemeClr val="dk1"/>
                </a:solidFill>
                <a:latin typeface="Times New Roman"/>
                <a:ea typeface="Times New Roman"/>
                <a:cs typeface="Times New Roman"/>
                <a:sym typeface="Times New Roman"/>
              </a:rPr>
              <a:t>• Technical Risks </a:t>
            </a:r>
            <a:r>
              <a:rPr lang="en-GB">
                <a:solidFill>
                  <a:schemeClr val="dk1"/>
                </a:solidFill>
                <a:latin typeface="Times New Roman"/>
                <a:ea typeface="Times New Roman"/>
                <a:cs typeface="Times New Roman"/>
                <a:sym typeface="Times New Roman"/>
              </a:rPr>
              <a:t>(design, implementation, interfacing, verification) </a:t>
            </a:r>
            <a:endParaRPr>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rPr lang="en-GB" sz="2000">
                <a:solidFill>
                  <a:schemeClr val="dk1"/>
                </a:solidFill>
                <a:latin typeface="Times New Roman"/>
                <a:ea typeface="Times New Roman"/>
                <a:cs typeface="Times New Roman"/>
                <a:sym typeface="Times New Roman"/>
              </a:rPr>
              <a:t>• Business Risks </a:t>
            </a:r>
            <a:r>
              <a:rPr lang="en-GB">
                <a:solidFill>
                  <a:schemeClr val="dk1"/>
                </a:solidFill>
                <a:latin typeface="Times New Roman"/>
                <a:ea typeface="Times New Roman"/>
                <a:cs typeface="Times New Roman"/>
                <a:sym typeface="Times New Roman"/>
              </a:rPr>
              <a:t>(market, strategic, management, budget)</a:t>
            </a:r>
            <a:endParaRPr>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lnSpc>
                <a:spcPct val="115000"/>
              </a:lnSpc>
              <a:spcBef>
                <a:spcPts val="1200"/>
              </a:spcBef>
              <a:spcAft>
                <a:spcPts val="1200"/>
              </a:spcAft>
              <a:buNone/>
            </a:pPr>
            <a:r>
              <a:rPr lang="en-GB" sz="2000">
                <a:solidFill>
                  <a:schemeClr val="dk1"/>
                </a:solidFill>
                <a:latin typeface="Times New Roman"/>
                <a:ea typeface="Times New Roman"/>
                <a:cs typeface="Times New Roman"/>
                <a:sym typeface="Times New Roman"/>
              </a:rPr>
              <a:t>• Known risks (Ex: unrealistic delivery date) • Predictable risks (Ex: Past turnover)</a:t>
            </a:r>
            <a:br>
              <a:rPr lang="en-GB" sz="2000">
                <a:solidFill>
                  <a:schemeClr val="dk1"/>
                </a:solidFill>
                <a:latin typeface="Times New Roman"/>
                <a:ea typeface="Times New Roman"/>
                <a:cs typeface="Times New Roman"/>
                <a:sym typeface="Times New Roman"/>
              </a:rPr>
            </a:br>
            <a:r>
              <a:rPr lang="en-GB" sz="2000">
                <a:solidFill>
                  <a:schemeClr val="dk1"/>
                </a:solidFill>
                <a:latin typeface="Times New Roman"/>
                <a:ea typeface="Times New Roman"/>
                <a:cs typeface="Times New Roman"/>
                <a:sym typeface="Times New Roman"/>
              </a:rPr>
              <a:t>• Unpredictable risks</a:t>
            </a:r>
            <a:endParaRPr sz="2400">
              <a:solidFill>
                <a:schemeClr val="dk1"/>
              </a:solidFill>
            </a:endParaRPr>
          </a:p>
        </p:txBody>
      </p:sp>
      <p:pic>
        <p:nvPicPr>
          <p:cNvPr id="94" name="Google Shape;94;p18"/>
          <p:cNvPicPr preferRelativeResize="0"/>
          <p:nvPr/>
        </p:nvPicPr>
        <p:blipFill rotWithShape="1">
          <a:blip r:embed="rId4">
            <a:alphaModFix/>
          </a:blip>
          <a:srcRect b="44052" l="0" r="24749" t="37153"/>
          <a:stretch/>
        </p:blipFill>
        <p:spPr>
          <a:xfrm>
            <a:off x="706325" y="2088409"/>
            <a:ext cx="1731575" cy="966674"/>
          </a:xfrm>
          <a:prstGeom prst="rect">
            <a:avLst/>
          </a:prstGeom>
          <a:noFill/>
          <a:ln>
            <a:noFill/>
          </a:ln>
        </p:spPr>
      </p:pic>
      <p:pic>
        <p:nvPicPr>
          <p:cNvPr id="95" name="Google Shape;95;p18"/>
          <p:cNvPicPr preferRelativeResize="0"/>
          <p:nvPr/>
        </p:nvPicPr>
        <p:blipFill rotWithShape="1">
          <a:blip r:embed="rId4">
            <a:alphaModFix/>
          </a:blip>
          <a:srcRect b="49977" l="86934" r="0" t="12847"/>
          <a:stretch/>
        </p:blipFill>
        <p:spPr>
          <a:xfrm>
            <a:off x="2835188" y="908225"/>
            <a:ext cx="300650" cy="1912074"/>
          </a:xfrm>
          <a:prstGeom prst="rect">
            <a:avLst/>
          </a:prstGeom>
          <a:noFill/>
          <a:ln>
            <a:noFill/>
          </a:ln>
        </p:spPr>
      </p:pic>
      <p:pic>
        <p:nvPicPr>
          <p:cNvPr id="96" name="Google Shape;96;p18"/>
          <p:cNvPicPr preferRelativeResize="0"/>
          <p:nvPr/>
        </p:nvPicPr>
        <p:blipFill rotWithShape="1">
          <a:blip r:embed="rId4">
            <a:alphaModFix/>
          </a:blip>
          <a:srcRect b="49977" l="86934" r="0" t="12847"/>
          <a:stretch/>
        </p:blipFill>
        <p:spPr>
          <a:xfrm>
            <a:off x="2835188" y="2647650"/>
            <a:ext cx="300650" cy="19120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9"/>
          <p:cNvPicPr preferRelativeResize="0"/>
          <p:nvPr/>
        </p:nvPicPr>
        <p:blipFill>
          <a:blip r:embed="rId3">
            <a:alphaModFix/>
          </a:blip>
          <a:stretch>
            <a:fillRect/>
          </a:stretch>
        </p:blipFill>
        <p:spPr>
          <a:xfrm>
            <a:off x="0" y="0"/>
            <a:ext cx="9261614" cy="5209669"/>
          </a:xfrm>
          <a:prstGeom prst="rect">
            <a:avLst/>
          </a:prstGeom>
          <a:noFill/>
          <a:ln>
            <a:noFill/>
          </a:ln>
        </p:spPr>
      </p:pic>
      <p:sp>
        <p:nvSpPr>
          <p:cNvPr id="102" name="Google Shape;102;p19"/>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Risk Identification</a:t>
            </a:r>
            <a:endParaRPr b="1" sz="2900">
              <a:solidFill>
                <a:schemeClr val="dk1"/>
              </a:solidFill>
            </a:endParaRPr>
          </a:p>
        </p:txBody>
      </p:sp>
      <p:sp>
        <p:nvSpPr>
          <p:cNvPr id="103" name="Google Shape;103;p19"/>
          <p:cNvSpPr txBox="1"/>
          <p:nvPr/>
        </p:nvSpPr>
        <p:spPr>
          <a:xfrm>
            <a:off x="13" y="783950"/>
            <a:ext cx="92616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GB" sz="2400">
                <a:solidFill>
                  <a:schemeClr val="dk1"/>
                </a:solidFill>
                <a:highlight>
                  <a:srgbClr val="FFFFFF"/>
                </a:highlight>
                <a:latin typeface="Times New Roman"/>
                <a:ea typeface="Times New Roman"/>
                <a:cs typeface="Times New Roman"/>
                <a:sym typeface="Times New Roman"/>
              </a:rPr>
              <a:t>Risk identification is a systematic attempt to specify threats to the project plan</a:t>
            </a:r>
            <a:endParaRPr sz="2400">
              <a:solidFill>
                <a:schemeClr val="dk1"/>
              </a:solidFill>
              <a:highlight>
                <a:srgbClr val="FFFFFF"/>
              </a:highlight>
              <a:latin typeface="Times New Roman"/>
              <a:ea typeface="Times New Roman"/>
              <a:cs typeface="Times New Roman"/>
              <a:sym typeface="Times New Roman"/>
            </a:endParaRPr>
          </a:p>
        </p:txBody>
      </p:sp>
      <p:sp>
        <p:nvSpPr>
          <p:cNvPr id="104" name="Google Shape;104;p19"/>
          <p:cNvSpPr txBox="1"/>
          <p:nvPr/>
        </p:nvSpPr>
        <p:spPr>
          <a:xfrm>
            <a:off x="25" y="4235250"/>
            <a:ext cx="30000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GB" sz="2400">
                <a:solidFill>
                  <a:schemeClr val="dk1"/>
                </a:solidFill>
                <a:highlight>
                  <a:srgbClr val="FFFFFF"/>
                </a:highlight>
                <a:latin typeface="Times New Roman"/>
                <a:ea typeface="Times New Roman"/>
                <a:cs typeface="Times New Roman"/>
                <a:sym typeface="Times New Roman"/>
              </a:rPr>
              <a:t>Risk Item List</a:t>
            </a:r>
            <a:endParaRPr sz="2400">
              <a:solidFill>
                <a:schemeClr val="dk1"/>
              </a:solidFill>
              <a:highlight>
                <a:srgbClr val="FFFFFF"/>
              </a:highlight>
              <a:latin typeface="Times New Roman"/>
              <a:ea typeface="Times New Roman"/>
              <a:cs typeface="Times New Roman"/>
              <a:sym typeface="Times New Roman"/>
            </a:endParaRPr>
          </a:p>
        </p:txBody>
      </p:sp>
      <p:pic>
        <p:nvPicPr>
          <p:cNvPr id="105" name="Google Shape;105;p19"/>
          <p:cNvPicPr preferRelativeResize="0"/>
          <p:nvPr/>
        </p:nvPicPr>
        <p:blipFill>
          <a:blip r:embed="rId4">
            <a:alphaModFix/>
          </a:blip>
          <a:stretch>
            <a:fillRect/>
          </a:stretch>
        </p:blipFill>
        <p:spPr>
          <a:xfrm>
            <a:off x="2137143" y="1332621"/>
            <a:ext cx="6375306" cy="3398524"/>
          </a:xfrm>
          <a:prstGeom prst="rect">
            <a:avLst/>
          </a:prstGeom>
          <a:noFill/>
          <a:ln>
            <a:noFill/>
          </a:ln>
        </p:spPr>
      </p:pic>
      <p:pic>
        <p:nvPicPr>
          <p:cNvPr id="106" name="Google Shape;106;p19"/>
          <p:cNvPicPr preferRelativeResize="0"/>
          <p:nvPr/>
        </p:nvPicPr>
        <p:blipFill rotWithShape="1">
          <a:blip r:embed="rId4">
            <a:alphaModFix/>
          </a:blip>
          <a:srcRect b="83695" l="80756" r="0" t="0"/>
          <a:stretch/>
        </p:blipFill>
        <p:spPr>
          <a:xfrm>
            <a:off x="1773175" y="1284247"/>
            <a:ext cx="1226850" cy="554100"/>
          </a:xfrm>
          <a:prstGeom prst="rect">
            <a:avLst/>
          </a:prstGeom>
          <a:noFill/>
          <a:ln>
            <a:noFill/>
          </a:ln>
        </p:spPr>
      </p:pic>
      <p:pic>
        <p:nvPicPr>
          <p:cNvPr id="107" name="Google Shape;107;p19"/>
          <p:cNvPicPr preferRelativeResize="0"/>
          <p:nvPr/>
        </p:nvPicPr>
        <p:blipFill rotWithShape="1">
          <a:blip r:embed="rId4">
            <a:alphaModFix/>
          </a:blip>
          <a:srcRect b="83695" l="80756" r="0" t="0"/>
          <a:stretch/>
        </p:blipFill>
        <p:spPr>
          <a:xfrm>
            <a:off x="1940287" y="4445574"/>
            <a:ext cx="892625" cy="403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0"/>
          <p:cNvPicPr preferRelativeResize="0"/>
          <p:nvPr/>
        </p:nvPicPr>
        <p:blipFill>
          <a:blip r:embed="rId3">
            <a:alphaModFix/>
          </a:blip>
          <a:stretch>
            <a:fillRect/>
          </a:stretch>
        </p:blipFill>
        <p:spPr>
          <a:xfrm>
            <a:off x="0" y="0"/>
            <a:ext cx="9261614" cy="5209669"/>
          </a:xfrm>
          <a:prstGeom prst="rect">
            <a:avLst/>
          </a:prstGeom>
          <a:noFill/>
          <a:ln>
            <a:noFill/>
          </a:ln>
        </p:spPr>
      </p:pic>
      <p:sp>
        <p:nvSpPr>
          <p:cNvPr id="113" name="Google Shape;113;p20"/>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highlight>
                  <a:srgbClr val="FFFFFF"/>
                </a:highlight>
              </a:rPr>
              <a:t>Risk Identification</a:t>
            </a:r>
            <a:endParaRPr b="1" sz="2900">
              <a:solidFill>
                <a:schemeClr val="dk1"/>
              </a:solidFill>
            </a:endParaRPr>
          </a:p>
        </p:txBody>
      </p:sp>
      <p:sp>
        <p:nvSpPr>
          <p:cNvPr id="114" name="Google Shape;114;p20"/>
          <p:cNvSpPr txBox="1"/>
          <p:nvPr/>
        </p:nvSpPr>
        <p:spPr>
          <a:xfrm>
            <a:off x="13" y="1210425"/>
            <a:ext cx="9261600" cy="3504000"/>
          </a:xfrm>
          <a:prstGeom prst="rect">
            <a:avLst/>
          </a:prstGeom>
          <a:noFill/>
          <a:ln>
            <a:noFill/>
          </a:ln>
        </p:spPr>
        <p:txBody>
          <a:bodyPr anchorCtr="0" anchor="t" bIns="91425" lIns="91425" spcFirstLastPara="1" rIns="91425" wrap="square" tIns="91425">
            <a:spAutoFit/>
          </a:bodyPr>
          <a:lstStyle/>
          <a:p>
            <a:pPr indent="-349250" lvl="0" marL="457200" rtl="0" algn="just">
              <a:lnSpc>
                <a:spcPct val="115000"/>
              </a:lnSpc>
              <a:spcBef>
                <a:spcPts val="1200"/>
              </a:spcBef>
              <a:spcAft>
                <a:spcPts val="0"/>
              </a:spcAft>
              <a:buSzPts val="1900"/>
              <a:buChar char="●"/>
            </a:pPr>
            <a:r>
              <a:rPr lang="en-GB" sz="1900">
                <a:solidFill>
                  <a:schemeClr val="dk1"/>
                </a:solidFill>
              </a:rPr>
              <a:t>Product Size Risk :</a:t>
            </a:r>
            <a:endParaRPr sz="1900">
              <a:solidFill>
                <a:schemeClr val="dk1"/>
              </a:solidFill>
            </a:endParaRPr>
          </a:p>
          <a:p>
            <a:pPr indent="-349250" lvl="1" marL="914400" rtl="0" algn="just">
              <a:lnSpc>
                <a:spcPct val="115000"/>
              </a:lnSpc>
              <a:spcBef>
                <a:spcPts val="0"/>
              </a:spcBef>
              <a:spcAft>
                <a:spcPts val="0"/>
              </a:spcAft>
              <a:buSzPts val="1900"/>
              <a:buChar char="○"/>
            </a:pPr>
            <a:r>
              <a:rPr lang="en-GB" sz="1900">
                <a:solidFill>
                  <a:schemeClr val="dk1"/>
                </a:solidFill>
              </a:rPr>
              <a:t>Estimated size of the product in LOC or FP?</a:t>
            </a:r>
            <a:endParaRPr sz="1900">
              <a:solidFill>
                <a:schemeClr val="dk1"/>
              </a:solidFill>
            </a:endParaRPr>
          </a:p>
          <a:p>
            <a:pPr indent="-349250" lvl="1" marL="914400" rtl="0" algn="just">
              <a:lnSpc>
                <a:spcPct val="115000"/>
              </a:lnSpc>
              <a:spcBef>
                <a:spcPts val="0"/>
              </a:spcBef>
              <a:spcAft>
                <a:spcPts val="0"/>
              </a:spcAft>
              <a:buSzPts val="1900"/>
              <a:buChar char="○"/>
            </a:pPr>
            <a:r>
              <a:rPr lang="en-GB" sz="1900">
                <a:solidFill>
                  <a:schemeClr val="dk1"/>
                </a:solidFill>
              </a:rPr>
              <a:t>Percentage deviation in size of product from average for previous products?</a:t>
            </a:r>
            <a:endParaRPr sz="1900">
              <a:solidFill>
                <a:schemeClr val="dk1"/>
              </a:solidFill>
            </a:endParaRPr>
          </a:p>
          <a:p>
            <a:pPr indent="-349250" lvl="1" marL="914400" rtl="0" algn="just">
              <a:lnSpc>
                <a:spcPct val="115000"/>
              </a:lnSpc>
              <a:spcBef>
                <a:spcPts val="0"/>
              </a:spcBef>
              <a:spcAft>
                <a:spcPts val="0"/>
              </a:spcAft>
              <a:buSzPts val="1900"/>
              <a:buChar char="○"/>
            </a:pPr>
            <a:r>
              <a:rPr lang="en-GB" sz="1900">
                <a:solidFill>
                  <a:schemeClr val="dk1"/>
                </a:solidFill>
              </a:rPr>
              <a:t>Number of users/projected changes to the requirements for the product?</a:t>
            </a:r>
            <a:endParaRPr sz="1900">
              <a:solidFill>
                <a:schemeClr val="dk1"/>
              </a:solidFill>
            </a:endParaRPr>
          </a:p>
          <a:p>
            <a:pPr indent="-349250" lvl="1" marL="914400" rtl="0" algn="just">
              <a:lnSpc>
                <a:spcPct val="115000"/>
              </a:lnSpc>
              <a:spcBef>
                <a:spcPts val="0"/>
              </a:spcBef>
              <a:spcAft>
                <a:spcPts val="0"/>
              </a:spcAft>
              <a:buSzPts val="1900"/>
              <a:buChar char="○"/>
            </a:pPr>
            <a:r>
              <a:rPr lang="en-GB" sz="1900">
                <a:solidFill>
                  <a:schemeClr val="dk1"/>
                </a:solidFill>
              </a:rPr>
              <a:t>Amount of reused software?</a:t>
            </a:r>
            <a:endParaRPr sz="1900">
              <a:solidFill>
                <a:schemeClr val="dk1"/>
              </a:solidFill>
            </a:endParaRPr>
          </a:p>
          <a:p>
            <a:pPr indent="-349250" lvl="0" marL="457200" rtl="0" algn="just">
              <a:lnSpc>
                <a:spcPct val="115000"/>
              </a:lnSpc>
              <a:spcBef>
                <a:spcPts val="0"/>
              </a:spcBef>
              <a:spcAft>
                <a:spcPts val="0"/>
              </a:spcAft>
              <a:buSzPts val="1900"/>
              <a:buChar char="●"/>
            </a:pPr>
            <a:r>
              <a:rPr lang="en-GB" sz="1900">
                <a:solidFill>
                  <a:schemeClr val="dk1"/>
                </a:solidFill>
              </a:rPr>
              <a:t>Business Impact risks:</a:t>
            </a:r>
            <a:endParaRPr sz="1900">
              <a:solidFill>
                <a:schemeClr val="dk1"/>
              </a:solidFill>
            </a:endParaRPr>
          </a:p>
          <a:p>
            <a:pPr indent="-349250" lvl="1" marL="914400" rtl="0" algn="just">
              <a:lnSpc>
                <a:spcPct val="115000"/>
              </a:lnSpc>
              <a:spcBef>
                <a:spcPts val="0"/>
              </a:spcBef>
              <a:spcAft>
                <a:spcPts val="0"/>
              </a:spcAft>
              <a:buSzPts val="1900"/>
              <a:buChar char="○"/>
            </a:pPr>
            <a:r>
              <a:rPr lang="en-GB" sz="1900">
                <a:solidFill>
                  <a:srgbClr val="FFCC00"/>
                </a:solidFill>
              </a:rPr>
              <a:t> </a:t>
            </a:r>
            <a:r>
              <a:rPr lang="en-GB" sz="1900">
                <a:solidFill>
                  <a:schemeClr val="dk1"/>
                </a:solidFill>
              </a:rPr>
              <a:t>Effect of this product on the company revenue?</a:t>
            </a:r>
            <a:endParaRPr sz="1900">
              <a:solidFill>
                <a:schemeClr val="dk1"/>
              </a:solidFill>
            </a:endParaRPr>
          </a:p>
          <a:p>
            <a:pPr indent="-349250" lvl="1" marL="914400" rtl="0" algn="just">
              <a:lnSpc>
                <a:spcPct val="115000"/>
              </a:lnSpc>
              <a:spcBef>
                <a:spcPts val="0"/>
              </a:spcBef>
              <a:spcAft>
                <a:spcPts val="0"/>
              </a:spcAft>
              <a:buSzPts val="1900"/>
              <a:buChar char="○"/>
            </a:pPr>
            <a:r>
              <a:rPr lang="en-GB" sz="1900">
                <a:solidFill>
                  <a:srgbClr val="FFCC00"/>
                </a:solidFill>
              </a:rPr>
              <a:t> </a:t>
            </a:r>
            <a:r>
              <a:rPr lang="en-GB" sz="1900">
                <a:solidFill>
                  <a:schemeClr val="dk1"/>
                </a:solidFill>
              </a:rPr>
              <a:t>Visibility of this product to senior management?</a:t>
            </a:r>
            <a:endParaRPr sz="1900">
              <a:solidFill>
                <a:schemeClr val="dk1"/>
              </a:solidFill>
            </a:endParaRPr>
          </a:p>
          <a:p>
            <a:pPr indent="-349250" lvl="1" marL="914400" rtl="0" algn="just">
              <a:lnSpc>
                <a:spcPct val="115000"/>
              </a:lnSpc>
              <a:spcBef>
                <a:spcPts val="0"/>
              </a:spcBef>
              <a:spcAft>
                <a:spcPts val="0"/>
              </a:spcAft>
              <a:buSzPts val="1900"/>
              <a:buChar char="○"/>
            </a:pPr>
            <a:r>
              <a:rPr lang="en-GB" sz="1900">
                <a:solidFill>
                  <a:schemeClr val="dk1"/>
                </a:solidFill>
              </a:rPr>
              <a:t>Amount &amp; quality of product documentation to be produced? </a:t>
            </a:r>
            <a:r>
              <a:rPr lang="en-GB" sz="1900">
                <a:solidFill>
                  <a:srgbClr val="FFCC00"/>
                </a:solidFill>
              </a:rPr>
              <a:t> </a:t>
            </a:r>
            <a:endParaRPr sz="1900">
              <a:solidFill>
                <a:srgbClr val="FFCC00"/>
              </a:solidFill>
            </a:endParaRPr>
          </a:p>
          <a:p>
            <a:pPr indent="-349250" lvl="1" marL="914400" rtl="0" algn="just">
              <a:lnSpc>
                <a:spcPct val="115000"/>
              </a:lnSpc>
              <a:spcBef>
                <a:spcPts val="0"/>
              </a:spcBef>
              <a:spcAft>
                <a:spcPts val="0"/>
              </a:spcAft>
              <a:buSzPts val="1900"/>
              <a:buChar char="○"/>
            </a:pPr>
            <a:r>
              <a:rPr lang="en-GB" sz="1900">
                <a:solidFill>
                  <a:schemeClr val="dk1"/>
                </a:solidFill>
              </a:rPr>
              <a:t>Governmental constraints on the construction of the product?</a:t>
            </a:r>
            <a:endParaRPr i="1" sz="1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1"/>
          <p:cNvPicPr preferRelativeResize="0"/>
          <p:nvPr/>
        </p:nvPicPr>
        <p:blipFill>
          <a:blip r:embed="rId3">
            <a:alphaModFix/>
          </a:blip>
          <a:stretch>
            <a:fillRect/>
          </a:stretch>
        </p:blipFill>
        <p:spPr>
          <a:xfrm>
            <a:off x="0" y="0"/>
            <a:ext cx="9261614" cy="5209669"/>
          </a:xfrm>
          <a:prstGeom prst="rect">
            <a:avLst/>
          </a:prstGeom>
          <a:noFill/>
          <a:ln>
            <a:noFill/>
          </a:ln>
        </p:spPr>
      </p:pic>
      <p:sp>
        <p:nvSpPr>
          <p:cNvPr id="120" name="Google Shape;120;p21"/>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Risk Identification</a:t>
            </a:r>
            <a:endParaRPr b="1" sz="2900">
              <a:solidFill>
                <a:schemeClr val="dk1"/>
              </a:solidFill>
            </a:endParaRPr>
          </a:p>
        </p:txBody>
      </p:sp>
      <p:sp>
        <p:nvSpPr>
          <p:cNvPr id="121" name="Google Shape;121;p21"/>
          <p:cNvSpPr txBox="1"/>
          <p:nvPr/>
        </p:nvSpPr>
        <p:spPr>
          <a:xfrm>
            <a:off x="13" y="546600"/>
            <a:ext cx="9261600" cy="45969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1200"/>
              </a:spcBef>
              <a:spcAft>
                <a:spcPts val="0"/>
              </a:spcAft>
              <a:buClr>
                <a:schemeClr val="dk1"/>
              </a:buClr>
              <a:buSzPts val="2100"/>
              <a:buChar char="●"/>
            </a:pPr>
            <a:r>
              <a:rPr lang="en-GB" sz="2100">
                <a:solidFill>
                  <a:schemeClr val="dk1"/>
                </a:solidFill>
              </a:rPr>
              <a:t>Customer related risks: (needs, personalities, contradictions, associations)</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rPr>
              <a:t> </a:t>
            </a:r>
            <a:r>
              <a:rPr lang="en-GB" sz="2100">
                <a:solidFill>
                  <a:schemeClr val="dk1"/>
                </a:solidFill>
              </a:rPr>
              <a:t>Have you worked with the customer in the past?</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rPr>
              <a:t>Does the customer have a solid idea of what is required?</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rPr>
              <a:t>Will the customer agree to have meetings?</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rPr>
              <a:t>Is the customer technically sophisticated in the product area?</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rPr>
              <a:t>Does the customer understand the software process?</a:t>
            </a:r>
            <a:endParaRPr sz="2100">
              <a:solidFill>
                <a:schemeClr val="dk1"/>
              </a:solidFill>
            </a:endParaRPr>
          </a:p>
          <a:p>
            <a:pPr indent="-361950" lvl="0" marL="457200" rtl="0" algn="l">
              <a:lnSpc>
                <a:spcPct val="115000"/>
              </a:lnSpc>
              <a:spcBef>
                <a:spcPts val="0"/>
              </a:spcBef>
              <a:spcAft>
                <a:spcPts val="0"/>
              </a:spcAft>
              <a:buClr>
                <a:schemeClr val="dk1"/>
              </a:buClr>
              <a:buSzPts val="2100"/>
              <a:buChar char="●"/>
            </a:pPr>
            <a:r>
              <a:rPr lang="en-GB" sz="2100">
                <a:solidFill>
                  <a:schemeClr val="dk1"/>
                </a:solidFill>
              </a:rPr>
              <a:t>Technology Risks:</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rPr>
              <a:t>Is the technology to be built new to your organization?</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rPr>
              <a:t>Does the SW interface with new or unproven HW/SW?</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rPr>
              <a:t>Do requirements demand creation of new components ?</a:t>
            </a:r>
            <a:endParaRPr sz="2100">
              <a:solidFill>
                <a:schemeClr val="dk1"/>
              </a:solidFill>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rPr>
              <a:t>Do requirements impose excessive performance constraints ?</a:t>
            </a:r>
            <a:endParaRPr sz="21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2"/>
          <p:cNvPicPr preferRelativeResize="0"/>
          <p:nvPr/>
        </p:nvPicPr>
        <p:blipFill>
          <a:blip r:embed="rId3">
            <a:alphaModFix/>
          </a:blip>
          <a:stretch>
            <a:fillRect/>
          </a:stretch>
        </p:blipFill>
        <p:spPr>
          <a:xfrm>
            <a:off x="0" y="0"/>
            <a:ext cx="9261614" cy="5209669"/>
          </a:xfrm>
          <a:prstGeom prst="rect">
            <a:avLst/>
          </a:prstGeom>
          <a:noFill/>
          <a:ln>
            <a:noFill/>
          </a:ln>
        </p:spPr>
      </p:pic>
      <p:sp>
        <p:nvSpPr>
          <p:cNvPr id="127" name="Google Shape;127;p22"/>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Risk Identificatio</a:t>
            </a:r>
            <a:r>
              <a:rPr b="1" lang="en-GB" sz="2900">
                <a:solidFill>
                  <a:schemeClr val="dk1"/>
                </a:solidFill>
              </a:rPr>
              <a:t>n</a:t>
            </a:r>
            <a:endParaRPr b="1" sz="2900">
              <a:solidFill>
                <a:schemeClr val="dk1"/>
              </a:solidFill>
            </a:endParaRPr>
          </a:p>
        </p:txBody>
      </p:sp>
      <p:pic>
        <p:nvPicPr>
          <p:cNvPr id="128" name="Google Shape;128;p22"/>
          <p:cNvPicPr preferRelativeResize="0"/>
          <p:nvPr/>
        </p:nvPicPr>
        <p:blipFill>
          <a:blip r:embed="rId4">
            <a:alphaModFix/>
          </a:blip>
          <a:stretch>
            <a:fillRect/>
          </a:stretch>
        </p:blipFill>
        <p:spPr>
          <a:xfrm>
            <a:off x="688013" y="631200"/>
            <a:ext cx="7767977" cy="4229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3"/>
          <p:cNvPicPr preferRelativeResize="0"/>
          <p:nvPr/>
        </p:nvPicPr>
        <p:blipFill>
          <a:blip r:embed="rId3">
            <a:alphaModFix/>
          </a:blip>
          <a:stretch>
            <a:fillRect/>
          </a:stretch>
        </p:blipFill>
        <p:spPr>
          <a:xfrm>
            <a:off x="0" y="0"/>
            <a:ext cx="9261614" cy="5209669"/>
          </a:xfrm>
          <a:prstGeom prst="rect">
            <a:avLst/>
          </a:prstGeom>
          <a:noFill/>
          <a:ln>
            <a:noFill/>
          </a:ln>
        </p:spPr>
      </p:pic>
      <p:sp>
        <p:nvSpPr>
          <p:cNvPr id="134" name="Google Shape;134;p23"/>
          <p:cNvSpPr txBox="1"/>
          <p:nvPr/>
        </p:nvSpPr>
        <p:spPr>
          <a:xfrm>
            <a:off x="0" y="0"/>
            <a:ext cx="9144000" cy="63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GB" sz="2900">
                <a:solidFill>
                  <a:schemeClr val="dk1"/>
                </a:solidFill>
              </a:rPr>
              <a:t>Risk Identification</a:t>
            </a:r>
            <a:endParaRPr b="1" sz="2900">
              <a:solidFill>
                <a:schemeClr val="dk1"/>
              </a:solidFill>
            </a:endParaRPr>
          </a:p>
        </p:txBody>
      </p:sp>
      <p:sp>
        <p:nvSpPr>
          <p:cNvPr id="135" name="Google Shape;135;p23"/>
          <p:cNvSpPr txBox="1"/>
          <p:nvPr/>
        </p:nvSpPr>
        <p:spPr>
          <a:xfrm>
            <a:off x="13" y="566575"/>
            <a:ext cx="9261600" cy="46431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1200"/>
              </a:spcBef>
              <a:spcAft>
                <a:spcPts val="0"/>
              </a:spcAft>
              <a:buClr>
                <a:schemeClr val="dk1"/>
              </a:buClr>
              <a:buSzPts val="2100"/>
              <a:buChar char="●"/>
            </a:pPr>
            <a:r>
              <a:rPr lang="en-GB" sz="2100">
                <a:solidFill>
                  <a:schemeClr val="dk1"/>
                </a:solidFill>
                <a:latin typeface="Times New Roman"/>
                <a:ea typeface="Times New Roman"/>
                <a:cs typeface="Times New Roman"/>
                <a:sym typeface="Times New Roman"/>
              </a:rPr>
              <a:t>Development Environment Risks:</a:t>
            </a:r>
            <a:endParaRPr sz="2100">
              <a:solidFill>
                <a:schemeClr val="dk1"/>
              </a:solidFill>
              <a:latin typeface="Times New Roman"/>
              <a:ea typeface="Times New Roman"/>
              <a:cs typeface="Times New Roman"/>
              <a:sym typeface="Times New Roman"/>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latin typeface="Times New Roman"/>
                <a:ea typeface="Times New Roman"/>
                <a:cs typeface="Times New Roman"/>
                <a:sym typeface="Times New Roman"/>
              </a:rPr>
              <a:t>Is a software project/process management tool available?</a:t>
            </a:r>
            <a:endParaRPr sz="2100">
              <a:solidFill>
                <a:schemeClr val="dk1"/>
              </a:solidFill>
              <a:latin typeface="Times New Roman"/>
              <a:ea typeface="Times New Roman"/>
              <a:cs typeface="Times New Roman"/>
              <a:sym typeface="Times New Roman"/>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latin typeface="Times New Roman"/>
                <a:ea typeface="Times New Roman"/>
                <a:cs typeface="Times New Roman"/>
                <a:sym typeface="Times New Roman"/>
              </a:rPr>
              <a:t>Are tools for analysis and design available?</a:t>
            </a:r>
            <a:endParaRPr sz="2100">
              <a:solidFill>
                <a:schemeClr val="dk1"/>
              </a:solidFill>
              <a:latin typeface="Times New Roman"/>
              <a:ea typeface="Times New Roman"/>
              <a:cs typeface="Times New Roman"/>
              <a:sym typeface="Times New Roman"/>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latin typeface="Times New Roman"/>
                <a:ea typeface="Times New Roman"/>
                <a:cs typeface="Times New Roman"/>
                <a:sym typeface="Times New Roman"/>
              </a:rPr>
              <a:t>Are testing tools available and appropriate for the product?</a:t>
            </a:r>
            <a:endParaRPr sz="2100">
              <a:solidFill>
                <a:schemeClr val="dk1"/>
              </a:solidFill>
              <a:latin typeface="Times New Roman"/>
              <a:ea typeface="Times New Roman"/>
              <a:cs typeface="Times New Roman"/>
              <a:sym typeface="Times New Roman"/>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latin typeface="Times New Roman"/>
                <a:ea typeface="Times New Roman"/>
                <a:cs typeface="Times New Roman"/>
                <a:sym typeface="Times New Roman"/>
              </a:rPr>
              <a:t>Are all SW tools integrated with one another?</a:t>
            </a:r>
            <a:endParaRPr sz="2100">
              <a:solidFill>
                <a:schemeClr val="dk1"/>
              </a:solidFill>
              <a:latin typeface="Times New Roman"/>
              <a:ea typeface="Times New Roman"/>
              <a:cs typeface="Times New Roman"/>
              <a:sym typeface="Times New Roman"/>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latin typeface="Times New Roman"/>
                <a:ea typeface="Times New Roman"/>
                <a:cs typeface="Times New Roman"/>
                <a:sym typeface="Times New Roman"/>
              </a:rPr>
              <a:t>Have members of the project team received training in each of the tools?</a:t>
            </a:r>
            <a:endParaRPr sz="2100">
              <a:solidFill>
                <a:schemeClr val="dk1"/>
              </a:solidFill>
              <a:latin typeface="Times New Roman"/>
              <a:ea typeface="Times New Roman"/>
              <a:cs typeface="Times New Roman"/>
              <a:sym typeface="Times New Roman"/>
            </a:endParaRPr>
          </a:p>
          <a:p>
            <a:pPr indent="-361950" lvl="0" marL="457200" rtl="0" algn="l">
              <a:lnSpc>
                <a:spcPct val="115000"/>
              </a:lnSpc>
              <a:spcBef>
                <a:spcPts val="0"/>
              </a:spcBef>
              <a:spcAft>
                <a:spcPts val="0"/>
              </a:spcAft>
              <a:buClr>
                <a:schemeClr val="dk1"/>
              </a:buClr>
              <a:buSzPts val="2100"/>
              <a:buChar char="●"/>
            </a:pPr>
            <a:r>
              <a:rPr lang="en-GB" sz="2100">
                <a:solidFill>
                  <a:schemeClr val="dk1"/>
                </a:solidFill>
                <a:latin typeface="Times New Roman"/>
                <a:ea typeface="Times New Roman"/>
                <a:cs typeface="Times New Roman"/>
                <a:sym typeface="Times New Roman"/>
              </a:rPr>
              <a:t>Risk Associated with Staff Size and Experience:</a:t>
            </a:r>
            <a:endParaRPr sz="2100">
              <a:solidFill>
                <a:schemeClr val="dk1"/>
              </a:solidFill>
              <a:latin typeface="Times New Roman"/>
              <a:ea typeface="Times New Roman"/>
              <a:cs typeface="Times New Roman"/>
              <a:sym typeface="Times New Roman"/>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latin typeface="Times New Roman"/>
                <a:ea typeface="Times New Roman"/>
                <a:cs typeface="Times New Roman"/>
                <a:sym typeface="Times New Roman"/>
              </a:rPr>
              <a:t>Are the best people available?</a:t>
            </a:r>
            <a:endParaRPr sz="2100">
              <a:solidFill>
                <a:schemeClr val="dk1"/>
              </a:solidFill>
              <a:latin typeface="Times New Roman"/>
              <a:ea typeface="Times New Roman"/>
              <a:cs typeface="Times New Roman"/>
              <a:sym typeface="Times New Roman"/>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latin typeface="Times New Roman"/>
                <a:ea typeface="Times New Roman"/>
                <a:cs typeface="Times New Roman"/>
                <a:sym typeface="Times New Roman"/>
              </a:rPr>
              <a:t>Do the people have the right combination of skills?</a:t>
            </a:r>
            <a:endParaRPr sz="2100">
              <a:solidFill>
                <a:schemeClr val="dk1"/>
              </a:solidFill>
              <a:latin typeface="Times New Roman"/>
              <a:ea typeface="Times New Roman"/>
              <a:cs typeface="Times New Roman"/>
              <a:sym typeface="Times New Roman"/>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latin typeface="Times New Roman"/>
                <a:ea typeface="Times New Roman"/>
                <a:cs typeface="Times New Roman"/>
                <a:sym typeface="Times New Roman"/>
              </a:rPr>
              <a:t>Are staff committed for entire duration of the project?</a:t>
            </a:r>
            <a:endParaRPr sz="2100">
              <a:solidFill>
                <a:schemeClr val="dk1"/>
              </a:solidFill>
              <a:latin typeface="Times New Roman"/>
              <a:ea typeface="Times New Roman"/>
              <a:cs typeface="Times New Roman"/>
              <a:sym typeface="Times New Roman"/>
            </a:endParaRPr>
          </a:p>
          <a:p>
            <a:pPr indent="-361950" lvl="1" marL="914400" rtl="0" algn="l">
              <a:lnSpc>
                <a:spcPct val="115000"/>
              </a:lnSpc>
              <a:spcBef>
                <a:spcPts val="0"/>
              </a:spcBef>
              <a:spcAft>
                <a:spcPts val="0"/>
              </a:spcAft>
              <a:buClr>
                <a:schemeClr val="dk1"/>
              </a:buClr>
              <a:buSzPts val="2100"/>
              <a:buChar char="○"/>
            </a:pPr>
            <a:r>
              <a:rPr lang="en-GB" sz="2100">
                <a:solidFill>
                  <a:schemeClr val="dk1"/>
                </a:solidFill>
                <a:latin typeface="Times New Roman"/>
                <a:ea typeface="Times New Roman"/>
                <a:cs typeface="Times New Roman"/>
                <a:sym typeface="Times New Roman"/>
              </a:rPr>
              <a:t>Do staff have the right expectations about the job at hand?</a:t>
            </a:r>
            <a:endParaRPr sz="2100">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Char char="○"/>
            </a:pPr>
            <a:r>
              <a:rPr lang="en-GB" sz="2100">
                <a:solidFill>
                  <a:schemeClr val="dk1"/>
                </a:solidFill>
                <a:latin typeface="Times New Roman"/>
                <a:ea typeface="Times New Roman"/>
                <a:cs typeface="Times New Roman"/>
                <a:sym typeface="Times New Roman"/>
              </a:rPr>
              <a:t>Will turnover among staff be low enough to allow continuity</a:t>
            </a:r>
            <a:r>
              <a:rPr lang="en-GB" sz="1300">
                <a:solidFill>
                  <a:schemeClr val="dk1"/>
                </a:solidFill>
                <a:latin typeface="Times New Roman"/>
                <a:ea typeface="Times New Roman"/>
                <a:cs typeface="Times New Roman"/>
                <a:sym typeface="Times New Roman"/>
              </a:rPr>
              <a:t>?</a:t>
            </a:r>
            <a:endParaRPr sz="11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