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Palatino Linotype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alatinoLinotype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PalatinoLinotype-italic.fntdata"/><Relationship Id="rId14" Type="http://schemas.openxmlformats.org/officeDocument/2006/relationships/slide" Target="slides/slide9.xml"/><Relationship Id="rId36" Type="http://schemas.openxmlformats.org/officeDocument/2006/relationships/font" Target="fonts/PalatinoLinotype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PalatinoLinotype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421d5e4f62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421d5e4f62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10177c117_0_6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410177c117_0_65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10177c117_0_7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2410177c117_0_7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10177c117_0_8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410177c117_0_8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10177c117_0_9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410177c117_0_9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10177c117_0_10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410177c117_0_10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10177c117_0_11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410177c117_0_11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10177c117_0_12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410177c117_0_124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410177c117_0_13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410177c117_0_13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410177c117_0_14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2410177c117_0_14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410177c117_0_15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410177c117_0_155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ac482a6a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ac482a6a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410177c117_0_16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410177c117_0_16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410177c117_0_177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2410177c117_0_177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410177c117_0_19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2410177c117_0_19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7b282b798b_0_47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27b282b798b_0_47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10177c117_0_21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2410177c117_0_21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10177c117_0_227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2410177c117_0_227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10177c117_0_238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2410177c117_0_238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410177c105_0_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2410177c105_0_0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410177c105_0_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2410177c105_0_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410177c105_0_1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2410177c105_0_11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410177c117_0_1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2410177c117_0_11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10177c117_0_2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410177c117_0_24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10177c117_0_3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2410177c117_0_3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10177c117_0_4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410177c117_0_4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11332c750_0_2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2411332c750_0_2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10177c117_0_5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410177c117_0_51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10177c117_0_59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2410177c117_0_59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172" y="205067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7172" y="120329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27054" y="4685192"/>
            <a:ext cx="28980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55584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45717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172" y="205067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172" y="120329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7054" y="4685192"/>
            <a:ext cx="28980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584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45717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686700" y="588500"/>
            <a:ext cx="777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SOFTWARE</a:t>
            </a:r>
            <a:r>
              <a:rPr b="1" lang="en-GB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ENGINEERING</a:t>
            </a:r>
            <a:endParaRPr sz="3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47750" y="1327400"/>
            <a:ext cx="8248500" cy="2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>
                <a:solidFill>
                  <a:schemeClr val="dk1"/>
                </a:solidFill>
              </a:rPr>
              <a:t>UNIT –IV 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4000">
                <a:solidFill>
                  <a:schemeClr val="dk1"/>
                </a:solidFill>
              </a:rPr>
              <a:t>PRODUCT METRICS</a:t>
            </a:r>
            <a:endParaRPr b="1" sz="3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Text Book: Software Engineering, A practitioner’s approach</a:t>
            </a:r>
            <a:endParaRPr sz="1800">
              <a:solidFill>
                <a:schemeClr val="dk1"/>
              </a:solidFill>
            </a:endParaRPr>
          </a:p>
          <a:p>
            <a:pPr indent="0" lvl="0" marL="6350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Roger s. Pressman 6th Edition -McGraw-Hill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Information Domain Values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31" name="Google Shape;131;p24"/>
          <p:cNvSpPr txBox="1"/>
          <p:nvPr/>
        </p:nvSpPr>
        <p:spPr>
          <a:xfrm>
            <a:off x="0" y="493963"/>
            <a:ext cx="9261600" cy="3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Number of external inputs</a:t>
            </a:r>
            <a:endParaRPr sz="20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1800">
                <a:solidFill>
                  <a:schemeClr val="dk1"/>
                </a:solidFill>
              </a:rPr>
              <a:t>–  Each external input originates from a user or is transmitted from another</a:t>
            </a:r>
            <a:br>
              <a:rPr lang="en-GB" sz="1800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application</a:t>
            </a:r>
            <a:endParaRPr sz="18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1800">
                <a:solidFill>
                  <a:schemeClr val="dk1"/>
                </a:solidFill>
              </a:rPr>
              <a:t>–  They provide distinct application-oriented data or control information</a:t>
            </a:r>
            <a:endParaRPr sz="18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1800">
                <a:solidFill>
                  <a:schemeClr val="dk1"/>
                </a:solidFill>
              </a:rPr>
              <a:t>–  They are often used to update internal logical files</a:t>
            </a:r>
            <a:endParaRPr sz="18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1800">
                <a:solidFill>
                  <a:schemeClr val="dk1"/>
                </a:solidFill>
              </a:rPr>
              <a:t>–  They are not inquiries (those are counted under another category)</a:t>
            </a:r>
            <a:endParaRPr sz="18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Number of external outputs</a:t>
            </a:r>
            <a:endParaRPr sz="20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1800">
                <a:solidFill>
                  <a:schemeClr val="dk1"/>
                </a:solidFill>
              </a:rPr>
              <a:t>–  Each external output is derived within the application and provides</a:t>
            </a:r>
            <a:br>
              <a:rPr lang="en-GB" sz="1800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information to the user</a:t>
            </a:r>
            <a:endParaRPr sz="18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1800">
                <a:solidFill>
                  <a:schemeClr val="dk1"/>
                </a:solidFill>
              </a:rPr>
              <a:t>–  This refers to reports, screens, error messages, etc.</a:t>
            </a:r>
            <a:endParaRPr sz="18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1800">
                <a:solidFill>
                  <a:schemeClr val="dk1"/>
                </a:solidFill>
              </a:rPr>
              <a:t>–  Individual data items within a report or screen are not counted separately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Information Domain Values (continued)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13" y="745725"/>
            <a:ext cx="9261600" cy="40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Number of external inquiries</a:t>
            </a:r>
            <a:endParaRPr sz="2000">
              <a:solidFill>
                <a:schemeClr val="dk1"/>
              </a:solidFill>
            </a:endParaRPr>
          </a:p>
          <a:p>
            <a:pPr indent="-2286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1800">
                <a:solidFill>
                  <a:schemeClr val="dk1"/>
                </a:solidFill>
              </a:rPr>
              <a:t>–  An external inquiry is defined as an online input that results in the</a:t>
            </a:r>
            <a:br>
              <a:rPr lang="en-GB" sz="1800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generation of some immediate software response</a:t>
            </a:r>
            <a:endParaRPr sz="1800">
              <a:solidFill>
                <a:schemeClr val="dk1"/>
              </a:solidFill>
            </a:endParaRPr>
          </a:p>
          <a:p>
            <a:pPr indent="-2286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1800">
                <a:solidFill>
                  <a:schemeClr val="dk1"/>
                </a:solidFill>
              </a:rPr>
              <a:t>–  The response is in the form of an on-line output</a:t>
            </a:r>
            <a:endParaRPr sz="1800">
              <a:solidFill>
                <a:schemeClr val="dk1"/>
              </a:solidFill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Number of internal logical files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– Each internal logical file is a logical grouping of data that resides within the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application’s boundary and is maintained via external inputs </a:t>
            </a:r>
            <a:r>
              <a:rPr lang="en-GB" sz="2000">
                <a:solidFill>
                  <a:schemeClr val="dk1"/>
                </a:solidFill>
              </a:rPr>
              <a:t>• Number of external interface files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– Each external interface file is a logical grouping of data that resides external to the application but provides data that may be of use to the application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Function Point Computation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122100" y="745075"/>
            <a:ext cx="8899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Identify/collect the information domain values Complete the table shown below to get the count total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Associate a weighting factor (i.e., complexity value) with each count based on criteria established by the software development organization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Evaluate and sum up the adjustment factors (see the next two slides) “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-GB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>
                <a:solidFill>
                  <a:schemeClr val="dk1"/>
                </a:solidFill>
              </a:rPr>
              <a:t>” refers to 14 value adjustment factors, with each ranging in value from 0 (not important) to 5 (absolutely essential)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Compute the number of function points (FP)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FP = count total * [0.65 + 0.01 * sum(F</a:t>
            </a:r>
            <a:r>
              <a:rPr lang="en-GB" sz="90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600">
                <a:solidFill>
                  <a:srgbClr val="7030A0"/>
                </a:solidFill>
                <a:latin typeface="Courier New"/>
                <a:ea typeface="Courier New"/>
                <a:cs typeface="Courier New"/>
                <a:sym typeface="Courier New"/>
              </a:rPr>
              <a:t>)]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0876" y="3056200"/>
            <a:ext cx="6571400" cy="20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  <a:highlight>
                  <a:srgbClr val="FFFFFF"/>
                </a:highlight>
              </a:rPr>
              <a:t>Value Adjustment Factors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0" y="631200"/>
            <a:ext cx="92616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1)  Does the system require reliable backup and recovery?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2)  Are specialized data communications required to transfer information to or from the application?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3)  Are there distributed processing functions?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4)  Is performance critical?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5)  Will the system run in an existing, heavily utilized operational environment?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6)  Does the system require </a:t>
            </a:r>
            <a:r>
              <a:rPr lang="en-GB" sz="2000">
                <a:solidFill>
                  <a:schemeClr val="dk1"/>
                </a:solidFill>
              </a:rPr>
              <a:t>online</a:t>
            </a:r>
            <a:r>
              <a:rPr lang="en-GB" sz="2000">
                <a:solidFill>
                  <a:schemeClr val="dk1"/>
                </a:solidFill>
              </a:rPr>
              <a:t> data entry?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7)  Does the </a:t>
            </a:r>
            <a:r>
              <a:rPr lang="en-GB" sz="2000">
                <a:solidFill>
                  <a:schemeClr val="dk1"/>
                </a:solidFill>
              </a:rPr>
              <a:t>online</a:t>
            </a:r>
            <a:r>
              <a:rPr lang="en-GB" sz="2000">
                <a:solidFill>
                  <a:schemeClr val="dk1"/>
                </a:solidFill>
              </a:rPr>
              <a:t> data entry require the input transaction to be built over multiple screens or operations?</a:t>
            </a:r>
            <a:endParaRPr sz="2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Value Adjustment Factors (continued)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13" y="631200"/>
            <a:ext cx="92616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8)  Are the internal logical files updated on-line?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9)  Are the inputs, outputs, files, or inquiries complex?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10)  Is the internal processing complex?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11)  Is the code designed to be reusable?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12)  Are conversion and installation included in the design?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13)  Is the system designed for multiple installations in different organizations?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14)  Is the application designed to facilitate change and for ease of use by the user?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These questions is answered using a scale that ranges from 0(not Important) to 5(Essential).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Function Point Example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875" y="644077"/>
            <a:ext cx="7442250" cy="392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Interpretation of the FP Number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79" name="Google Shape;179;p30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0" name="Google Shape;180;p30"/>
          <p:cNvSpPr txBox="1"/>
          <p:nvPr/>
        </p:nvSpPr>
        <p:spPr>
          <a:xfrm>
            <a:off x="0" y="707700"/>
            <a:ext cx="9073200" cy="4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Assume that past project data for a software development group indicates that</a:t>
            </a:r>
            <a:endParaRPr sz="20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1800">
                <a:solidFill>
                  <a:schemeClr val="dk1"/>
                </a:solidFill>
              </a:rPr>
              <a:t>–  One FP translates into 60 lines of object-oriented source code</a:t>
            </a:r>
            <a:endParaRPr sz="18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1800">
                <a:solidFill>
                  <a:schemeClr val="dk1"/>
                </a:solidFill>
              </a:rPr>
              <a:t>–  12 FPs are produced for each person-month of effort</a:t>
            </a:r>
            <a:endParaRPr sz="18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1800">
                <a:solidFill>
                  <a:schemeClr val="dk1"/>
                </a:solidFill>
              </a:rPr>
              <a:t>–  An average of three errors per function point are found during analysis and design reviews</a:t>
            </a:r>
            <a:endParaRPr sz="18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1800">
                <a:solidFill>
                  <a:schemeClr val="dk1"/>
                </a:solidFill>
              </a:rPr>
              <a:t>–  An average of four errors per function point are found during unit and integration testing</a:t>
            </a:r>
            <a:endParaRPr sz="18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This data can help project managers revise their earlier estimates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This data can also help software engineers estimate the overall implementation size of their code and assess the completeness of their review and testing activities</a:t>
            </a: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 txBox="1"/>
          <p:nvPr/>
        </p:nvSpPr>
        <p:spPr>
          <a:xfrm>
            <a:off x="0" y="2571750"/>
            <a:ext cx="9261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Metrics for the Design Model</a:t>
            </a:r>
            <a:endParaRPr b="1" sz="2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2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Metrics for the Design Model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93" name="Google Shape;193;p32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94" name="Google Shape;194;p32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12" y="720400"/>
            <a:ext cx="9261600" cy="42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• Architectural metrics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– Provide an indication of the quality of the architectural design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• Component-level metrics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– Measure the complexity of software components and other characteristics that have a bearing on quality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• Interface design metrics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– Focus primarily on usability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• Specialized object-oriented design metrics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– Measure characteristics of classes and their communication and collaboration characteristics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3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Architectural Design Metrics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03" name="Google Shape;203;p33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6" name="Google Shape;206;p33"/>
          <p:cNvSpPr txBox="1"/>
          <p:nvPr/>
        </p:nvSpPr>
        <p:spPr>
          <a:xfrm>
            <a:off x="13" y="1827538"/>
            <a:ext cx="92616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These metrics place emphasis on the architectural structure and effectiveness of modules or components within the architecture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They are “black box” in that they do not require any knowledge of the inner workings of a particular software component</a:t>
            </a:r>
            <a:endParaRPr b="1"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652500" y="0"/>
            <a:ext cx="7839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Syllabus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93000" y="980250"/>
            <a:ext cx="89580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800">
                <a:solidFill>
                  <a:schemeClr val="dk1"/>
                </a:solidFill>
              </a:rPr>
              <a:t> </a:t>
            </a:r>
            <a:r>
              <a:rPr lang="en-GB" sz="2800">
                <a:solidFill>
                  <a:schemeClr val="dk1"/>
                </a:solidFill>
              </a:rPr>
              <a:t>Software Quality</a:t>
            </a:r>
            <a:endParaRPr sz="28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800">
                <a:solidFill>
                  <a:schemeClr val="dk1"/>
                </a:solidFill>
              </a:rPr>
              <a:t> </a:t>
            </a:r>
            <a:r>
              <a:rPr lang="en-GB" sz="2800">
                <a:solidFill>
                  <a:schemeClr val="dk1"/>
                </a:solidFill>
              </a:rPr>
              <a:t>Metrics for Analysis Model</a:t>
            </a:r>
            <a:endParaRPr sz="28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800">
                <a:solidFill>
                  <a:schemeClr val="dk1"/>
                </a:solidFill>
              </a:rPr>
              <a:t> </a:t>
            </a:r>
            <a:r>
              <a:rPr lang="en-GB" sz="2800">
                <a:solidFill>
                  <a:schemeClr val="dk1"/>
                </a:solidFill>
              </a:rPr>
              <a:t>Metrics for Design Model </a:t>
            </a:r>
            <a:endParaRPr sz="28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800">
                <a:solidFill>
                  <a:schemeClr val="dk1"/>
                </a:solidFill>
              </a:rPr>
              <a:t> </a:t>
            </a:r>
            <a:r>
              <a:rPr lang="en-GB" sz="2800">
                <a:solidFill>
                  <a:schemeClr val="dk1"/>
                </a:solidFill>
              </a:rPr>
              <a:t>Metrics for source code</a:t>
            </a:r>
            <a:endParaRPr sz="28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800">
                <a:solidFill>
                  <a:schemeClr val="dk1"/>
                </a:solidFill>
              </a:rPr>
              <a:t> </a:t>
            </a:r>
            <a:r>
              <a:rPr lang="en-GB" sz="2800">
                <a:solidFill>
                  <a:schemeClr val="dk1"/>
                </a:solidFill>
              </a:rPr>
              <a:t>Metrics for testing</a:t>
            </a:r>
            <a:endParaRPr sz="28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800">
                <a:solidFill>
                  <a:schemeClr val="dk1"/>
                </a:solidFill>
              </a:rPr>
              <a:t> </a:t>
            </a:r>
            <a:r>
              <a:rPr lang="en-GB" sz="2800">
                <a:solidFill>
                  <a:schemeClr val="dk1"/>
                </a:solidFill>
              </a:rPr>
              <a:t>Metrics for maintenance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Hierarchical Architecture Metrics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16" name="Google Shape;216;p34"/>
          <p:cNvSpPr txBox="1"/>
          <p:nvPr/>
        </p:nvSpPr>
        <p:spPr>
          <a:xfrm>
            <a:off x="0" y="526375"/>
            <a:ext cx="9261600" cy="44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Fan out: the number of modules immediately subordinate to the</a:t>
            </a:r>
            <a:br>
              <a:rPr lang="en-GB" sz="1600">
                <a:solidFill>
                  <a:schemeClr val="dk1"/>
                </a:solidFill>
              </a:rPr>
            </a:br>
            <a:r>
              <a:rPr lang="en-GB" sz="1600">
                <a:solidFill>
                  <a:schemeClr val="dk1"/>
                </a:solidFill>
              </a:rPr>
              <a:t>module i, that is, the number of modules directly invoked by module i</a:t>
            </a:r>
            <a:endParaRPr sz="16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1600">
                <a:solidFill>
                  <a:schemeClr val="dk1"/>
                </a:solidFill>
              </a:rPr>
              <a:t>Structural complexity</a:t>
            </a:r>
            <a:br>
              <a:rPr lang="en-GB" sz="1600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– S(i) = f</a:t>
            </a:r>
            <a:r>
              <a:rPr lang="en-GB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2out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(i)</a:t>
            </a:r>
            <a:r>
              <a:rPr lang="en-GB">
                <a:solidFill>
                  <a:schemeClr val="dk1"/>
                </a:solidFill>
              </a:rPr>
              <a:t>, where 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-GB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GB">
                <a:solidFill>
                  <a:schemeClr val="dk1"/>
                </a:solidFill>
              </a:rPr>
              <a:t>(i) is the “fan out” of module i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1600">
                <a:solidFill>
                  <a:schemeClr val="dk1"/>
                </a:solidFill>
              </a:rPr>
              <a:t>Data complexity</a:t>
            </a:r>
            <a:br>
              <a:rPr lang="en-GB" sz="1600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– D(i) = v(i)/[f</a:t>
            </a:r>
            <a:r>
              <a:rPr lang="en-GB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(i) + 1]</a:t>
            </a:r>
            <a:r>
              <a:rPr lang="en-GB">
                <a:solidFill>
                  <a:schemeClr val="dk1"/>
                </a:solidFill>
              </a:rPr>
              <a:t>, where v(i) is the number of input and output variables that are passed to and from module i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1600">
                <a:solidFill>
                  <a:schemeClr val="dk1"/>
                </a:solidFill>
              </a:rPr>
              <a:t>System complexity</a:t>
            </a:r>
            <a:br>
              <a:rPr lang="en-GB" sz="1600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– C(i) = S(i) + D(i)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As each of these complexity values increases, the overall architectural</a:t>
            </a:r>
            <a:br>
              <a:rPr lang="en-GB" sz="1600">
                <a:solidFill>
                  <a:schemeClr val="dk1"/>
                </a:solidFill>
              </a:rPr>
            </a:br>
            <a:r>
              <a:rPr lang="en-GB" sz="1600">
                <a:solidFill>
                  <a:schemeClr val="dk1"/>
                </a:solidFill>
              </a:rPr>
              <a:t>complexity of the system also increases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This leads to greater likelihood that the integration and testing effort will also increase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Shape complexity</a:t>
            </a:r>
            <a:endParaRPr sz="16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–  size = n + a</a:t>
            </a:r>
            <a:r>
              <a:rPr lang="en-GB">
                <a:solidFill>
                  <a:schemeClr val="dk1"/>
                </a:solidFill>
              </a:rPr>
              <a:t>, where 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 </a:t>
            </a:r>
            <a:r>
              <a:rPr lang="en-GB">
                <a:solidFill>
                  <a:schemeClr val="dk1"/>
                </a:solidFill>
              </a:rPr>
              <a:t>is the number of nodes and 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en-GB">
                <a:solidFill>
                  <a:schemeClr val="dk1"/>
                </a:solidFill>
              </a:rPr>
              <a:t>is the number of arcs</a:t>
            </a:r>
            <a:endParaRPr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>
                <a:solidFill>
                  <a:schemeClr val="dk1"/>
                </a:solidFill>
              </a:rPr>
              <a:t>–  Allows different program software architectures to be compared in a straightforward manner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5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Metrics for Object-Oriented Design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23" name="Google Shape;223;p35"/>
          <p:cNvSpPr txBox="1"/>
          <p:nvPr/>
        </p:nvSpPr>
        <p:spPr>
          <a:xfrm>
            <a:off x="29413" y="525825"/>
            <a:ext cx="9202800" cy="45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• Size</a:t>
            </a:r>
            <a:endParaRPr sz="2400">
              <a:solidFill>
                <a:schemeClr val="dk1"/>
              </a:solidFill>
            </a:endParaRPr>
          </a:p>
          <a:p>
            <a:pPr indent="-2286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–  Population: a static count of all classes and methods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–  Volume: a dynamic count of all instantiated objects at a given time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>
                <a:solidFill>
                  <a:schemeClr val="dk1"/>
                </a:solidFill>
              </a:rPr>
              <a:t>–  Length: the depth of an inheritance tree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2400">
                <a:solidFill>
                  <a:schemeClr val="dk1"/>
                </a:solidFill>
              </a:rPr>
              <a:t>• Coupling</a:t>
            </a:r>
            <a:br>
              <a:rPr lang="en-GB" sz="24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– The number of collaborations between classes or the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number of methods called between objects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2400">
                <a:solidFill>
                  <a:schemeClr val="dk1"/>
                </a:solidFill>
              </a:rPr>
              <a:t>• Cohesion</a:t>
            </a:r>
            <a:br>
              <a:rPr lang="en-GB" sz="24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– The cohesion of a class is the degree to which its set of properties is part of the problem or design domain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6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Specific Class-oriented Metrics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30" name="Google Shape;230;p36"/>
          <p:cNvSpPr txBox="1"/>
          <p:nvPr/>
        </p:nvSpPr>
        <p:spPr>
          <a:xfrm>
            <a:off x="47850" y="487800"/>
            <a:ext cx="9213900" cy="4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200">
                <a:solidFill>
                  <a:schemeClr val="dk1"/>
                </a:solidFill>
              </a:rPr>
              <a:t>Weighted methods per class</a:t>
            </a:r>
            <a:br>
              <a:rPr lang="en-GB" sz="2200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– The normalized complexity of the methods in a class</a:t>
            </a:r>
            <a:br>
              <a:rPr lang="en-GB" sz="1800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– Indicates the amount of effort to implement and test a class</a:t>
            </a:r>
            <a:endParaRPr sz="18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Depth of the inheritance tree</a:t>
            </a:r>
            <a:endParaRPr sz="22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1800">
                <a:solidFill>
                  <a:schemeClr val="dk1"/>
                </a:solidFill>
              </a:rPr>
              <a:t>–  The maximum length from the derived class (the node) to the base class (the root)</a:t>
            </a:r>
            <a:endParaRPr sz="18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1800">
                <a:solidFill>
                  <a:schemeClr val="dk1"/>
                </a:solidFill>
              </a:rPr>
              <a:t>–  Indicates the potential difficulties when attempting to predict the behavior of a class because of the number of inherited methods</a:t>
            </a:r>
            <a:endParaRPr sz="18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200">
                <a:solidFill>
                  <a:schemeClr val="dk1"/>
                </a:solidFill>
              </a:rPr>
              <a:t>Number of children (i.e., subclasses)</a:t>
            </a:r>
            <a:br>
              <a:rPr lang="en-GB" sz="2200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– As the number of children of a class grows</a:t>
            </a:r>
            <a:br>
              <a:rPr lang="en-GB" sz="1800">
                <a:solidFill>
                  <a:schemeClr val="dk1"/>
                </a:solidFill>
              </a:rPr>
            </a:br>
            <a:r>
              <a:rPr lang="en-GB" sz="1600">
                <a:solidFill>
                  <a:schemeClr val="dk1"/>
                </a:solidFill>
              </a:rPr>
              <a:t>• Re usability increases</a:t>
            </a:r>
            <a:br>
              <a:rPr lang="en-GB" sz="1600">
                <a:solidFill>
                  <a:schemeClr val="dk1"/>
                </a:solidFill>
              </a:rPr>
            </a:br>
            <a:r>
              <a:rPr lang="en-GB" sz="1600">
                <a:solidFill>
                  <a:schemeClr val="dk1"/>
                </a:solidFill>
              </a:rPr>
              <a:t>• Theabstractionrepresentedbytheparentclasscanbedilutedby inappropriate children</a:t>
            </a:r>
            <a:br>
              <a:rPr lang="en-GB" sz="1600">
                <a:solidFill>
                  <a:schemeClr val="dk1"/>
                </a:solidFill>
              </a:rPr>
            </a:br>
            <a:r>
              <a:rPr lang="en-GB" sz="1600">
                <a:solidFill>
                  <a:schemeClr val="dk1"/>
                </a:solidFill>
              </a:rPr>
              <a:t>• The amount of testing required will increase</a:t>
            </a:r>
            <a:endParaRPr b="1"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7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Specific Class-oriented Metrics (continued)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37" name="Google Shape;237;p37"/>
          <p:cNvSpPr txBox="1"/>
          <p:nvPr/>
        </p:nvSpPr>
        <p:spPr>
          <a:xfrm>
            <a:off x="47850" y="487800"/>
            <a:ext cx="9213900" cy="45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Coupling between object classes</a:t>
            </a:r>
            <a:endParaRPr sz="16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>
                <a:solidFill>
                  <a:schemeClr val="dk1"/>
                </a:solidFill>
              </a:rPr>
              <a:t>–  Measures the number of collaborations a class has with any other classes</a:t>
            </a:r>
            <a:endParaRPr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>
                <a:solidFill>
                  <a:schemeClr val="dk1"/>
                </a:solidFill>
              </a:rPr>
              <a:t>–  Higher coupling decreases the reusability of a class</a:t>
            </a:r>
            <a:endParaRPr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>
                <a:solidFill>
                  <a:schemeClr val="dk1"/>
                </a:solidFill>
              </a:rPr>
              <a:t>–  Higher coupling complicates modifications and testing</a:t>
            </a:r>
            <a:endParaRPr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>
                <a:solidFill>
                  <a:schemeClr val="dk1"/>
                </a:solidFill>
              </a:rPr>
              <a:t>–  Coupling should be kept as low as possible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Response for a class</a:t>
            </a:r>
            <a:endParaRPr sz="16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>
                <a:solidFill>
                  <a:schemeClr val="dk1"/>
                </a:solidFill>
              </a:rPr>
              <a:t>–  This is the set of methods that can potentially be executed in a class in response to a public method call from outside the class</a:t>
            </a:r>
            <a:endParaRPr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>
                <a:solidFill>
                  <a:schemeClr val="dk1"/>
                </a:solidFill>
              </a:rPr>
              <a:t>–  As the response value increases, the effort required for testing also increases as does the overall design complexity of the class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Lack of cohesion in methods</a:t>
            </a:r>
            <a:endParaRPr sz="16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>
                <a:solidFill>
                  <a:schemeClr val="dk1"/>
                </a:solidFill>
              </a:rPr>
              <a:t>–  This measures the number of methods that access one or more of the same instance variables (i.e., attributes) of a class</a:t>
            </a:r>
            <a:endParaRPr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>
                <a:solidFill>
                  <a:schemeClr val="dk1"/>
                </a:solidFill>
              </a:rPr>
              <a:t>–  If no methods access the same attribute, then the measure is zero</a:t>
            </a:r>
            <a:endParaRPr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>
                <a:solidFill>
                  <a:schemeClr val="dk1"/>
                </a:solidFill>
              </a:rPr>
              <a:t>–  As the measure increases, methods become more coupled to one another via attributes, thereby increasing the complexity of the class design</a:t>
            </a:r>
            <a:endParaRPr b="1"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8"/>
          <p:cNvSpPr txBox="1"/>
          <p:nvPr/>
        </p:nvSpPr>
        <p:spPr>
          <a:xfrm>
            <a:off x="0" y="0"/>
            <a:ext cx="9261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Metrics for Source Code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44" name="Google Shape;244;p38"/>
          <p:cNvSpPr txBox="1"/>
          <p:nvPr/>
        </p:nvSpPr>
        <p:spPr>
          <a:xfrm>
            <a:off x="13" y="1368150"/>
            <a:ext cx="9261600" cy="27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</a:rPr>
              <a:t>Complexity metrics</a:t>
            </a:r>
            <a:br>
              <a:rPr lang="en-GB" sz="20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– Measure the logical complexity of source code (can also be applied to component-level design)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</a:rPr>
              <a:t>Length metrics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– Provide an indication of the size of the software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“These metrics can be used to assess source code complexity, maintainability and testability among other characteristics”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9"/>
          <p:cNvSpPr txBox="1"/>
          <p:nvPr/>
        </p:nvSpPr>
        <p:spPr>
          <a:xfrm>
            <a:off x="12" y="0"/>
            <a:ext cx="9261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Metrics for Testing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51" name="Google Shape;251;p39"/>
          <p:cNvSpPr txBox="1"/>
          <p:nvPr/>
        </p:nvSpPr>
        <p:spPr>
          <a:xfrm>
            <a:off x="13" y="736150"/>
            <a:ext cx="9261600" cy="3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• Statement and branch coverage metrics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– Lead to the design of test cases that provide program coverage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• Defect-related metrics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– Focus on defects (i.e., bugs) found, rather than on the tests themselves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• Testing effectiveness metrics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– Provide a real-time indication of the effectiveness of tests that have been conducted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• In-process metrics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– Process related metrics that can be determined as testing is conducted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0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900">
                <a:solidFill>
                  <a:schemeClr val="dk1"/>
                </a:solidFill>
              </a:rPr>
              <a:t>Metrics for Maintenance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58" name="Google Shape;258;p40"/>
          <p:cNvSpPr txBox="1"/>
          <p:nvPr/>
        </p:nvSpPr>
        <p:spPr>
          <a:xfrm>
            <a:off x="13" y="631200"/>
            <a:ext cx="9261600" cy="44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highlight>
                  <a:srgbClr val="FFFFFF"/>
                </a:highlight>
              </a:rPr>
              <a:t>• Software maturity index (SMI)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</a:rPr>
              <a:t>– Provides an indication of the stability of a software product based on changes that occur for each release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• SMI=[M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 </a:t>
            </a:r>
            <a:r>
              <a:rPr lang="en-GB" sz="17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-(F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en-GB" sz="17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+F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 </a:t>
            </a:r>
            <a:r>
              <a:rPr lang="en-GB" sz="17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+F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-GB" sz="17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)]/M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highlight>
                  <a:srgbClr val="FFFFFF"/>
                </a:highlight>
              </a:rPr>
              <a:t>where</a:t>
            </a:r>
            <a:br>
              <a:rPr lang="en-GB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-GB" sz="17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 </a:t>
            </a:r>
            <a:r>
              <a:rPr lang="en-GB" sz="1700">
                <a:solidFill>
                  <a:schemeClr val="dk1"/>
                </a:solidFill>
                <a:highlight>
                  <a:srgbClr val="FFFFFF"/>
                </a:highlight>
              </a:rPr>
              <a:t>= #modules in the current release</a:t>
            </a:r>
            <a:br>
              <a:rPr lang="en-GB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-GB" sz="17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lang="en-GB" sz="1700">
                <a:solidFill>
                  <a:schemeClr val="dk1"/>
                </a:solidFill>
                <a:highlight>
                  <a:srgbClr val="FFFFFF"/>
                </a:highlight>
              </a:rPr>
              <a:t>= #modules in the current release that have been added</a:t>
            </a:r>
            <a:br>
              <a:rPr lang="en-GB" sz="17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-GB" sz="17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 </a:t>
            </a:r>
            <a:r>
              <a:rPr lang="en-GB" sz="1700">
                <a:solidFill>
                  <a:schemeClr val="dk1"/>
                </a:solidFill>
                <a:highlight>
                  <a:srgbClr val="FFFFFF"/>
                </a:highlight>
              </a:rPr>
              <a:t>= #modules in the current release that have been changed </a:t>
            </a:r>
            <a:r>
              <a:rPr lang="en-GB" sz="17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 </a:t>
            </a:r>
            <a:r>
              <a:rPr lang="en-GB" sz="1700">
                <a:solidFill>
                  <a:schemeClr val="dk1"/>
                </a:solidFill>
                <a:highlight>
                  <a:srgbClr val="FFFFFF"/>
                </a:highlight>
              </a:rPr>
              <a:t>= #modules from the preceding release that were deleted in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highlight>
                  <a:srgbClr val="FFFFFF"/>
                </a:highlight>
              </a:rPr>
              <a:t>the current release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  <a:highlight>
                  <a:srgbClr val="FFFFFF"/>
                </a:highlight>
              </a:rPr>
              <a:t>As the SMI (i.e., the fraction) approaches 1.0, the software product begins to stabilize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GB" sz="1700">
                <a:solidFill>
                  <a:schemeClr val="dk1"/>
                </a:solidFill>
                <a:highlight>
                  <a:srgbClr val="FFFFFF"/>
                </a:highlight>
              </a:rPr>
              <a:t>The average time to produce a release of a software product can be correlated with the SMI</a:t>
            </a:r>
            <a:endParaRPr sz="11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1"/>
          <p:cNvSpPr txBox="1"/>
          <p:nvPr/>
        </p:nvSpPr>
        <p:spPr>
          <a:xfrm>
            <a:off x="610977" y="1866175"/>
            <a:ext cx="78909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questions?</a:t>
            </a:r>
            <a:endParaRPr b="0" sz="3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2"/>
          <p:cNvSpPr txBox="1"/>
          <p:nvPr/>
        </p:nvSpPr>
        <p:spPr>
          <a:xfrm>
            <a:off x="455865" y="2280880"/>
            <a:ext cx="82317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b="0" sz="3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3"/>
          <p:cNvSpPr txBox="1"/>
          <p:nvPr/>
        </p:nvSpPr>
        <p:spPr>
          <a:xfrm>
            <a:off x="2409063" y="921386"/>
            <a:ext cx="44439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latin typeface="Times New Roman"/>
                <a:ea typeface="Times New Roman"/>
                <a:cs typeface="Times New Roman"/>
                <a:sym typeface="Times New Roman"/>
              </a:rPr>
              <a:t>Scan The QR for More Info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6531" y="1472036"/>
            <a:ext cx="3588762" cy="358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Software Quality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13" y="631200"/>
            <a:ext cx="92616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• Software quality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functional and performance requirements is Conformance to explicitly stated,explicitly implicit documented development standards characteristics that are expected of all professionally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developed software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</a:rPr>
              <a:t>• Three important points in this definition</a:t>
            </a:r>
            <a:endParaRPr sz="16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rPr lang="en-GB">
                <a:solidFill>
                  <a:schemeClr val="dk1"/>
                </a:solidFill>
              </a:rPr>
              <a:t>–  Explicit software requirements are the foundation from which quality is measured. Lack of conformance to requirements is lack of quality</a:t>
            </a:r>
            <a:endParaRPr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rPr lang="en-GB">
                <a:solidFill>
                  <a:schemeClr val="dk1"/>
                </a:solidFill>
              </a:rPr>
              <a:t>–  Specific standards define a set of development criteria that guide the manner in which software is engineered. If the criteria are not followed, lack of quality will most surely result</a:t>
            </a:r>
            <a:endParaRPr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rPr lang="en-GB">
                <a:solidFill>
                  <a:schemeClr val="dk1"/>
                </a:solidFill>
              </a:rPr>
              <a:t>–  There is a set of implicit requirements that often goes unmentioned (e.g., ease of use). If software conforms to its explicit requirements but fails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to meet implicit requirements, software quality is suspect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900">
                <a:solidFill>
                  <a:schemeClr val="dk1"/>
                </a:solidFill>
              </a:rPr>
              <a:t>McCall’s Quality Factors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3861" y="631200"/>
            <a:ext cx="5676276" cy="44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ISO 9126 Software Quality Factors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0" y="570273"/>
            <a:ext cx="9144000" cy="4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highlight>
                  <a:schemeClr val="lt1"/>
                </a:highlight>
              </a:rPr>
              <a:t>• F</a:t>
            </a:r>
            <a:r>
              <a:rPr lang="en-GB" sz="2000">
                <a:solidFill>
                  <a:schemeClr val="dk1"/>
                </a:solidFill>
              </a:rPr>
              <a:t>unctionality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– The degree to which the software satisfies stated needs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• Reliability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– The amount of time that the software is available for use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• Usability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– The degree to which the software is easy to use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• Efficiency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– The degree to which the software makes optimal use of system resources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• Maintainability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– The ease with which repair and enhancement may be made to the software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• Portability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– The ease with which the software can be transposed from one environment to </a:t>
            </a:r>
            <a:r>
              <a:rPr lang="en-GB" sz="1800">
                <a:solidFill>
                  <a:schemeClr val="dk1"/>
                </a:solidFill>
                <a:highlight>
                  <a:schemeClr val="lt1"/>
                </a:highlight>
              </a:rPr>
              <a:t>another</a:t>
            </a:r>
            <a:endParaRPr sz="23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Product metrics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0" y="541200"/>
            <a:ext cx="92616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Product metrics for computer software helps us to assess quality.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Measures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Provides a quantitative indication of the extent, amount, dimension, capacity or size of some attribute of a product or process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Metrics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A quantitative measure of the degree to which a system, component or process possess a given attribute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Indicator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A metric or a combination of metrics that provide insight into the software process, a software project or a product itself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0" y="1766700"/>
            <a:ext cx="9144000" cy="1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400">
                <a:solidFill>
                  <a:schemeClr val="dk1"/>
                </a:solidFill>
              </a:rPr>
              <a:t>Metrics for the Analysis Model</a:t>
            </a:r>
            <a:endParaRPr sz="4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>
                <a:solidFill>
                  <a:schemeClr val="dk1"/>
                </a:solidFill>
              </a:rPr>
              <a:t>Function Points</a:t>
            </a:r>
            <a:endParaRPr b="1" sz="2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Introduction to Function Points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0" y="554500"/>
            <a:ext cx="9261600" cy="3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First proposed by Albrecht in 1979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Can be used effectively as a means for measuring the functionality delivered by a system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Using historical data, function points can be used to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1800">
                <a:solidFill>
                  <a:schemeClr val="dk1"/>
                </a:solidFill>
              </a:rPr>
              <a:t>–  Estimate the cost or effort required to design, code and test the software</a:t>
            </a:r>
            <a:endParaRPr sz="18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1800">
                <a:solidFill>
                  <a:schemeClr val="dk1"/>
                </a:solidFill>
              </a:rPr>
              <a:t>–  Predict the number of errors that will be encountered during testing</a:t>
            </a:r>
            <a:endParaRPr sz="18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1800">
                <a:solidFill>
                  <a:schemeClr val="dk1"/>
                </a:solidFill>
              </a:rPr>
              <a:t>–  Forecast the number of components and/or the number of projected source code lines in the implemented system</a:t>
            </a:r>
            <a:br>
              <a:rPr lang="en-GB" sz="18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Derived using an empirical relationship based on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1800">
                <a:solidFill>
                  <a:schemeClr val="dk1"/>
                </a:solidFill>
              </a:rPr>
              <a:t>1)  Countable (direct) measures of the software’s information domain</a:t>
            </a:r>
            <a:endParaRPr sz="18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1800">
                <a:solidFill>
                  <a:schemeClr val="dk1"/>
                </a:solidFill>
              </a:rPr>
              <a:t>2)  Assessments of the software’s complexity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/>
        </p:nvSpPr>
        <p:spPr>
          <a:xfrm>
            <a:off x="0" y="0"/>
            <a:ext cx="9144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900">
                <a:solidFill>
                  <a:schemeClr val="dk1"/>
                </a:solidFill>
              </a:rPr>
              <a:t>Information Domain Values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124" name="Google Shape;124;p23"/>
          <p:cNvSpPr txBox="1"/>
          <p:nvPr/>
        </p:nvSpPr>
        <p:spPr>
          <a:xfrm>
            <a:off x="0" y="707675"/>
            <a:ext cx="9261600" cy="4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First proposed by Albrecht in 1979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Can be used effectively as a means for measuring the functionality delivered by a system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Using historical data, function points can be used to</a:t>
            </a:r>
            <a:endParaRPr sz="20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  Estimate the cost or effort required to design, code and test the software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  Predict the number of errors that will be encountered during testing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 sz="1800">
                <a:solidFill>
                  <a:schemeClr val="dk1"/>
                </a:solidFill>
              </a:rPr>
              <a:t>  Forecast the number of components and/or the number of projected source code lines in the implemented system</a:t>
            </a:r>
            <a:endParaRPr sz="18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2000">
                <a:solidFill>
                  <a:schemeClr val="dk1"/>
                </a:solidFill>
              </a:rPr>
              <a:t>Derived using an empirical relationship based on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1)  Countable (direct) measures of the software’s information domain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2)  Assessments of the software’s complexity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