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5143500" cx="9144000"/>
  <p:notesSz cx="6858000" cy="9144000"/>
  <p:embeddedFontLst>
    <p:embeddedFont>
      <p:font typeface="Palatino Linotype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alatinoLinotype-bold.fntdata"/><Relationship Id="rId30" Type="http://schemas.openxmlformats.org/officeDocument/2006/relationships/font" Target="fonts/PalatinoLinotype-regular.fntdata"/><Relationship Id="rId11" Type="http://schemas.openxmlformats.org/officeDocument/2006/relationships/slide" Target="slides/slide6.xml"/><Relationship Id="rId33" Type="http://schemas.openxmlformats.org/officeDocument/2006/relationships/font" Target="fonts/PalatinoLinotype-boldItalic.fntdata"/><Relationship Id="rId10" Type="http://schemas.openxmlformats.org/officeDocument/2006/relationships/slide" Target="slides/slide5.xml"/><Relationship Id="rId32" Type="http://schemas.openxmlformats.org/officeDocument/2006/relationships/font" Target="fonts/PalatinoLinotype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410177c117_0_65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g2410177c117_0_65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410177c117_0_73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g2410177c117_0_73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410177c117_0_83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g2410177c117_0_83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410177c117_0_92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g2410177c117_0_92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410177c117_0_103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g2410177c117_0_103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410177c117_0_113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2410177c117_0_113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410177c117_0_124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g2410177c117_0_124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410177c117_0_132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g2410177c117_0_132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410177c117_0_143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g2410177c117_0_143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410177c117_0_155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g2410177c117_0_155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7ac482a6ac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7ac482a6ac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410177c117_0_166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g2410177c117_0_166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410177c117_0_177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g2410177c117_0_177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410177c105_0_0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g2410177c105_0_0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410177c105_0_6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g2410177c105_0_6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410177c105_0_11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g2410177c105_0_11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410177c117_0_11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g2410177c117_0_11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410177c117_0_24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g2410177c117_0_24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410177c117_0_32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g2410177c117_0_32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410177c117_0_42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g2410177c117_0_42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411332c750_0_23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g2411332c750_0_23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410177c117_0_51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g2410177c117_0_51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410177c117_0_59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g2410177c117_0_59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AND_BODY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172" y="205067"/>
            <a:ext cx="82287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subTitle"/>
          </p:nvPr>
        </p:nvSpPr>
        <p:spPr>
          <a:xfrm>
            <a:off x="457172" y="1203299"/>
            <a:ext cx="8228700" cy="298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1200"/>
              </a:spcBef>
              <a:spcAft>
                <a:spcPts val="120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1" type="ftr"/>
          </p:nvPr>
        </p:nvSpPr>
        <p:spPr>
          <a:xfrm>
            <a:off x="3127054" y="4685192"/>
            <a:ext cx="28980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sz="13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6555842" y="4685192"/>
            <a:ext cx="21303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3"/>
          <p:cNvSpPr txBox="1"/>
          <p:nvPr>
            <p:ph idx="10" type="dt"/>
          </p:nvPr>
        </p:nvSpPr>
        <p:spPr>
          <a:xfrm>
            <a:off x="457172" y="4685192"/>
            <a:ext cx="21303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sz="13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457172" y="205067"/>
            <a:ext cx="82287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457172" y="1203299"/>
            <a:ext cx="8228700" cy="29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1200"/>
              </a:spcBef>
              <a:spcAft>
                <a:spcPts val="120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1" type="ftr"/>
          </p:nvPr>
        </p:nvSpPr>
        <p:spPr>
          <a:xfrm>
            <a:off x="3127054" y="4685192"/>
            <a:ext cx="28980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sz="13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6555842" y="4685192"/>
            <a:ext cx="21303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4"/>
          <p:cNvSpPr txBox="1"/>
          <p:nvPr>
            <p:ph idx="10" type="dt"/>
          </p:nvPr>
        </p:nvSpPr>
        <p:spPr>
          <a:xfrm>
            <a:off x="457172" y="4685192"/>
            <a:ext cx="21303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sz="13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/>
        </p:nvSpPr>
        <p:spPr>
          <a:xfrm>
            <a:off x="686700" y="588500"/>
            <a:ext cx="7770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SOFTWARE</a:t>
            </a:r>
            <a:r>
              <a:rPr b="1" lang="en-GB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GB" sz="36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ENGINEERING</a:t>
            </a:r>
            <a:endParaRPr sz="36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447750" y="1327400"/>
            <a:ext cx="8248500" cy="23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300">
                <a:solidFill>
                  <a:schemeClr val="dk1"/>
                </a:solidFill>
              </a:rPr>
              <a:t>UNIT –III (Part - 1)</a:t>
            </a:r>
            <a:endParaRPr sz="33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3600">
                <a:solidFill>
                  <a:schemeClr val="dk1"/>
                </a:solidFill>
              </a:rPr>
              <a:t>Component-Level Design</a:t>
            </a:r>
            <a:endParaRPr b="1" sz="32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dk1"/>
                </a:solidFill>
              </a:rPr>
              <a:t>Text Book: Software Engineering, A practitioner’s approach</a:t>
            </a:r>
            <a:endParaRPr sz="1800">
              <a:solidFill>
                <a:schemeClr val="dk1"/>
              </a:solidFill>
            </a:endParaRPr>
          </a:p>
          <a:p>
            <a:pPr indent="0" lvl="0" marL="63500" rtl="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</a:rPr>
              <a:t>Roger s. Pressman 6th Edition -McGraw-Hill</a:t>
            </a:r>
            <a:endParaRPr sz="4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4"/>
          <p:cNvSpPr txBox="1"/>
          <p:nvPr/>
        </p:nvSpPr>
        <p:spPr>
          <a:xfrm>
            <a:off x="0" y="0"/>
            <a:ext cx="9144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900">
                <a:solidFill>
                  <a:schemeClr val="dk1"/>
                </a:solidFill>
              </a:rPr>
              <a:t>Collaboration Diagram</a:t>
            </a:r>
            <a:endParaRPr b="1" sz="2900">
              <a:solidFill>
                <a:schemeClr val="dk1"/>
              </a:solidFill>
            </a:endParaRPr>
          </a:p>
        </p:txBody>
      </p:sp>
      <p:pic>
        <p:nvPicPr>
          <p:cNvPr id="132" name="Google Shape;13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31714" y="702050"/>
            <a:ext cx="5880573" cy="4164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5"/>
          <p:cNvSpPr txBox="1"/>
          <p:nvPr/>
        </p:nvSpPr>
        <p:spPr>
          <a:xfrm>
            <a:off x="0" y="0"/>
            <a:ext cx="9144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900">
                <a:solidFill>
                  <a:schemeClr val="dk1"/>
                </a:solidFill>
              </a:rPr>
              <a:t>Refactoring</a:t>
            </a:r>
            <a:endParaRPr b="1" sz="2900">
              <a:solidFill>
                <a:schemeClr val="dk1"/>
              </a:solidFill>
            </a:endParaRPr>
          </a:p>
        </p:txBody>
      </p:sp>
      <p:sp>
        <p:nvSpPr>
          <p:cNvPr id="139" name="Google Shape;139;p25"/>
          <p:cNvSpPr txBox="1"/>
          <p:nvPr/>
        </p:nvSpPr>
        <p:spPr>
          <a:xfrm>
            <a:off x="-12" y="1016700"/>
            <a:ext cx="8899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1"/>
              </a:solidFill>
            </a:endParaRPr>
          </a:p>
        </p:txBody>
      </p:sp>
      <p:pic>
        <p:nvPicPr>
          <p:cNvPr id="140" name="Google Shape;14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77473" y="716450"/>
            <a:ext cx="6389051" cy="3776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6"/>
          <p:cNvSpPr txBox="1"/>
          <p:nvPr/>
        </p:nvSpPr>
        <p:spPr>
          <a:xfrm>
            <a:off x="0" y="1835600"/>
            <a:ext cx="9144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900">
                <a:solidFill>
                  <a:schemeClr val="dk1"/>
                </a:solidFill>
              </a:rPr>
              <a:t>A</a:t>
            </a:r>
            <a:r>
              <a:rPr b="1" lang="en-GB" sz="2900">
                <a:solidFill>
                  <a:schemeClr val="dk1"/>
                </a:solidFill>
              </a:rPr>
              <a:t>ctivity Diagram</a:t>
            </a:r>
            <a:endParaRPr b="1" sz="2900">
              <a:solidFill>
                <a:schemeClr val="dk1"/>
              </a:solidFill>
            </a:endParaRPr>
          </a:p>
        </p:txBody>
      </p:sp>
      <p:pic>
        <p:nvPicPr>
          <p:cNvPr id="147" name="Google Shape;14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3461" y="66175"/>
            <a:ext cx="4439277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7"/>
          <p:cNvSpPr txBox="1"/>
          <p:nvPr/>
        </p:nvSpPr>
        <p:spPr>
          <a:xfrm>
            <a:off x="0" y="2289238"/>
            <a:ext cx="9144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900">
                <a:solidFill>
                  <a:schemeClr val="dk1"/>
                </a:solidFill>
              </a:rPr>
              <a:t>Statechart</a:t>
            </a:r>
            <a:endParaRPr b="1" sz="2900">
              <a:solidFill>
                <a:schemeClr val="dk1"/>
              </a:solidFill>
            </a:endParaRPr>
          </a:p>
        </p:txBody>
      </p:sp>
      <p:sp>
        <p:nvSpPr>
          <p:cNvPr id="154" name="Google Shape;154;p27"/>
          <p:cNvSpPr txBox="1"/>
          <p:nvPr/>
        </p:nvSpPr>
        <p:spPr>
          <a:xfrm>
            <a:off x="-12" y="1016700"/>
            <a:ext cx="8899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1"/>
              </a:solidFill>
            </a:endParaRPr>
          </a:p>
        </p:txBody>
      </p:sp>
      <p:sp>
        <p:nvSpPr>
          <p:cNvPr id="155" name="Google Shape;155;p27"/>
          <p:cNvSpPr txBox="1"/>
          <p:nvPr/>
        </p:nvSpPr>
        <p:spPr>
          <a:xfrm>
            <a:off x="-58800" y="776850"/>
            <a:ext cx="9261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156" name="Google Shape;15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21225" y="267312"/>
            <a:ext cx="5422773" cy="4675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8"/>
          <p:cNvSpPr txBox="1"/>
          <p:nvPr/>
        </p:nvSpPr>
        <p:spPr>
          <a:xfrm>
            <a:off x="0" y="0"/>
            <a:ext cx="9144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900">
                <a:solidFill>
                  <a:schemeClr val="dk1"/>
                </a:solidFill>
              </a:rPr>
              <a:t>Object Constraint Language (OCL)</a:t>
            </a:r>
            <a:endParaRPr b="1" sz="29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163" name="Google Shape;163;p28"/>
          <p:cNvSpPr txBox="1"/>
          <p:nvPr/>
        </p:nvSpPr>
        <p:spPr>
          <a:xfrm>
            <a:off x="-12" y="1016700"/>
            <a:ext cx="8899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1"/>
              </a:solidFill>
            </a:endParaRPr>
          </a:p>
        </p:txBody>
      </p:sp>
      <p:sp>
        <p:nvSpPr>
          <p:cNvPr id="164" name="Google Shape;164;p28"/>
          <p:cNvSpPr txBox="1"/>
          <p:nvPr/>
        </p:nvSpPr>
        <p:spPr>
          <a:xfrm>
            <a:off x="-58800" y="776850"/>
            <a:ext cx="9261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65" name="Google Shape;165;p28"/>
          <p:cNvSpPr txBox="1"/>
          <p:nvPr/>
        </p:nvSpPr>
        <p:spPr>
          <a:xfrm>
            <a:off x="58812" y="776850"/>
            <a:ext cx="9144000" cy="32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</a:rPr>
              <a:t>complements UML by allowing a software engineer to use a formal grammar and syntax to construct unambiguous statements about various design model elements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</a:rPr>
              <a:t> </a:t>
            </a:r>
            <a:r>
              <a:rPr lang="en-GB" sz="1500">
                <a:solidFill>
                  <a:schemeClr val="dk1"/>
                </a:solidFill>
              </a:rPr>
              <a:t>simplest OCL language statements are constructed in four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</a:rPr>
              <a:t>parts: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</a:rPr>
              <a:t> </a:t>
            </a:r>
            <a:r>
              <a:rPr lang="en-GB" sz="1300">
                <a:solidFill>
                  <a:schemeClr val="dk1"/>
                </a:solidFill>
              </a:rPr>
              <a:t>(1) a </a:t>
            </a:r>
            <a:r>
              <a:rPr i="1" lang="en-GB" sz="1300">
                <a:solidFill>
                  <a:schemeClr val="dk1"/>
                </a:solidFill>
              </a:rPr>
              <a:t>context </a:t>
            </a:r>
            <a:r>
              <a:rPr lang="en-GB" sz="1300">
                <a:solidFill>
                  <a:schemeClr val="dk1"/>
                </a:solidFill>
              </a:rPr>
              <a:t>that defines the limited situation in which the statement is valid;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</a:rPr>
              <a:t> </a:t>
            </a:r>
            <a:r>
              <a:rPr lang="en-GB" sz="1300">
                <a:solidFill>
                  <a:schemeClr val="dk1"/>
                </a:solidFill>
              </a:rPr>
              <a:t>(2) a </a:t>
            </a:r>
            <a:r>
              <a:rPr i="1" lang="en-GB" sz="1300">
                <a:solidFill>
                  <a:schemeClr val="dk1"/>
                </a:solidFill>
              </a:rPr>
              <a:t>property </a:t>
            </a:r>
            <a:r>
              <a:rPr lang="en-GB" sz="1300">
                <a:solidFill>
                  <a:schemeClr val="dk1"/>
                </a:solidFill>
              </a:rPr>
              <a:t>that represents some characteristics of the context (e.g., if the context is a class, a property might be an attribute)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</a:rPr>
              <a:t> </a:t>
            </a:r>
            <a:r>
              <a:rPr lang="en-GB" sz="1300">
                <a:solidFill>
                  <a:schemeClr val="dk1"/>
                </a:solidFill>
              </a:rPr>
              <a:t>(3) an </a:t>
            </a:r>
            <a:r>
              <a:rPr i="1" lang="en-GB" sz="1300">
                <a:solidFill>
                  <a:schemeClr val="dk1"/>
                </a:solidFill>
              </a:rPr>
              <a:t>operation </a:t>
            </a:r>
            <a:r>
              <a:rPr lang="en-GB" sz="1300">
                <a:solidFill>
                  <a:schemeClr val="dk1"/>
                </a:solidFill>
              </a:rPr>
              <a:t>(e.g., arithmetic, set-oriented) that manipulates or qualifies a property, and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800">
                <a:solidFill>
                  <a:schemeClr val="dk1"/>
                </a:solidFill>
              </a:rPr>
              <a:t> </a:t>
            </a:r>
            <a:r>
              <a:rPr lang="en-GB" sz="1300">
                <a:solidFill>
                  <a:schemeClr val="dk1"/>
                </a:solidFill>
              </a:rPr>
              <a:t>(4) keywords (e.g., if, then, else, and, or, not, implies) that are used to specify conditional expressions.</a:t>
            </a:r>
            <a:endParaRPr sz="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9"/>
          <p:cNvSpPr txBox="1"/>
          <p:nvPr/>
        </p:nvSpPr>
        <p:spPr>
          <a:xfrm>
            <a:off x="0" y="0"/>
            <a:ext cx="9144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900">
                <a:solidFill>
                  <a:schemeClr val="dk1"/>
                </a:solidFill>
              </a:rPr>
              <a:t>OCL Example</a:t>
            </a:r>
            <a:endParaRPr b="1" sz="2900">
              <a:solidFill>
                <a:schemeClr val="dk1"/>
              </a:solidFill>
            </a:endParaRPr>
          </a:p>
        </p:txBody>
      </p:sp>
      <p:sp>
        <p:nvSpPr>
          <p:cNvPr id="172" name="Google Shape;172;p29"/>
          <p:cNvSpPr txBox="1"/>
          <p:nvPr/>
        </p:nvSpPr>
        <p:spPr>
          <a:xfrm>
            <a:off x="-12" y="1016700"/>
            <a:ext cx="8899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1"/>
              </a:solidFill>
            </a:endParaRPr>
          </a:p>
        </p:txBody>
      </p:sp>
      <p:sp>
        <p:nvSpPr>
          <p:cNvPr id="173" name="Google Shape;173;p29"/>
          <p:cNvSpPr txBox="1"/>
          <p:nvPr/>
        </p:nvSpPr>
        <p:spPr>
          <a:xfrm>
            <a:off x="-58800" y="776850"/>
            <a:ext cx="9261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174" name="Google Shape;17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68699" y="631200"/>
            <a:ext cx="6081325" cy="4217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0"/>
          <p:cNvSpPr txBox="1"/>
          <p:nvPr/>
        </p:nvSpPr>
        <p:spPr>
          <a:xfrm>
            <a:off x="0" y="0"/>
            <a:ext cx="9144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900">
                <a:solidFill>
                  <a:schemeClr val="dk1"/>
                </a:solidFill>
              </a:rPr>
              <a:t>Algorithm Design</a:t>
            </a:r>
            <a:endParaRPr b="1" sz="2900">
              <a:solidFill>
                <a:schemeClr val="dk1"/>
              </a:solidFill>
            </a:endParaRPr>
          </a:p>
        </p:txBody>
      </p:sp>
      <p:sp>
        <p:nvSpPr>
          <p:cNvPr id="181" name="Google Shape;181;p30"/>
          <p:cNvSpPr txBox="1"/>
          <p:nvPr/>
        </p:nvSpPr>
        <p:spPr>
          <a:xfrm>
            <a:off x="-12" y="1016700"/>
            <a:ext cx="8899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1"/>
              </a:solidFill>
            </a:endParaRPr>
          </a:p>
        </p:txBody>
      </p:sp>
      <p:sp>
        <p:nvSpPr>
          <p:cNvPr id="182" name="Google Shape;182;p30"/>
          <p:cNvSpPr txBox="1"/>
          <p:nvPr/>
        </p:nvSpPr>
        <p:spPr>
          <a:xfrm>
            <a:off x="-58800" y="776850"/>
            <a:ext cx="9261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83" name="Google Shape;183;p30"/>
          <p:cNvSpPr txBox="1"/>
          <p:nvPr/>
        </p:nvSpPr>
        <p:spPr>
          <a:xfrm>
            <a:off x="35400" y="631200"/>
            <a:ext cx="9073200" cy="27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 sz="1700">
                <a:solidFill>
                  <a:schemeClr val="dk1"/>
                </a:solidFill>
              </a:rPr>
              <a:t> </a:t>
            </a:r>
            <a:r>
              <a:rPr lang="en-GB" sz="2400">
                <a:solidFill>
                  <a:schemeClr val="dk1"/>
                </a:solidFill>
              </a:rPr>
              <a:t>the closest design activity to coding </a:t>
            </a:r>
            <a:r>
              <a:rPr lang="en-GB" sz="1700">
                <a:solidFill>
                  <a:schemeClr val="dk1"/>
                </a:solidFill>
              </a:rPr>
              <a:t> </a:t>
            </a:r>
            <a:endParaRPr sz="17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 sz="1700">
                <a:solidFill>
                  <a:schemeClr val="dk1"/>
                </a:solidFill>
              </a:rPr>
              <a:t> </a:t>
            </a:r>
            <a:r>
              <a:rPr lang="en-GB" sz="2400">
                <a:solidFill>
                  <a:schemeClr val="dk1"/>
                </a:solidFill>
              </a:rPr>
              <a:t>the approach:</a:t>
            </a:r>
            <a:endParaRPr sz="2400"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GB">
                <a:solidFill>
                  <a:schemeClr val="dk1"/>
                </a:solidFill>
              </a:rPr>
              <a:t> </a:t>
            </a:r>
            <a:r>
              <a:rPr lang="en-GB" sz="2000">
                <a:solidFill>
                  <a:schemeClr val="dk1"/>
                </a:solidFill>
              </a:rPr>
              <a:t>review the design description for the component</a:t>
            </a:r>
            <a:endParaRPr sz="2000"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GB">
                <a:solidFill>
                  <a:schemeClr val="dk1"/>
                </a:solidFill>
              </a:rPr>
              <a:t> </a:t>
            </a:r>
            <a:r>
              <a:rPr lang="en-GB" sz="2000">
                <a:solidFill>
                  <a:schemeClr val="dk1"/>
                </a:solidFill>
              </a:rPr>
              <a:t>use stepwise refinement to develop algorithm </a:t>
            </a:r>
            <a:r>
              <a:rPr lang="en-GB">
                <a:solidFill>
                  <a:schemeClr val="dk1"/>
                </a:solidFill>
              </a:rPr>
              <a:t> </a:t>
            </a:r>
            <a:r>
              <a:rPr lang="en-GB" sz="2000">
                <a:solidFill>
                  <a:schemeClr val="dk1"/>
                </a:solidFill>
              </a:rPr>
              <a:t>use structured programming to implement</a:t>
            </a:r>
            <a:endParaRPr sz="2000"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GB" sz="1700">
                <a:solidFill>
                  <a:schemeClr val="dk1"/>
                </a:solidFill>
              </a:rPr>
              <a:t> </a:t>
            </a:r>
            <a:r>
              <a:rPr lang="en-GB" sz="2000">
                <a:solidFill>
                  <a:schemeClr val="dk1"/>
                </a:solidFill>
              </a:rPr>
              <a:t>procedural logic</a:t>
            </a:r>
            <a:endParaRPr sz="2000"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GB">
                <a:solidFill>
                  <a:schemeClr val="dk1"/>
                </a:solidFill>
              </a:rPr>
              <a:t> </a:t>
            </a:r>
            <a:r>
              <a:rPr lang="en-GB" sz="2000">
                <a:solidFill>
                  <a:schemeClr val="dk1"/>
                </a:solidFill>
              </a:rPr>
              <a:t>use‘formalmethods’toprovelogic</a:t>
            </a:r>
            <a:endParaRPr sz="3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1"/>
          <p:cNvSpPr txBox="1"/>
          <p:nvPr/>
        </p:nvSpPr>
        <p:spPr>
          <a:xfrm>
            <a:off x="0" y="0"/>
            <a:ext cx="9144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900">
                <a:solidFill>
                  <a:schemeClr val="dk1"/>
                </a:solidFill>
              </a:rPr>
              <a:t>Stepwise Refinement</a:t>
            </a:r>
            <a:endParaRPr b="1" sz="2900">
              <a:solidFill>
                <a:schemeClr val="dk1"/>
              </a:solidFill>
            </a:endParaRPr>
          </a:p>
        </p:txBody>
      </p:sp>
      <p:pic>
        <p:nvPicPr>
          <p:cNvPr id="190" name="Google Shape;19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74736" y="704200"/>
            <a:ext cx="5794525" cy="4018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2"/>
          <p:cNvSpPr txBox="1"/>
          <p:nvPr/>
        </p:nvSpPr>
        <p:spPr>
          <a:xfrm>
            <a:off x="0" y="0"/>
            <a:ext cx="9144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900">
                <a:solidFill>
                  <a:schemeClr val="dk1"/>
                </a:solidFill>
              </a:rPr>
              <a:t>Algorithm Design Model</a:t>
            </a:r>
            <a:endParaRPr b="1" sz="2900">
              <a:solidFill>
                <a:schemeClr val="dk1"/>
              </a:solidFill>
            </a:endParaRPr>
          </a:p>
        </p:txBody>
      </p:sp>
      <p:sp>
        <p:nvSpPr>
          <p:cNvPr id="197" name="Google Shape;197;p32"/>
          <p:cNvSpPr txBox="1"/>
          <p:nvPr/>
        </p:nvSpPr>
        <p:spPr>
          <a:xfrm>
            <a:off x="-12" y="1016700"/>
            <a:ext cx="8899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1"/>
              </a:solidFill>
            </a:endParaRPr>
          </a:p>
        </p:txBody>
      </p:sp>
      <p:sp>
        <p:nvSpPr>
          <p:cNvPr id="198" name="Google Shape;198;p32"/>
          <p:cNvSpPr txBox="1"/>
          <p:nvPr/>
        </p:nvSpPr>
        <p:spPr>
          <a:xfrm>
            <a:off x="-58800" y="776850"/>
            <a:ext cx="9261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99" name="Google Shape;199;p32"/>
          <p:cNvSpPr txBox="1"/>
          <p:nvPr/>
        </p:nvSpPr>
        <p:spPr>
          <a:xfrm>
            <a:off x="129475" y="776850"/>
            <a:ext cx="9073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00" name="Google Shape;200;p32"/>
          <p:cNvSpPr txBox="1"/>
          <p:nvPr/>
        </p:nvSpPr>
        <p:spPr>
          <a:xfrm>
            <a:off x="12" y="1016700"/>
            <a:ext cx="9261600" cy="28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-GB" sz="1700">
                <a:solidFill>
                  <a:schemeClr val="dk1"/>
                </a:solidFill>
              </a:rPr>
              <a:t> </a:t>
            </a:r>
            <a:r>
              <a:rPr lang="en-GB" sz="2400">
                <a:solidFill>
                  <a:schemeClr val="dk1"/>
                </a:solidFill>
              </a:rPr>
              <a:t>represents the algorithm at a level of detail that can be reviewed for quality</a:t>
            </a:r>
            <a:endParaRPr sz="2400">
              <a:solidFill>
                <a:schemeClr val="dk1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-GB" sz="1700">
                <a:solidFill>
                  <a:schemeClr val="dk1"/>
                </a:solidFill>
              </a:rPr>
              <a:t> </a:t>
            </a:r>
            <a:r>
              <a:rPr lang="en-GB" sz="2400">
                <a:solidFill>
                  <a:schemeClr val="dk1"/>
                </a:solidFill>
              </a:rPr>
              <a:t>Options:</a:t>
            </a:r>
            <a:endParaRPr sz="2400">
              <a:solidFill>
                <a:schemeClr val="dk1"/>
              </a:solidFill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lphaLcPeriod"/>
            </a:pPr>
            <a:r>
              <a:rPr lang="en-GB">
                <a:solidFill>
                  <a:schemeClr val="dk1"/>
                </a:solidFill>
              </a:rPr>
              <a:t> </a:t>
            </a:r>
            <a:r>
              <a:rPr lang="en-GB" sz="2000">
                <a:solidFill>
                  <a:schemeClr val="dk1"/>
                </a:solidFill>
              </a:rPr>
              <a:t>graphical (e.g. flowchart, box diagram)</a:t>
            </a:r>
            <a:endParaRPr sz="2000">
              <a:solidFill>
                <a:schemeClr val="dk1"/>
              </a:solidFill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lphaLcPeriod"/>
            </a:pPr>
            <a:r>
              <a:rPr lang="en-GB">
                <a:solidFill>
                  <a:schemeClr val="dk1"/>
                </a:solidFill>
              </a:rPr>
              <a:t> </a:t>
            </a:r>
            <a:r>
              <a:rPr lang="en-GB" sz="2000">
                <a:solidFill>
                  <a:schemeClr val="dk1"/>
                </a:solidFill>
              </a:rPr>
              <a:t>pseudocode (e.g., PDL) </a:t>
            </a:r>
            <a:r>
              <a:rPr lang="en-GB" sz="1600">
                <a:solidFill>
                  <a:schemeClr val="dk1"/>
                </a:solidFill>
              </a:rPr>
              <a:t>... choice of many </a:t>
            </a:r>
            <a:r>
              <a:rPr lang="en-GB">
                <a:solidFill>
                  <a:schemeClr val="dk1"/>
                </a:solidFill>
              </a:rPr>
              <a:t> </a:t>
            </a:r>
            <a:r>
              <a:rPr lang="en-GB" sz="2000">
                <a:solidFill>
                  <a:schemeClr val="dk1"/>
                </a:solidFill>
              </a:rPr>
              <a:t>programming language</a:t>
            </a:r>
            <a:endParaRPr sz="2000">
              <a:solidFill>
                <a:schemeClr val="dk1"/>
              </a:solidFill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lphaLcPeriod"/>
            </a:pPr>
            <a:r>
              <a:rPr lang="en-GB">
                <a:solidFill>
                  <a:schemeClr val="dk1"/>
                </a:solidFill>
              </a:rPr>
              <a:t> </a:t>
            </a:r>
            <a:r>
              <a:rPr lang="en-GB" sz="2000">
                <a:solidFill>
                  <a:schemeClr val="dk1"/>
                </a:solidFill>
              </a:rPr>
              <a:t>decision table</a:t>
            </a:r>
            <a:endParaRPr sz="2000">
              <a:solidFill>
                <a:schemeClr val="dk1"/>
              </a:solidFill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lphaLcPeriod"/>
            </a:pPr>
            <a:r>
              <a:rPr lang="en-GB">
                <a:solidFill>
                  <a:schemeClr val="dk1"/>
                </a:solidFill>
              </a:rPr>
              <a:t> </a:t>
            </a:r>
            <a:r>
              <a:rPr lang="en-GB" sz="2000">
                <a:solidFill>
                  <a:schemeClr val="dk1"/>
                </a:solidFill>
              </a:rPr>
              <a:t>conduct walkthrough to assess quality</a:t>
            </a:r>
            <a:endParaRPr sz="1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3"/>
          <p:cNvSpPr txBox="1"/>
          <p:nvPr/>
        </p:nvSpPr>
        <p:spPr>
          <a:xfrm>
            <a:off x="0" y="0"/>
            <a:ext cx="9144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900">
                <a:solidFill>
                  <a:schemeClr val="dk1"/>
                </a:solidFill>
              </a:rPr>
              <a:t>Structured Programming for Procedural Design</a:t>
            </a:r>
            <a:endParaRPr b="1" sz="2900">
              <a:solidFill>
                <a:schemeClr val="dk1"/>
              </a:solidFill>
            </a:endParaRPr>
          </a:p>
        </p:txBody>
      </p:sp>
      <p:sp>
        <p:nvSpPr>
          <p:cNvPr id="207" name="Google Shape;207;p33"/>
          <p:cNvSpPr txBox="1"/>
          <p:nvPr/>
        </p:nvSpPr>
        <p:spPr>
          <a:xfrm>
            <a:off x="-12" y="1016700"/>
            <a:ext cx="8899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1"/>
              </a:solidFill>
            </a:endParaRPr>
          </a:p>
        </p:txBody>
      </p:sp>
      <p:sp>
        <p:nvSpPr>
          <p:cNvPr id="208" name="Google Shape;208;p33"/>
          <p:cNvSpPr txBox="1"/>
          <p:nvPr/>
        </p:nvSpPr>
        <p:spPr>
          <a:xfrm>
            <a:off x="-58800" y="776850"/>
            <a:ext cx="9261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209" name="Google Shape;209;p33"/>
          <p:cNvSpPr txBox="1"/>
          <p:nvPr/>
        </p:nvSpPr>
        <p:spPr>
          <a:xfrm>
            <a:off x="129475" y="776850"/>
            <a:ext cx="9073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10" name="Google Shape;210;p33"/>
          <p:cNvSpPr txBox="1"/>
          <p:nvPr/>
        </p:nvSpPr>
        <p:spPr>
          <a:xfrm>
            <a:off x="13" y="631200"/>
            <a:ext cx="9261600" cy="36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GB" sz="2400">
                <a:solidFill>
                  <a:schemeClr val="dk1"/>
                </a:solidFill>
              </a:rPr>
              <a:t>uses a limited set of logical constructs:</a:t>
            </a:r>
            <a:endParaRPr sz="2400">
              <a:solidFill>
                <a:schemeClr val="dk1"/>
              </a:solidFill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AutoNum type="alphaLcPeriod"/>
            </a:pPr>
            <a:r>
              <a:rPr i="1" lang="en-GB" sz="2400">
                <a:solidFill>
                  <a:schemeClr val="dk1"/>
                </a:solidFill>
              </a:rPr>
              <a:t>sequence </a:t>
            </a:r>
            <a:endParaRPr i="1" sz="2400">
              <a:solidFill>
                <a:schemeClr val="dk1"/>
              </a:solidFill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AutoNum type="alphaLcPeriod"/>
            </a:pPr>
            <a:r>
              <a:rPr i="1" lang="en-GB" sz="2400">
                <a:solidFill>
                  <a:schemeClr val="dk1"/>
                </a:solidFill>
              </a:rPr>
              <a:t>conditional </a:t>
            </a:r>
            <a:r>
              <a:rPr lang="en-GB" sz="2400">
                <a:solidFill>
                  <a:schemeClr val="dk1"/>
                </a:solidFill>
              </a:rPr>
              <a:t>—</a:t>
            </a:r>
            <a:r>
              <a:rPr lang="en-GB" sz="2400">
                <a:solidFill>
                  <a:schemeClr val="dk1"/>
                </a:solidFill>
              </a:rPr>
              <a:t> if-then-else, select-case </a:t>
            </a:r>
            <a:endParaRPr sz="2400">
              <a:solidFill>
                <a:schemeClr val="dk1"/>
              </a:solidFill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AutoNum type="alphaLcPeriod"/>
            </a:pPr>
            <a:r>
              <a:rPr i="1" lang="en-GB" sz="2400">
                <a:solidFill>
                  <a:schemeClr val="dk1"/>
                </a:solidFill>
              </a:rPr>
              <a:t>Loops </a:t>
            </a:r>
            <a:r>
              <a:rPr lang="en-GB" sz="2400">
                <a:solidFill>
                  <a:schemeClr val="dk1"/>
                </a:solidFill>
              </a:rPr>
              <a:t>— </a:t>
            </a:r>
            <a:r>
              <a:rPr lang="en-GB" sz="2400">
                <a:solidFill>
                  <a:schemeClr val="dk1"/>
                </a:solidFill>
              </a:rPr>
              <a:t>do-while, repeat until</a:t>
            </a:r>
            <a:endParaRPr sz="2400"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GB" sz="2400">
                <a:solidFill>
                  <a:schemeClr val="dk1"/>
                </a:solidFill>
              </a:rPr>
              <a:t>leads to more readable, testable code</a:t>
            </a:r>
            <a:endParaRPr sz="2400"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GB" sz="2400">
                <a:solidFill>
                  <a:schemeClr val="dk1"/>
                </a:solidFill>
              </a:rPr>
              <a:t>can be used in conjunction with ‘proof of correctness’</a:t>
            </a:r>
            <a:endParaRPr sz="2400"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GB" sz="2400">
                <a:solidFill>
                  <a:schemeClr val="dk1"/>
                </a:solidFill>
              </a:rPr>
              <a:t>important for achieving high quality, but not enough</a:t>
            </a:r>
            <a:endParaRPr sz="24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2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5240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 txBox="1"/>
          <p:nvPr/>
        </p:nvSpPr>
        <p:spPr>
          <a:xfrm>
            <a:off x="652500" y="0"/>
            <a:ext cx="7839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900">
                <a:solidFill>
                  <a:schemeClr val="dk1"/>
                </a:solidFill>
              </a:rPr>
              <a:t>What is a Component?</a:t>
            </a:r>
            <a:endParaRPr b="1" sz="2900">
              <a:solidFill>
                <a:schemeClr val="dk1"/>
              </a:solidFill>
            </a:endParaRPr>
          </a:p>
        </p:txBody>
      </p:sp>
      <p:sp>
        <p:nvSpPr>
          <p:cNvPr id="75" name="Google Shape;75;p16"/>
          <p:cNvSpPr txBox="1"/>
          <p:nvPr/>
        </p:nvSpPr>
        <p:spPr>
          <a:xfrm>
            <a:off x="93000" y="664750"/>
            <a:ext cx="8958000" cy="40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i="1" lang="en-GB" sz="2400">
                <a:solidFill>
                  <a:schemeClr val="dk1"/>
                </a:solidFill>
              </a:rPr>
              <a:t>OMG Unified Modeling Language Specification </a:t>
            </a:r>
            <a:r>
              <a:rPr lang="en-GB" sz="2400">
                <a:solidFill>
                  <a:schemeClr val="dk1"/>
                </a:solidFill>
              </a:rPr>
              <a:t>[OMG01] defines a component as </a:t>
            </a:r>
            <a:r>
              <a:rPr lang="en-GB">
                <a:solidFill>
                  <a:schemeClr val="dk1"/>
                </a:solidFill>
              </a:rPr>
              <a:t> </a:t>
            </a:r>
            <a:r>
              <a:rPr lang="en-GB" sz="2000">
                <a:solidFill>
                  <a:schemeClr val="dk1"/>
                </a:solidFill>
                <a:highlight>
                  <a:srgbClr val="F3FF07"/>
                </a:highlight>
              </a:rPr>
              <a:t>“... a modular, deployable, and replaceable part of a system that encapsulates implementation and exposes a set of interfaces.”</a:t>
            </a:r>
            <a:endParaRPr sz="2000">
              <a:solidFill>
                <a:schemeClr val="dk1"/>
              </a:solidFill>
              <a:highlight>
                <a:srgbClr val="F3FF07"/>
              </a:highlight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GB" sz="1700">
                <a:solidFill>
                  <a:schemeClr val="dk1"/>
                </a:solidFill>
              </a:rPr>
              <a:t> </a:t>
            </a:r>
            <a:r>
              <a:rPr lang="en-GB" sz="2400">
                <a:solidFill>
                  <a:schemeClr val="dk1"/>
                </a:solidFill>
              </a:rPr>
              <a:t>OO view: a component contains a set of collaborating classes</a:t>
            </a:r>
            <a:endParaRPr sz="2400"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GB" sz="2400">
                <a:solidFill>
                  <a:schemeClr val="dk1"/>
                </a:solidFill>
              </a:rPr>
              <a:t>Conventional view: logic, the internal data structures that are required to implement the processing logic, and an interface that enables the component to be invoked and data to be passed to it.</a:t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4"/>
          <p:cNvSpPr txBox="1"/>
          <p:nvPr/>
        </p:nvSpPr>
        <p:spPr>
          <a:xfrm>
            <a:off x="0" y="0"/>
            <a:ext cx="9144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900">
                <a:solidFill>
                  <a:schemeClr val="dk1"/>
                </a:solidFill>
              </a:rPr>
              <a:t>A Structured Procedural Design</a:t>
            </a:r>
            <a:endParaRPr b="1" sz="2900">
              <a:solidFill>
                <a:schemeClr val="dk1"/>
              </a:solidFill>
            </a:endParaRPr>
          </a:p>
        </p:txBody>
      </p:sp>
      <p:sp>
        <p:nvSpPr>
          <p:cNvPr id="217" name="Google Shape;217;p34"/>
          <p:cNvSpPr txBox="1"/>
          <p:nvPr/>
        </p:nvSpPr>
        <p:spPr>
          <a:xfrm>
            <a:off x="-12" y="1016700"/>
            <a:ext cx="8899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1"/>
              </a:solidFill>
            </a:endParaRPr>
          </a:p>
        </p:txBody>
      </p:sp>
      <p:sp>
        <p:nvSpPr>
          <p:cNvPr id="218" name="Google Shape;218;p34"/>
          <p:cNvSpPr txBox="1"/>
          <p:nvPr/>
        </p:nvSpPr>
        <p:spPr>
          <a:xfrm>
            <a:off x="-58800" y="776850"/>
            <a:ext cx="9261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219" name="Google Shape;219;p34"/>
          <p:cNvSpPr txBox="1"/>
          <p:nvPr/>
        </p:nvSpPr>
        <p:spPr>
          <a:xfrm>
            <a:off x="129475" y="776850"/>
            <a:ext cx="9073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220" name="Google Shape;220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13398" y="776850"/>
            <a:ext cx="5634826" cy="412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5"/>
          <p:cNvSpPr txBox="1"/>
          <p:nvPr/>
        </p:nvSpPr>
        <p:spPr>
          <a:xfrm>
            <a:off x="0" y="0"/>
            <a:ext cx="9144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900">
                <a:solidFill>
                  <a:schemeClr val="dk1"/>
                </a:solidFill>
              </a:rPr>
              <a:t>Program Design Language (PDL)</a:t>
            </a:r>
            <a:endParaRPr b="1" sz="2900">
              <a:solidFill>
                <a:schemeClr val="dk1"/>
              </a:solidFill>
            </a:endParaRPr>
          </a:p>
        </p:txBody>
      </p:sp>
      <p:pic>
        <p:nvPicPr>
          <p:cNvPr id="227" name="Google Shape;227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4924" y="681275"/>
            <a:ext cx="6571776" cy="4462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6"/>
          <p:cNvSpPr txBox="1"/>
          <p:nvPr/>
        </p:nvSpPr>
        <p:spPr>
          <a:xfrm>
            <a:off x="610977" y="1866175"/>
            <a:ext cx="78909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0825" lIns="81625" spcFirstLastPara="1" rIns="81625" wrap="square" tIns="40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Any questions?</a:t>
            </a:r>
            <a:endParaRPr b="0" sz="33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7"/>
          <p:cNvSpPr txBox="1"/>
          <p:nvPr/>
        </p:nvSpPr>
        <p:spPr>
          <a:xfrm>
            <a:off x="455865" y="2280880"/>
            <a:ext cx="8231700" cy="5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25" lIns="81625" spcFirstLastPara="1" rIns="81625" wrap="square" tIns="40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3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Thank you</a:t>
            </a:r>
            <a:endParaRPr b="0" sz="33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8"/>
          <p:cNvSpPr txBox="1"/>
          <p:nvPr/>
        </p:nvSpPr>
        <p:spPr>
          <a:xfrm>
            <a:off x="2409063" y="921386"/>
            <a:ext cx="44439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0825" lIns="81625" spcFirstLastPara="1" rIns="81625" wrap="square" tIns="40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latin typeface="Times New Roman"/>
                <a:ea typeface="Times New Roman"/>
                <a:cs typeface="Times New Roman"/>
                <a:sym typeface="Times New Roman"/>
              </a:rPr>
              <a:t>Scan The QR for More Info</a:t>
            </a:r>
            <a:endParaRPr b="0" sz="2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6" name="Google Shape;246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36531" y="1472036"/>
            <a:ext cx="3588762" cy="3588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7"/>
          <p:cNvSpPr txBox="1"/>
          <p:nvPr/>
        </p:nvSpPr>
        <p:spPr>
          <a:xfrm>
            <a:off x="0" y="0"/>
            <a:ext cx="9144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900">
                <a:solidFill>
                  <a:schemeClr val="dk1"/>
                </a:solidFill>
              </a:rPr>
              <a:t>OO Component</a:t>
            </a:r>
            <a:endParaRPr b="1" sz="2900">
              <a:solidFill>
                <a:schemeClr val="dk1"/>
              </a:solidFill>
            </a:endParaRPr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4263" y="688450"/>
            <a:ext cx="3773100" cy="395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8"/>
          <p:cNvSpPr txBox="1"/>
          <p:nvPr/>
        </p:nvSpPr>
        <p:spPr>
          <a:xfrm>
            <a:off x="0" y="0"/>
            <a:ext cx="9144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900">
                <a:solidFill>
                  <a:schemeClr val="dk1"/>
                </a:solidFill>
              </a:rPr>
              <a:t>Conventional Component</a:t>
            </a:r>
            <a:endParaRPr b="1" sz="2900">
              <a:solidFill>
                <a:schemeClr val="dk1"/>
              </a:solidFill>
            </a:endParaRPr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26301" y="631200"/>
            <a:ext cx="4409024" cy="428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9"/>
          <p:cNvSpPr txBox="1"/>
          <p:nvPr/>
        </p:nvSpPr>
        <p:spPr>
          <a:xfrm>
            <a:off x="0" y="0"/>
            <a:ext cx="9144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900">
                <a:solidFill>
                  <a:schemeClr val="dk1"/>
                </a:solidFill>
              </a:rPr>
              <a:t>Design Guidelines</a:t>
            </a:r>
            <a:endParaRPr b="1" sz="2900">
              <a:solidFill>
                <a:schemeClr val="dk1"/>
              </a:solidFill>
            </a:endParaRPr>
          </a:p>
        </p:txBody>
      </p:sp>
      <p:sp>
        <p:nvSpPr>
          <p:cNvPr id="96" name="Google Shape;96;p19"/>
          <p:cNvSpPr txBox="1"/>
          <p:nvPr/>
        </p:nvSpPr>
        <p:spPr>
          <a:xfrm>
            <a:off x="0" y="828398"/>
            <a:ext cx="9144000" cy="27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GB" sz="1600">
                <a:solidFill>
                  <a:schemeClr val="dk1"/>
                </a:solidFill>
                <a:highlight>
                  <a:srgbClr val="F3FF07"/>
                </a:highlight>
              </a:rPr>
              <a:t>Components</a:t>
            </a:r>
            <a:endParaRPr sz="1600">
              <a:solidFill>
                <a:schemeClr val="dk1"/>
              </a:solidFill>
              <a:highlight>
                <a:srgbClr val="F3FF07"/>
              </a:highlight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Naming conventions should be established for components that are specified as part of the architectural model and then refined and elaborated as part of the component-level model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 sz="1100">
                <a:solidFill>
                  <a:schemeClr val="dk1"/>
                </a:solidFill>
              </a:rPr>
              <a:t> </a:t>
            </a:r>
            <a:r>
              <a:rPr lang="en-GB" sz="1600">
                <a:solidFill>
                  <a:schemeClr val="dk1"/>
                </a:solidFill>
                <a:highlight>
                  <a:srgbClr val="F3FF07"/>
                </a:highlight>
              </a:rPr>
              <a:t>Interfaces</a:t>
            </a:r>
            <a:br>
              <a:rPr lang="en-GB" sz="1600">
                <a:solidFill>
                  <a:schemeClr val="dk1"/>
                </a:solidFill>
                <a:highlight>
                  <a:srgbClr val="F3FF07"/>
                </a:highlight>
              </a:rPr>
            </a:br>
            <a:r>
              <a:rPr lang="en-GB" sz="1000">
                <a:solidFill>
                  <a:schemeClr val="dk1"/>
                </a:solidFill>
              </a:rPr>
              <a:t> </a:t>
            </a:r>
            <a:r>
              <a:rPr lang="en-GB">
                <a:solidFill>
                  <a:schemeClr val="dk1"/>
                </a:solidFill>
              </a:rPr>
              <a:t>Interfaces provide important information about communication and collaboration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 sz="1100">
                <a:solidFill>
                  <a:schemeClr val="dk1"/>
                </a:solidFill>
              </a:rPr>
              <a:t> </a:t>
            </a:r>
            <a:r>
              <a:rPr lang="en-GB" sz="1600">
                <a:solidFill>
                  <a:schemeClr val="dk1"/>
                </a:solidFill>
                <a:highlight>
                  <a:srgbClr val="F3FF07"/>
                </a:highlight>
              </a:rPr>
              <a:t>Dependencies and Inheritance</a:t>
            </a:r>
            <a:endParaRPr sz="1600">
              <a:solidFill>
                <a:schemeClr val="dk1"/>
              </a:solidFill>
              <a:highlight>
                <a:srgbClr val="F3FF07"/>
              </a:highlight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>
                <a:solidFill>
                  <a:schemeClr val="dk1"/>
                </a:solidFill>
              </a:rPr>
              <a:t>It is a good idea to model dependencies from left to right and inheritance from bottom (derived classes) to top (base classes).</a:t>
            </a:r>
            <a:endParaRPr sz="2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0"/>
          <p:cNvSpPr txBox="1"/>
          <p:nvPr/>
        </p:nvSpPr>
        <p:spPr>
          <a:xfrm>
            <a:off x="0" y="0"/>
            <a:ext cx="9144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900">
                <a:solidFill>
                  <a:schemeClr val="dk1"/>
                </a:solidFill>
              </a:rPr>
              <a:t>Cohesion</a:t>
            </a:r>
            <a:endParaRPr b="1" sz="2900">
              <a:solidFill>
                <a:schemeClr val="dk1"/>
              </a:solidFill>
            </a:endParaRPr>
          </a:p>
        </p:txBody>
      </p:sp>
      <p:sp>
        <p:nvSpPr>
          <p:cNvPr id="103" name="Google Shape;103;p20"/>
          <p:cNvSpPr txBox="1"/>
          <p:nvPr/>
        </p:nvSpPr>
        <p:spPr>
          <a:xfrm>
            <a:off x="13" y="669250"/>
            <a:ext cx="9261600" cy="39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 sz="1300">
                <a:solidFill>
                  <a:schemeClr val="dk1"/>
                </a:solidFill>
              </a:rPr>
              <a:t> </a:t>
            </a:r>
            <a:r>
              <a:rPr lang="en-GB" sz="1800">
                <a:solidFill>
                  <a:schemeClr val="dk1"/>
                </a:solidFill>
              </a:rPr>
              <a:t>Conventional view:</a:t>
            </a:r>
            <a:br>
              <a:rPr lang="en-GB" sz="1800">
                <a:solidFill>
                  <a:schemeClr val="dk1"/>
                </a:solidFill>
              </a:rPr>
            </a:br>
            <a:r>
              <a:rPr lang="en-GB" sz="1100">
                <a:solidFill>
                  <a:schemeClr val="dk1"/>
                </a:solidFill>
              </a:rPr>
              <a:t> </a:t>
            </a:r>
            <a:r>
              <a:rPr lang="en-GB" sz="1600">
                <a:solidFill>
                  <a:schemeClr val="dk1"/>
                </a:solidFill>
              </a:rPr>
              <a:t>the “single-mindedness” of a module</a:t>
            </a:r>
            <a:endParaRPr sz="16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 sz="1300">
                <a:solidFill>
                  <a:schemeClr val="dk1"/>
                </a:solidFill>
              </a:rPr>
              <a:t> </a:t>
            </a:r>
            <a:r>
              <a:rPr lang="en-GB" sz="1800">
                <a:solidFill>
                  <a:schemeClr val="dk1"/>
                </a:solidFill>
              </a:rPr>
              <a:t>OO view:</a:t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i="1" lang="en-GB" sz="1600">
                <a:solidFill>
                  <a:schemeClr val="dk1"/>
                </a:solidFill>
              </a:rPr>
              <a:t>cohesion </a:t>
            </a:r>
            <a:r>
              <a:rPr lang="en-GB" sz="1600">
                <a:solidFill>
                  <a:schemeClr val="dk1"/>
                </a:solidFill>
              </a:rPr>
              <a:t>implies that a component or class encapsulates only attributes and operations that are closely related to one another and to the class or component itself</a:t>
            </a:r>
            <a:endParaRPr sz="16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 sz="1300">
                <a:solidFill>
                  <a:schemeClr val="dk1"/>
                </a:solidFill>
              </a:rPr>
              <a:t> </a:t>
            </a:r>
            <a:r>
              <a:rPr lang="en-GB" sz="1800">
                <a:solidFill>
                  <a:schemeClr val="dk1"/>
                </a:solidFill>
              </a:rPr>
              <a:t>Levels of cohesion </a:t>
            </a:r>
            <a:r>
              <a:rPr lang="en-GB" sz="1100">
                <a:solidFill>
                  <a:schemeClr val="dk1"/>
                </a:solidFill>
              </a:rPr>
              <a:t> </a:t>
            </a:r>
            <a:r>
              <a:rPr lang="en-GB" sz="1600">
                <a:solidFill>
                  <a:schemeClr val="dk1"/>
                </a:solidFill>
              </a:rPr>
              <a:t>Functional</a:t>
            </a:r>
            <a:endParaRPr sz="1600"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GB" sz="1100">
                <a:solidFill>
                  <a:schemeClr val="dk1"/>
                </a:solidFill>
              </a:rPr>
              <a:t> </a:t>
            </a:r>
            <a:r>
              <a:rPr lang="en-GB" sz="1600">
                <a:solidFill>
                  <a:schemeClr val="dk1"/>
                </a:solidFill>
              </a:rPr>
              <a:t>Layer</a:t>
            </a:r>
            <a:endParaRPr sz="1600"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GB" sz="1600">
                <a:solidFill>
                  <a:schemeClr val="dk1"/>
                </a:solidFill>
              </a:rPr>
              <a:t>Communicational</a:t>
            </a:r>
            <a:endParaRPr sz="1600"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GB" sz="1600">
                <a:solidFill>
                  <a:schemeClr val="dk1"/>
                </a:solidFill>
              </a:rPr>
              <a:t>Sequential</a:t>
            </a:r>
            <a:endParaRPr sz="1600"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GB" sz="1600">
                <a:solidFill>
                  <a:schemeClr val="dk1"/>
                </a:solidFill>
              </a:rPr>
              <a:t>Procedural</a:t>
            </a:r>
            <a:endParaRPr sz="1600"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GB" sz="1600">
                <a:solidFill>
                  <a:schemeClr val="dk1"/>
                </a:solidFill>
              </a:rPr>
              <a:t>Temporal</a:t>
            </a:r>
            <a:endParaRPr sz="1600"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GB" sz="1600">
                <a:solidFill>
                  <a:schemeClr val="dk1"/>
                </a:solidFill>
              </a:rPr>
              <a:t>utility</a:t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1"/>
          <p:cNvSpPr txBox="1"/>
          <p:nvPr/>
        </p:nvSpPr>
        <p:spPr>
          <a:xfrm>
            <a:off x="0" y="0"/>
            <a:ext cx="9144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900">
                <a:solidFill>
                  <a:schemeClr val="dk1"/>
                </a:solidFill>
              </a:rPr>
              <a:t>Coupling</a:t>
            </a:r>
            <a:endParaRPr b="1" sz="2900">
              <a:solidFill>
                <a:schemeClr val="dk1"/>
              </a:solidFill>
            </a:endParaRPr>
          </a:p>
        </p:txBody>
      </p:sp>
      <p:sp>
        <p:nvSpPr>
          <p:cNvPr id="110" name="Google Shape;110;p21"/>
          <p:cNvSpPr txBox="1"/>
          <p:nvPr/>
        </p:nvSpPr>
        <p:spPr>
          <a:xfrm>
            <a:off x="0" y="631200"/>
            <a:ext cx="9261600" cy="42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 sz="1300">
                <a:solidFill>
                  <a:schemeClr val="dk1"/>
                </a:solidFill>
              </a:rPr>
              <a:t> </a:t>
            </a:r>
            <a:r>
              <a:rPr lang="en-GB" sz="1800">
                <a:solidFill>
                  <a:schemeClr val="dk1"/>
                </a:solidFill>
              </a:rPr>
              <a:t>Conventional view:</a:t>
            </a:r>
            <a:br>
              <a:rPr lang="en-GB" sz="1800">
                <a:solidFill>
                  <a:schemeClr val="dk1"/>
                </a:solidFill>
              </a:rPr>
            </a:br>
            <a:r>
              <a:rPr lang="en-GB" sz="1100">
                <a:solidFill>
                  <a:schemeClr val="dk1"/>
                </a:solidFill>
              </a:rPr>
              <a:t> </a:t>
            </a:r>
            <a:r>
              <a:rPr lang="en-GB" sz="1600">
                <a:solidFill>
                  <a:schemeClr val="dk1"/>
                </a:solidFill>
              </a:rPr>
              <a:t>The degree to which a component is connected to other components and to the external world</a:t>
            </a:r>
            <a:endParaRPr sz="16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 sz="1800">
                <a:solidFill>
                  <a:schemeClr val="dk1"/>
                </a:solidFill>
              </a:rPr>
              <a:t>OO view:</a:t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</a:rPr>
              <a:t>a qualitative measure of the degree to which classes are connected to one another</a:t>
            </a:r>
            <a:endParaRPr sz="16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 sz="1300">
                <a:solidFill>
                  <a:schemeClr val="dk1"/>
                </a:solidFill>
              </a:rPr>
              <a:t> </a:t>
            </a:r>
            <a:r>
              <a:rPr lang="en-GB" sz="1800">
                <a:solidFill>
                  <a:schemeClr val="dk1"/>
                </a:solidFill>
              </a:rPr>
              <a:t>Level of coupling </a:t>
            </a:r>
            <a:r>
              <a:rPr lang="en-GB" sz="1000">
                <a:solidFill>
                  <a:schemeClr val="dk1"/>
                </a:solidFill>
              </a:rPr>
              <a:t> </a:t>
            </a:r>
            <a:endParaRPr sz="1000"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GB">
                <a:solidFill>
                  <a:schemeClr val="dk1"/>
                </a:solidFill>
              </a:rPr>
              <a:t>Content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GB">
                <a:solidFill>
                  <a:schemeClr val="dk1"/>
                </a:solidFill>
              </a:rPr>
              <a:t>Common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GB">
                <a:solidFill>
                  <a:schemeClr val="dk1"/>
                </a:solidFill>
              </a:rPr>
              <a:t>Control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GB">
                <a:solidFill>
                  <a:schemeClr val="dk1"/>
                </a:solidFill>
              </a:rPr>
              <a:t>Stamp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GB">
                <a:solidFill>
                  <a:schemeClr val="dk1"/>
                </a:solidFill>
              </a:rPr>
              <a:t>Data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GB">
                <a:solidFill>
                  <a:schemeClr val="dk1"/>
                </a:solidFill>
              </a:rPr>
              <a:t>Routine call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GB">
                <a:solidFill>
                  <a:schemeClr val="dk1"/>
                </a:solidFill>
              </a:rPr>
              <a:t>Type use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GB">
                <a:solidFill>
                  <a:schemeClr val="dk1"/>
                </a:solidFill>
              </a:rPr>
              <a:t>Inclusion or import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GB">
                <a:solidFill>
                  <a:schemeClr val="dk1"/>
                </a:solidFill>
              </a:rPr>
              <a:t>External</a:t>
            </a:r>
            <a:endParaRPr sz="1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2"/>
          <p:cNvSpPr txBox="1"/>
          <p:nvPr/>
        </p:nvSpPr>
        <p:spPr>
          <a:xfrm>
            <a:off x="0" y="0"/>
            <a:ext cx="9144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900">
                <a:solidFill>
                  <a:schemeClr val="dk1"/>
                </a:solidFill>
              </a:rPr>
              <a:t>Component Level Design-I</a:t>
            </a:r>
            <a:endParaRPr b="1" sz="2900">
              <a:solidFill>
                <a:schemeClr val="dk1"/>
              </a:solidFill>
            </a:endParaRPr>
          </a:p>
        </p:txBody>
      </p:sp>
      <p:sp>
        <p:nvSpPr>
          <p:cNvPr id="117" name="Google Shape;117;p22"/>
          <p:cNvSpPr txBox="1"/>
          <p:nvPr/>
        </p:nvSpPr>
        <p:spPr>
          <a:xfrm>
            <a:off x="-12" y="1016700"/>
            <a:ext cx="8899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1"/>
              </a:solidFill>
            </a:endParaRPr>
          </a:p>
        </p:txBody>
      </p:sp>
      <p:sp>
        <p:nvSpPr>
          <p:cNvPr id="118" name="Google Shape;118;p22"/>
          <p:cNvSpPr txBox="1"/>
          <p:nvPr/>
        </p:nvSpPr>
        <p:spPr>
          <a:xfrm>
            <a:off x="13" y="703888"/>
            <a:ext cx="9261600" cy="38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 </a:t>
            </a:r>
            <a:r>
              <a:rPr lang="en-GB" sz="2000">
                <a:solidFill>
                  <a:schemeClr val="dk1"/>
                </a:solidFill>
              </a:rPr>
              <a:t>Step 1. Identify all design classes that correspond to the problem domain.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 </a:t>
            </a:r>
            <a:r>
              <a:rPr lang="en-GB" sz="2000">
                <a:solidFill>
                  <a:schemeClr val="dk1"/>
                </a:solidFill>
              </a:rPr>
              <a:t>Step 2. Identify all design classes that correspond to the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</a:rPr>
              <a:t>infrastructure domain.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 </a:t>
            </a:r>
            <a:r>
              <a:rPr lang="en-GB" sz="2000">
                <a:solidFill>
                  <a:schemeClr val="dk1"/>
                </a:solidFill>
              </a:rPr>
              <a:t>Step 3. Elaborate all design classes that are not acquired as reusable components.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 </a:t>
            </a:r>
            <a:r>
              <a:rPr lang="en-GB" sz="2000">
                <a:solidFill>
                  <a:schemeClr val="dk1"/>
                </a:solidFill>
              </a:rPr>
              <a:t>Step 3a. Specify message details when classes or component collaborate.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>
                <a:solidFill>
                  <a:schemeClr val="dk1"/>
                </a:solidFill>
              </a:rPr>
              <a:t> </a:t>
            </a:r>
            <a:r>
              <a:rPr lang="en-GB" sz="2000">
                <a:solidFill>
                  <a:schemeClr val="dk1"/>
                </a:solidFill>
              </a:rPr>
              <a:t>Step 3b. Identify appropriate interfaces for each component.</a:t>
            </a:r>
            <a:endParaRPr sz="2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3"/>
          <p:cNvSpPr txBox="1"/>
          <p:nvPr/>
        </p:nvSpPr>
        <p:spPr>
          <a:xfrm>
            <a:off x="0" y="0"/>
            <a:ext cx="9144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900">
                <a:solidFill>
                  <a:schemeClr val="dk1"/>
                </a:solidFill>
              </a:rPr>
              <a:t>Component-Level Design-II</a:t>
            </a:r>
            <a:endParaRPr b="1" sz="2900">
              <a:solidFill>
                <a:schemeClr val="dk1"/>
              </a:solidFill>
            </a:endParaRPr>
          </a:p>
        </p:txBody>
      </p:sp>
      <p:sp>
        <p:nvSpPr>
          <p:cNvPr id="125" name="Google Shape;125;p23"/>
          <p:cNvSpPr txBox="1"/>
          <p:nvPr/>
        </p:nvSpPr>
        <p:spPr>
          <a:xfrm>
            <a:off x="13" y="631200"/>
            <a:ext cx="9261600" cy="39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</a:rPr>
              <a:t>Step 3c. Elaborate attributes and define data types and data structures required to implement them.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</a:rPr>
              <a:t> </a:t>
            </a:r>
            <a:r>
              <a:rPr lang="en-GB" sz="1900">
                <a:solidFill>
                  <a:schemeClr val="dk1"/>
                </a:solidFill>
              </a:rPr>
              <a:t>Step 3d. Describe processing flow within each operation in detail.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</a:rPr>
              <a:t> </a:t>
            </a:r>
            <a:r>
              <a:rPr lang="en-GB" sz="1900">
                <a:solidFill>
                  <a:schemeClr val="dk1"/>
                </a:solidFill>
              </a:rPr>
              <a:t>Step 4. Describe persistent data sources (databases and files) and identify the classes required to manage them.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</a:rPr>
              <a:t> </a:t>
            </a:r>
            <a:r>
              <a:rPr lang="en-GB" sz="1900">
                <a:solidFill>
                  <a:schemeClr val="dk1"/>
                </a:solidFill>
              </a:rPr>
              <a:t>Step 5. Develop and elaborate behavioral representations for a class or component.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</a:rPr>
              <a:t> </a:t>
            </a:r>
            <a:r>
              <a:rPr lang="en-GB" sz="1900">
                <a:solidFill>
                  <a:schemeClr val="dk1"/>
                </a:solidFill>
              </a:rPr>
              <a:t>Step 6. Elaborate deployment diagrams to provide additional implementation detail.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300">
                <a:solidFill>
                  <a:schemeClr val="dk1"/>
                </a:solidFill>
              </a:rPr>
              <a:t> </a:t>
            </a:r>
            <a:r>
              <a:rPr lang="en-GB" sz="1900">
                <a:solidFill>
                  <a:schemeClr val="dk1"/>
                </a:solidFill>
              </a:rPr>
              <a:t>Step 7. Factor every component-level design representation and always consider alternatives.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