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alatino Linotype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PalatinoLinotype-bold.fntdata"/><Relationship Id="rId23" Type="http://schemas.openxmlformats.org/officeDocument/2006/relationships/slide" Target="slides/slide18.xml"/><Relationship Id="rId45" Type="http://schemas.openxmlformats.org/officeDocument/2006/relationships/font" Target="fonts/PalatinoLinotyp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PalatinoLinotype-boldItalic.fntdata"/><Relationship Id="rId25" Type="http://schemas.openxmlformats.org/officeDocument/2006/relationships/slide" Target="slides/slide20.xml"/><Relationship Id="rId47" Type="http://schemas.openxmlformats.org/officeDocument/2006/relationships/font" Target="fonts/PalatinoLinotype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10177c117_0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410177c117_0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10177c117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410177c117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10177c117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410177c117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0177c117_0_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410177c117_0_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10177c117_0_1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410177c117_0_1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10177c117_0_11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410177c117_0_11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10177c117_0_1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410177c117_0_1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10177c117_0_1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410177c117_0_1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10177c117_0_14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410177c117_0_14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10177c117_0_15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410177c117_0_15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ac482a6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ac482a6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10177c117_0_16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410177c117_0_16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10177c117_0_17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410177c117_0_17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10177c117_0_1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410177c117_0_1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10177c117_0_2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410177c117_0_2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10177c117_0_21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410177c117_0_21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10177c117_0_22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410177c117_0_22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10177c117_0_23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410177c117_0_23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10177c117_0_24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410177c117_0_24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10177c117_0_2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410177c117_0_2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10177c117_0_27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410177c117_0_27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10177c117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410177c117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afb8d3d25_2_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7afb8d3d25_2_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7afb8d3d25_2_1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27afb8d3d25_2_1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afb8d3d25_2_2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7afb8d3d25_2_2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afb8d3d25_2_3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7afb8d3d25_2_3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7afb8d3d25_2_4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7afb8d3d25_2_4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afb8d3d25_2_5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7afb8d3d25_2_5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afb8d3d25_2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27afb8d3d25_2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7b29b18345_0_22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7b29b18345_0_22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7b29b18345_0_22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27b29b18345_0_22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7b29b18345_0_23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7b29b18345_0_23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10177c117_0_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410177c117_0_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10177c117_0_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410177c117_0_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10177c117_0_4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410177c117_0_4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11332c750_0_2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411332c750_0_2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10177c117_0_5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410177c117_0_5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10177c117_0_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410177c117_0_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6700" y="588500"/>
            <a:ext cx="77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7750" y="1327400"/>
            <a:ext cx="8248500" cy="22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</a:rPr>
              <a:t>UNIT –II (Chapter-2)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>
                <a:solidFill>
                  <a:srgbClr val="081D58"/>
                </a:solidFill>
              </a:rPr>
              <a:t>REQUIREMENTS ENGINEERING PROCESS</a:t>
            </a:r>
            <a:endParaRPr sz="2900">
              <a:solidFill>
                <a:srgbClr val="081D5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Text Book: Software Engineering, A practitioner’s approach</a:t>
            </a:r>
            <a:endParaRPr sz="1800">
              <a:solidFill>
                <a:schemeClr val="dk1"/>
              </a:solidFill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Roger s. Pressman 6th Edition -McGraw-Hill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0" y="0"/>
            <a:ext cx="91440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elicitation and analysis process activities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13" y="810075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Domain understanding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Requirements collection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Classification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Conflict resolution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Prioritisation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Requirements Validation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Requirements definition and specification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rgbClr val="FFFFFF"/>
                </a:highlight>
              </a:rPr>
              <a:t>System models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0" y="901150"/>
            <a:ext cx="9202800" cy="3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Different models may be produced during the requirements analysis activity</a:t>
            </a:r>
            <a:endParaRPr sz="2400">
              <a:solidFill>
                <a:srgbClr val="081D58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Requirements analysis may involve three structuring activities which result in these different models</a:t>
            </a:r>
            <a:endParaRPr sz="24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rgbClr val="081D58"/>
                </a:solidFill>
              </a:rPr>
              <a:t>Partitioning: Identifies the structural (part-of) relationships between entities</a:t>
            </a:r>
            <a:endParaRPr sz="20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rgbClr val="081D58"/>
                </a:solidFill>
              </a:rPr>
              <a:t>Abstraction: Identifies generalities among entities</a:t>
            </a:r>
            <a:endParaRPr sz="20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rgbClr val="081D58"/>
                </a:solidFill>
              </a:rPr>
              <a:t>Projection: Identifies different ways of looking at a problem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elicitation and analysis techniques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122100" y="964950"/>
            <a:ext cx="88998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  <a:highlight>
                  <a:srgbClr val="FFFFFF"/>
                </a:highlight>
              </a:rPr>
              <a:t> </a:t>
            </a:r>
            <a:r>
              <a:rPr lang="en-GB" sz="2800">
                <a:solidFill>
                  <a:srgbClr val="081D58"/>
                </a:solidFill>
                <a:highlight>
                  <a:srgbClr val="FFFFFF"/>
                </a:highlight>
              </a:rPr>
              <a:t>Viewpoint-oriented elicitation</a:t>
            </a:r>
            <a:endParaRPr sz="2800">
              <a:solidFill>
                <a:srgbClr val="081D58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  <a:highlight>
                  <a:srgbClr val="FFFFFF"/>
                </a:highlight>
              </a:rPr>
              <a:t> </a:t>
            </a:r>
            <a:r>
              <a:rPr lang="en-GB" sz="2800">
                <a:solidFill>
                  <a:srgbClr val="081D58"/>
                </a:solidFill>
                <a:highlight>
                  <a:srgbClr val="FFFFFF"/>
                </a:highlight>
              </a:rPr>
              <a:t>Scenario Based </a:t>
            </a:r>
            <a:r>
              <a:rPr lang="en-GB">
                <a:solidFill>
                  <a:srgbClr val="081D58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081D58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2800">
                <a:solidFill>
                  <a:srgbClr val="081D58"/>
                </a:solidFill>
                <a:highlight>
                  <a:srgbClr val="FFFFFF"/>
                </a:highlight>
              </a:rPr>
              <a:t>Ethnography</a:t>
            </a:r>
            <a:endParaRPr sz="23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Viewpoint-oriented elicitation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0" y="776850"/>
            <a:ext cx="90732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Stakeholders represent different ways of looking at a problem or problem viewpoints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This multi-perspective analysis is important as there is no single correct way to analyse system requirements</a:t>
            </a:r>
            <a:endParaRPr sz="25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Banking ATM system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35388" y="734150"/>
            <a:ext cx="9073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The example used here is an auto-teller system which provides some automated banking services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Simplified system which offers some services to customers of the bank who own the system and a narrower range of services to other customers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Services include cash withdrawal, message passing (send a message to request a service), ordering a statement and transferring funds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Auto teller viewpoints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13" y="776850"/>
            <a:ext cx="92616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Bank customers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Representatives of other banks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Hardware and software maintenance engineers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Marketing department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Bank managers and counter staff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Database administrators and security staff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Communications engineers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Personnel department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Method-based analysis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35400" y="509150"/>
            <a:ext cx="90732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Widely used approach to requirements analysis. Depends on the application of a structured method to understand the system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Methods have different emphases. Some are designed for requirements elicitation, others are close to design methods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A viewpoint-oriented method (VORD) is used as an example here. It also illustrates the use of viewpoints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rgbClr val="FFFFFF"/>
                </a:highlight>
              </a:rPr>
              <a:t>The VORD method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36762"/>
            <a:ext cx="9144003" cy="2669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VORD process model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438613" y="529200"/>
            <a:ext cx="8384400" cy="3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Viewpoint identification</a:t>
            </a:r>
            <a:endParaRPr sz="2400">
              <a:solidFill>
                <a:srgbClr val="081D58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2000">
                <a:solidFill>
                  <a:srgbClr val="081D58"/>
                </a:solidFill>
              </a:rPr>
              <a:t>Discover viewpoints which receive system services and identify the services provided to each viewpoint </a:t>
            </a:r>
            <a:r>
              <a:rPr lang="en-GB" sz="1200">
                <a:solidFill>
                  <a:srgbClr val="081D58"/>
                </a:solidFill>
              </a:rPr>
              <a:t> </a:t>
            </a:r>
            <a:endParaRPr sz="12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2400">
                <a:solidFill>
                  <a:srgbClr val="081D58"/>
                </a:solidFill>
              </a:rPr>
              <a:t>Viewpoint structuring</a:t>
            </a:r>
            <a:endParaRPr sz="2400">
              <a:solidFill>
                <a:srgbClr val="081D58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2000">
                <a:solidFill>
                  <a:srgbClr val="081D58"/>
                </a:solidFill>
              </a:rPr>
              <a:t>Group related viewpoints into a hierarchy. Common services are provided at higher-levels in the hierarchy</a:t>
            </a:r>
            <a:endParaRPr sz="20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Viewpoint documentation</a:t>
            </a:r>
            <a:endParaRPr sz="2400">
              <a:solidFill>
                <a:srgbClr val="081D58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2000">
                <a:solidFill>
                  <a:srgbClr val="081D58"/>
                </a:solidFill>
              </a:rPr>
              <a:t>Refine the description of the identified viewpoints and services</a:t>
            </a:r>
            <a:endParaRPr sz="20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Viewpoint-system mapping</a:t>
            </a:r>
            <a:endParaRPr sz="2400">
              <a:solidFill>
                <a:srgbClr val="081D58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2000">
                <a:solidFill>
                  <a:srgbClr val="081D58"/>
                </a:solidFill>
              </a:rPr>
              <a:t>Transform the analysis to an object-oriented design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VORD standard forms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13" y="600306"/>
            <a:ext cx="9144003" cy="419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2500" y="0"/>
            <a:ext cx="7839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rgbClr val="FFFFFF"/>
                </a:highlight>
              </a:rPr>
              <a:t>Objectives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93000" y="980250"/>
            <a:ext cx="89580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Requirements Engineering Process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Feasibility studies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Requirements elicitation and analysis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Requirements validation</a:t>
            </a:r>
            <a:endParaRPr sz="28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Requirements management</a:t>
            </a:r>
            <a:endParaRPr sz="25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Viewpoint identification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959" y="600300"/>
            <a:ext cx="8625715" cy="41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rgbClr val="FFFFFF"/>
                </a:highlight>
              </a:rPr>
              <a:t>Viewpoint hierarchy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10" y="600300"/>
            <a:ext cx="8503378" cy="42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Customer/cash withdrawal templates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512" y="521048"/>
            <a:ext cx="7556977" cy="41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3300">
                <a:solidFill>
                  <a:schemeClr val="dk1"/>
                </a:solidFill>
              </a:rPr>
              <a:t>System requirements</a:t>
            </a:r>
            <a:endParaRPr b="1" sz="3300">
              <a:solidFill>
                <a:schemeClr val="dk1"/>
              </a:solidFill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13" y="1099450"/>
            <a:ext cx="92616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More detailed specifications of user requirements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Serve as a basis for designing the system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May be used as part of the system contract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System requirements may be expressed using system models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Scenario Based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48" name="Google Shape;248;p3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49" name="Google Shape;249;p3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0" name="Google Shape;250;p38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29413" y="692700"/>
            <a:ext cx="92028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Scenarios are descriptions of how a system is used in practice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They are helpful in requirements elicitation as people can relate to these more readily than abstract statement of what they require from a system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Scenarios are particularly useful for adding detail to an outline requirements description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Use cases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0" y="697925"/>
            <a:ext cx="89868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Use-cases are a scenario based technique in the UML which identify the actors in an interaction and which describe the interaction itself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A set of use cases should describe all possible interactions with the system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Sequence diagrams may be used to add detail to use- cases by showing the sequence of event processing in the system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Library use-cases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265" name="Google Shape;26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363" y="600300"/>
            <a:ext cx="5664900" cy="408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Ethnography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0" y="889100"/>
            <a:ext cx="92616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Ethnography is an observational technique that can be used to understand social and organizational requirements.</a:t>
            </a:r>
            <a:endParaRPr sz="24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A social scientists spends a considerable time observing and analysing how people actually work</a:t>
            </a:r>
            <a:endParaRPr sz="24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People do not have to explain or articulate their work</a:t>
            </a:r>
            <a:endParaRPr sz="24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Social and organisational factors of importance may be</a:t>
            </a:r>
            <a:br>
              <a:rPr lang="en-GB" sz="2400">
                <a:solidFill>
                  <a:srgbClr val="081D58"/>
                </a:solidFill>
              </a:rPr>
            </a:br>
            <a:r>
              <a:rPr lang="en-GB" sz="2400">
                <a:solidFill>
                  <a:srgbClr val="081D58"/>
                </a:solidFill>
              </a:rPr>
              <a:t>observed</a:t>
            </a:r>
            <a:endParaRPr sz="2400">
              <a:solidFill>
                <a:srgbClr val="081D58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Ethnographic studies have shown that work is usually richer and more complex than suggested by simple system models</a:t>
            </a:r>
            <a:endParaRPr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rgbClr val="FFFFFF"/>
                </a:highlight>
              </a:rPr>
              <a:t>Requirements validation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2" name="Google Shape;282;p42"/>
          <p:cNvSpPr txBox="1"/>
          <p:nvPr/>
        </p:nvSpPr>
        <p:spPr>
          <a:xfrm>
            <a:off x="13" y="678775"/>
            <a:ext cx="9261600" cy="4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600">
                <a:solidFill>
                  <a:srgbClr val="081D58"/>
                </a:solidFill>
              </a:rPr>
              <a:t> </a:t>
            </a:r>
            <a:r>
              <a:rPr lang="en-GB" sz="3200">
                <a:solidFill>
                  <a:srgbClr val="081D58"/>
                </a:solidFill>
              </a:rPr>
              <a:t>Concerned with demonstrating that the requirements define the system that the customer really wants</a:t>
            </a:r>
            <a:endParaRPr sz="32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600">
                <a:solidFill>
                  <a:srgbClr val="081D58"/>
                </a:solidFill>
              </a:rPr>
              <a:t> </a:t>
            </a:r>
            <a:r>
              <a:rPr lang="en-GB" sz="3200">
                <a:solidFill>
                  <a:srgbClr val="081D58"/>
                </a:solidFill>
              </a:rPr>
              <a:t>Requirements error costs are high so validation is very important</a:t>
            </a:r>
            <a:endParaRPr sz="3200">
              <a:solidFill>
                <a:srgbClr val="081D58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○"/>
            </a:pPr>
            <a:r>
              <a:rPr lang="en-GB" sz="2800">
                <a:solidFill>
                  <a:srgbClr val="081D58"/>
                </a:solidFill>
              </a:rPr>
              <a:t>Fixing a requirements error after delivery may cost up to 100 times the cost of fixing an implementation error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PDL-based requirements definition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89" name="Google Shape;289;p4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0" name="Google Shape;290;p43"/>
          <p:cNvSpPr txBox="1"/>
          <p:nvPr/>
        </p:nvSpPr>
        <p:spPr>
          <a:xfrm>
            <a:off x="0" y="712550"/>
            <a:ext cx="9261600" cy="4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1D58"/>
                </a:solidFill>
              </a:rPr>
              <a:t>Requirements may be defined operationally using a language like a programming language but with more flexibility of expression</a:t>
            </a:r>
            <a:endParaRPr sz="2800">
              <a:solidFill>
                <a:srgbClr val="081D58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1D58"/>
                </a:solidFill>
              </a:rPr>
              <a:t>Most appropriate in two situations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Where an operation is specified as a sequence of actions and the order is important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When hardware and software interfaces have to be specified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engineering processes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0" y="720375"/>
            <a:ext cx="9261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The process used for RE vary widely depending on the application domain, the people involved and the organisation developing the requirements</a:t>
            </a:r>
            <a:endParaRPr sz="2400">
              <a:solidFill>
                <a:srgbClr val="081D58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However, there are a number of generic activities common to all process</a:t>
            </a:r>
            <a:endParaRPr sz="24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rgbClr val="081D58"/>
                </a:solidFill>
              </a:rPr>
              <a:t>Feasibility Study</a:t>
            </a:r>
            <a:endParaRPr sz="20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rgbClr val="081D58"/>
                </a:solidFill>
              </a:rPr>
              <a:t>Requirements elicitation</a:t>
            </a:r>
            <a:endParaRPr sz="20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rgbClr val="081D58"/>
                </a:solidFill>
              </a:rPr>
              <a:t>Requirements analysis</a:t>
            </a:r>
            <a:endParaRPr sz="20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rgbClr val="081D58"/>
                </a:solidFill>
              </a:rPr>
              <a:t>Requirements validation</a:t>
            </a:r>
            <a:endParaRPr sz="2000">
              <a:solidFill>
                <a:srgbClr val="081D58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rgbClr val="081D58"/>
                </a:solidFill>
              </a:rPr>
              <a:t>Requirements management</a:t>
            </a:r>
            <a:endParaRPr sz="23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PDL disadvantage</a:t>
            </a:r>
            <a:r>
              <a:rPr b="1" lang="en-GB" sz="2700">
                <a:solidFill>
                  <a:schemeClr val="dk1"/>
                </a:solidFill>
              </a:rPr>
              <a:t>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97" name="Google Shape;297;p4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8" name="Google Shape;298;p44"/>
          <p:cNvSpPr txBox="1"/>
          <p:nvPr/>
        </p:nvSpPr>
        <p:spPr>
          <a:xfrm>
            <a:off x="0" y="712550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PDL may not be sufficiently expressive to express the system functionality in an understandable way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Notation is only understandable to people with programming language knowledge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The requirement may be taken as a design specification rather than a model to help understand the system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5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Interface specification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05" name="Google Shape;305;p45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06" name="Google Shape;306;p45"/>
          <p:cNvSpPr txBox="1"/>
          <p:nvPr/>
        </p:nvSpPr>
        <p:spPr>
          <a:xfrm>
            <a:off x="13" y="420688"/>
            <a:ext cx="9261600" cy="4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Most systems must operate with other systems and the operating interfaces must be specified as part of the requirements</a:t>
            </a:r>
            <a:endParaRPr sz="2800">
              <a:solidFill>
                <a:srgbClr val="081D58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Three types of interface may have to be defined</a:t>
            </a:r>
            <a:endParaRPr sz="28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Procedural interfaces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Data structures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Data representations</a:t>
            </a:r>
            <a:endParaRPr sz="2400">
              <a:solidFill>
                <a:srgbClr val="081D58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Formal notations are an effective technique for interface specification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6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PDL interface description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13" name="Google Shape;313;p46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14" name="Google Shape;31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6204"/>
            <a:ext cx="9144001" cy="305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Requirements Document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21" name="Google Shape;321;p4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22" name="Google Shape;322;p47"/>
          <p:cNvSpPr txBox="1"/>
          <p:nvPr/>
        </p:nvSpPr>
        <p:spPr>
          <a:xfrm>
            <a:off x="13" y="777000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The requirements document is the official statement of what is required of the system developers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Should include both a definition and a specification of requirements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It is NOT a design document. As far as possible, it should set of WHAT the system should do rather than HOW it should do it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Requirements Document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29" name="Google Shape;329;p4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30" name="Google Shape;33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587" y="600300"/>
            <a:ext cx="7316826" cy="44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document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37" name="Google Shape;337;p4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38" name="Google Shape;338;p49"/>
          <p:cNvSpPr txBox="1"/>
          <p:nvPr/>
        </p:nvSpPr>
        <p:spPr>
          <a:xfrm>
            <a:off x="13" y="889125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Specify external system behaviour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Specify implementation constraints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Easy to change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Serve as reference tool for maintenance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Record forethought about the life cycle of the system i.e. predict changes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Characterise responses to unexpected events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Document Structure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45" name="Google Shape;345;p5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6" name="Google Shape;346;p50"/>
          <p:cNvSpPr txBox="1"/>
          <p:nvPr/>
        </p:nvSpPr>
        <p:spPr>
          <a:xfrm>
            <a:off x="0" y="600300"/>
            <a:ext cx="9261600" cy="4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Preface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Introduction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Glossary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User requirements definition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System architecture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System requirements specification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System models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System evolution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Appendices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Index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1"/>
          <p:cNvSpPr txBox="1"/>
          <p:nvPr/>
        </p:nvSpPr>
        <p:spPr>
          <a:xfrm>
            <a:off x="610977" y="1866175"/>
            <a:ext cx="7890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 txBox="1"/>
          <p:nvPr/>
        </p:nvSpPr>
        <p:spPr>
          <a:xfrm>
            <a:off x="455865" y="2280880"/>
            <a:ext cx="8231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3"/>
          <p:cNvSpPr txBox="1"/>
          <p:nvPr/>
        </p:nvSpPr>
        <p:spPr>
          <a:xfrm>
            <a:off x="2409063" y="921386"/>
            <a:ext cx="44439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Scan The QR for More Info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531" y="1472036"/>
            <a:ext cx="3588762" cy="35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requirements engineering process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00" y="600290"/>
            <a:ext cx="9144003" cy="456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Feasibility studies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0" y="665863"/>
            <a:ext cx="91440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A feasibility study decides whether or not the proposed system is worthwhile</a:t>
            </a:r>
            <a:endParaRPr sz="26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600">
                <a:solidFill>
                  <a:srgbClr val="081D58"/>
                </a:solidFill>
              </a:rPr>
              <a:t>A short focused study that checks</a:t>
            </a:r>
            <a:endParaRPr sz="2600">
              <a:solidFill>
                <a:srgbClr val="081D58"/>
              </a:solidFill>
            </a:endParaRPr>
          </a:p>
          <a:p>
            <a:pPr indent="-3683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200"/>
              <a:buChar char="○"/>
            </a:pPr>
            <a:r>
              <a:rPr lang="en-GB" sz="2200">
                <a:solidFill>
                  <a:srgbClr val="081D58"/>
                </a:solidFill>
              </a:rPr>
              <a:t>If the system contributes to organisational</a:t>
            </a:r>
            <a:br>
              <a:rPr lang="en-GB" sz="2200">
                <a:solidFill>
                  <a:srgbClr val="081D58"/>
                </a:solidFill>
              </a:rPr>
            </a:br>
            <a:r>
              <a:rPr lang="en-GB" sz="2200">
                <a:solidFill>
                  <a:srgbClr val="081D58"/>
                </a:solidFill>
              </a:rPr>
              <a:t>objectives</a:t>
            </a:r>
            <a:endParaRPr sz="2200">
              <a:solidFill>
                <a:srgbClr val="081D58"/>
              </a:solidFill>
            </a:endParaRPr>
          </a:p>
          <a:p>
            <a:pPr indent="-3683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200"/>
              <a:buChar char="○"/>
            </a:pPr>
            <a:r>
              <a:rPr lang="en-GB" sz="2200">
                <a:solidFill>
                  <a:srgbClr val="081D58"/>
                </a:solidFill>
              </a:rPr>
              <a:t>If the system can be engineered using current technology and within budget</a:t>
            </a:r>
            <a:endParaRPr sz="2200">
              <a:solidFill>
                <a:srgbClr val="081D58"/>
              </a:solidFill>
            </a:endParaRPr>
          </a:p>
          <a:p>
            <a:pPr indent="-3683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200"/>
              <a:buChar char="○"/>
            </a:pPr>
            <a:r>
              <a:rPr lang="en-GB" sz="2200">
                <a:solidFill>
                  <a:srgbClr val="081D58"/>
                </a:solidFill>
              </a:rPr>
              <a:t>If the system can be integrated with other systems that are used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Feasibility study implementation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13" y="669250"/>
            <a:ext cx="9261600" cy="4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Based on information assessment (what is required), information collection and report writing</a:t>
            </a:r>
            <a:endParaRPr sz="2800">
              <a:solidFill>
                <a:srgbClr val="081D58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Questions for people in the organisation</a:t>
            </a:r>
            <a:endParaRPr sz="28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What if the system wasn’t implemented?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What are current process problems?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How will the proposed system help?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What will be the integration problems?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Is new technology needed? What skills?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What facilities must be supported by the proposed system?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Elicitation and analysis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13" y="898675"/>
            <a:ext cx="9261600" cy="3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100">
                <a:solidFill>
                  <a:srgbClr val="081D58"/>
                </a:solidFill>
              </a:rPr>
              <a:t> </a:t>
            </a:r>
            <a:r>
              <a:rPr lang="en-GB" sz="2500">
                <a:solidFill>
                  <a:srgbClr val="081D58"/>
                </a:solidFill>
              </a:rPr>
              <a:t>Sometimes called requirements elicitation or requirements discovery</a:t>
            </a:r>
            <a:endParaRPr sz="25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100">
                <a:solidFill>
                  <a:srgbClr val="081D58"/>
                </a:solidFill>
              </a:rPr>
              <a:t> </a:t>
            </a:r>
            <a:r>
              <a:rPr lang="en-GB" sz="2500">
                <a:solidFill>
                  <a:srgbClr val="081D58"/>
                </a:solidFill>
              </a:rPr>
              <a:t>Involves technical staff working with customers to find out about the application domain, the services that the system should provide and the system’s operational constraints</a:t>
            </a:r>
            <a:endParaRPr sz="25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100">
                <a:solidFill>
                  <a:srgbClr val="081D58"/>
                </a:solidFill>
              </a:rPr>
              <a:t> </a:t>
            </a:r>
            <a:r>
              <a:rPr lang="en-GB" sz="2500">
                <a:solidFill>
                  <a:srgbClr val="081D58"/>
                </a:solidFill>
              </a:rPr>
              <a:t>May involve end-users, managers, engineers involved in maintenance, domain experts, trade unions, etc. These are called stakeholders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rgbClr val="FFFFFF"/>
                </a:highlight>
              </a:rPr>
              <a:t>Problems of requirements analysi</a:t>
            </a:r>
            <a:r>
              <a:rPr b="1" lang="en-GB" sz="2700">
                <a:solidFill>
                  <a:schemeClr val="dk1"/>
                </a:solidFill>
                <a:highlight>
                  <a:srgbClr val="FFFFFF"/>
                </a:highlight>
              </a:rPr>
              <a:t>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13" y="736150"/>
            <a:ext cx="92616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Stakeholders don’t know what they really want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Stakeholders express requirements in their own terms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Different stakeholders may have conflicting requirements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Organisational and political factors may influence the system requirements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2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The requirements change during the analysis process. New stakeholders may emerge and the business environment change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Elicitation and Analysis process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b="0" l="0" r="0" t="4324"/>
          <a:stretch/>
        </p:blipFill>
        <p:spPr>
          <a:xfrm>
            <a:off x="484988" y="516275"/>
            <a:ext cx="8291652" cy="43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