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media/image2.png" ContentType="image/png"/>
  <Override PartName="/ppt/media/image12.png" ContentType="image/png"/>
  <Override PartName="/ppt/media/image10.png" ContentType="image/png"/>
  <Override PartName="/ppt/media/image13.png" ContentType="image/png"/>
  <Override PartName="/ppt/media/image3.png" ContentType="image/png"/>
  <Override PartName="/ppt/media/image11.png" ContentType="image/png"/>
  <Override PartName="/ppt/media/image1.png" ContentType="image/png"/>
  <Override PartName="/ppt/media/image14.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_rels/presentation.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1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13.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12.xml.rels" ContentType="application/vnd.openxmlformats-package.relationships+xml"/>
  <Override PartName="/ppt/slideLayouts/_rels/slideLayout14.xml.rels" ContentType="application/vnd.openxmlformats-package.relationships+xml"/>
  <Override PartName="/ppt/slideLayouts/_rels/slideLayout3.xml.rels" ContentType="application/vnd.openxmlformats-package.relationships+xml"/>
  <Override PartName="/ppt/slideLayouts/_rels/slideLayout24.xml.rels" ContentType="application/vnd.openxmlformats-package.relationships+xml"/>
  <Override PartName="/ppt/slideLayouts/_rels/slideLayout1.xml.rels" ContentType="application/vnd.openxmlformats-package.relationships+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s/_rels/slide19.xml.rels" ContentType="application/vnd.openxmlformats-package.relationships+xml"/>
  <Override PartName="/ppt/slides/_rels/slide9.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1.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4.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0077450" cy="5668963"/>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60D54E38-1A87-4D5B-B144-640530E60CAA}"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 name="PlaceHolder 2"/>
          <p:cNvSpPr>
            <a:spLocks noGrp="1"/>
          </p:cNvSpPr>
          <p:nvPr>
            <p:ph/>
          </p:nvPr>
        </p:nvSpPr>
        <p:spPr>
          <a:xfrm>
            <a:off x="503640" y="1326240"/>
            <a:ext cx="906912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 name="PlaceHolder 3"/>
          <p:cNvSpPr>
            <a:spLocks noGrp="1"/>
          </p:cNvSpPr>
          <p:nvPr>
            <p:ph/>
          </p:nvPr>
        </p:nvSpPr>
        <p:spPr>
          <a:xfrm>
            <a:off x="503640" y="3043440"/>
            <a:ext cx="906912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08249FB0-B68D-4E25-A1EB-08ECD827C27E}"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 name="PlaceHolder 2"/>
          <p:cNvSpPr>
            <a:spLocks noGrp="1"/>
          </p:cNvSpPr>
          <p:nvPr>
            <p:ph/>
          </p:nvPr>
        </p:nvSpPr>
        <p:spPr>
          <a:xfrm>
            <a:off x="50364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 name="PlaceHolder 3"/>
          <p:cNvSpPr>
            <a:spLocks noGrp="1"/>
          </p:cNvSpPr>
          <p:nvPr>
            <p:ph/>
          </p:nvPr>
        </p:nvSpPr>
        <p:spPr>
          <a:xfrm>
            <a:off x="515088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 name="PlaceHolder 4"/>
          <p:cNvSpPr>
            <a:spLocks noGrp="1"/>
          </p:cNvSpPr>
          <p:nvPr>
            <p:ph/>
          </p:nvPr>
        </p:nvSpPr>
        <p:spPr>
          <a:xfrm>
            <a:off x="503640" y="30434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 name="PlaceHolder 5"/>
          <p:cNvSpPr>
            <a:spLocks noGrp="1"/>
          </p:cNvSpPr>
          <p:nvPr>
            <p:ph/>
          </p:nvPr>
        </p:nvSpPr>
        <p:spPr>
          <a:xfrm>
            <a:off x="5150880" y="30434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D6D7869-D954-42FA-8591-AD0272F521CD}"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5" name="PlaceHolder 2"/>
          <p:cNvSpPr>
            <a:spLocks noGrp="1"/>
          </p:cNvSpPr>
          <p:nvPr>
            <p:ph/>
          </p:nvPr>
        </p:nvSpPr>
        <p:spPr>
          <a:xfrm>
            <a:off x="503640" y="13262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6" name="PlaceHolder 3"/>
          <p:cNvSpPr>
            <a:spLocks noGrp="1"/>
          </p:cNvSpPr>
          <p:nvPr>
            <p:ph/>
          </p:nvPr>
        </p:nvSpPr>
        <p:spPr>
          <a:xfrm>
            <a:off x="3570120" y="13262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7" name="PlaceHolder 4"/>
          <p:cNvSpPr>
            <a:spLocks noGrp="1"/>
          </p:cNvSpPr>
          <p:nvPr>
            <p:ph/>
          </p:nvPr>
        </p:nvSpPr>
        <p:spPr>
          <a:xfrm>
            <a:off x="6636240" y="13262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8" name="PlaceHolder 5"/>
          <p:cNvSpPr>
            <a:spLocks noGrp="1"/>
          </p:cNvSpPr>
          <p:nvPr>
            <p:ph/>
          </p:nvPr>
        </p:nvSpPr>
        <p:spPr>
          <a:xfrm>
            <a:off x="503640" y="30434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 name="PlaceHolder 6"/>
          <p:cNvSpPr>
            <a:spLocks noGrp="1"/>
          </p:cNvSpPr>
          <p:nvPr>
            <p:ph/>
          </p:nvPr>
        </p:nvSpPr>
        <p:spPr>
          <a:xfrm>
            <a:off x="3570120" y="30434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0" name="PlaceHolder 7"/>
          <p:cNvSpPr>
            <a:spLocks noGrp="1"/>
          </p:cNvSpPr>
          <p:nvPr>
            <p:ph/>
          </p:nvPr>
        </p:nvSpPr>
        <p:spPr>
          <a:xfrm>
            <a:off x="6636240" y="30434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BC28681-1273-40D7-84B4-1B7A702CECA4}"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BC93A090-16DE-4763-996D-D029CFEBBE29}" type="slidenum">
              <a:t>&lt;#&gt;</a:t>
            </a:fld>
          </a:p>
        </p:txBody>
      </p:sp>
      <p:sp>
        <p:nvSpPr>
          <p:cNvPr id="4" name="PlaceHolder 3"/>
          <p:cNvSpPr>
            <a:spLocks noGrp="1"/>
          </p:cNvSpPr>
          <p:nvPr>
            <p:ph type="dt" idx="6"/>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7" name="PlaceHolder 2"/>
          <p:cNvSpPr>
            <a:spLocks noGrp="1"/>
          </p:cNvSpPr>
          <p:nvPr>
            <p:ph type="subTitle"/>
          </p:nvPr>
        </p:nvSpPr>
        <p:spPr>
          <a:xfrm>
            <a:off x="503640" y="1326240"/>
            <a:ext cx="9069120" cy="32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C5C0D26-961F-45F7-B483-DE9ACE6AD20C}"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9" name="PlaceHolder 2"/>
          <p:cNvSpPr>
            <a:spLocks noGrp="1"/>
          </p:cNvSpPr>
          <p:nvPr>
            <p:ph/>
          </p:nvPr>
        </p:nvSpPr>
        <p:spPr>
          <a:xfrm>
            <a:off x="503640" y="1326240"/>
            <a:ext cx="9069120" cy="3287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F42EE49-4875-4892-854F-98D34AD3FC89}"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1" name="PlaceHolder 2"/>
          <p:cNvSpPr>
            <a:spLocks noGrp="1"/>
          </p:cNvSpPr>
          <p:nvPr>
            <p:ph/>
          </p:nvPr>
        </p:nvSpPr>
        <p:spPr>
          <a:xfrm>
            <a:off x="503640" y="1326240"/>
            <a:ext cx="4425480" cy="3287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2" name="PlaceHolder 3"/>
          <p:cNvSpPr>
            <a:spLocks noGrp="1"/>
          </p:cNvSpPr>
          <p:nvPr>
            <p:ph/>
          </p:nvPr>
        </p:nvSpPr>
        <p:spPr>
          <a:xfrm>
            <a:off x="5150880" y="1326240"/>
            <a:ext cx="4425480" cy="3287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1B61904-587A-4CB6-840B-9841634D31BB}"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D77D621E-B6ED-4CAD-9BEB-7A4269C4A73A}"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3640" y="226080"/>
            <a:ext cx="9069120" cy="43866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E369E238-42D1-4C15-AB6F-506045AC46A0}" type="slidenum">
              <a:t>&lt;#&gt;</a:t>
            </a:fld>
          </a:p>
        </p:txBody>
      </p:sp>
      <p:sp>
        <p:nvSpPr>
          <p:cNvPr id="5" name="PlaceHolder 4"/>
          <p:cNvSpPr>
            <a:spLocks noGrp="1"/>
          </p:cNvSpPr>
          <p:nvPr>
            <p:ph type="dt" idx="6"/>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6" name="PlaceHolder 2"/>
          <p:cNvSpPr>
            <a:spLocks noGrp="1"/>
          </p:cNvSpPr>
          <p:nvPr>
            <p:ph/>
          </p:nvPr>
        </p:nvSpPr>
        <p:spPr>
          <a:xfrm>
            <a:off x="50364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7" name="PlaceHolder 3"/>
          <p:cNvSpPr>
            <a:spLocks noGrp="1"/>
          </p:cNvSpPr>
          <p:nvPr>
            <p:ph/>
          </p:nvPr>
        </p:nvSpPr>
        <p:spPr>
          <a:xfrm>
            <a:off x="5150880" y="1326240"/>
            <a:ext cx="4425480" cy="3287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8" name="PlaceHolder 4"/>
          <p:cNvSpPr>
            <a:spLocks noGrp="1"/>
          </p:cNvSpPr>
          <p:nvPr>
            <p:ph/>
          </p:nvPr>
        </p:nvSpPr>
        <p:spPr>
          <a:xfrm>
            <a:off x="503640" y="30434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70410F7-B641-4D74-A88B-1A2CCD17810A}"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 name="PlaceHolder 2"/>
          <p:cNvSpPr>
            <a:spLocks noGrp="1"/>
          </p:cNvSpPr>
          <p:nvPr>
            <p:ph type="subTitle"/>
          </p:nvPr>
        </p:nvSpPr>
        <p:spPr>
          <a:xfrm>
            <a:off x="503640" y="1326240"/>
            <a:ext cx="9069120" cy="32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C8EE597-B68A-439D-877A-D2BF63030319}"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0" name="PlaceHolder 2"/>
          <p:cNvSpPr>
            <a:spLocks noGrp="1"/>
          </p:cNvSpPr>
          <p:nvPr>
            <p:ph/>
          </p:nvPr>
        </p:nvSpPr>
        <p:spPr>
          <a:xfrm>
            <a:off x="503640" y="1326240"/>
            <a:ext cx="4425480" cy="3287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1" name="PlaceHolder 3"/>
          <p:cNvSpPr>
            <a:spLocks noGrp="1"/>
          </p:cNvSpPr>
          <p:nvPr>
            <p:ph/>
          </p:nvPr>
        </p:nvSpPr>
        <p:spPr>
          <a:xfrm>
            <a:off x="515088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2" name="PlaceHolder 4"/>
          <p:cNvSpPr>
            <a:spLocks noGrp="1"/>
          </p:cNvSpPr>
          <p:nvPr>
            <p:ph/>
          </p:nvPr>
        </p:nvSpPr>
        <p:spPr>
          <a:xfrm>
            <a:off x="5150880" y="30434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48AE3F9-6511-415E-B4BD-74FC6C11F93D}"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4" name="PlaceHolder 2"/>
          <p:cNvSpPr>
            <a:spLocks noGrp="1"/>
          </p:cNvSpPr>
          <p:nvPr>
            <p:ph/>
          </p:nvPr>
        </p:nvSpPr>
        <p:spPr>
          <a:xfrm>
            <a:off x="50364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5" name="PlaceHolder 3"/>
          <p:cNvSpPr>
            <a:spLocks noGrp="1"/>
          </p:cNvSpPr>
          <p:nvPr>
            <p:ph/>
          </p:nvPr>
        </p:nvSpPr>
        <p:spPr>
          <a:xfrm>
            <a:off x="515088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6" name="PlaceHolder 4"/>
          <p:cNvSpPr>
            <a:spLocks noGrp="1"/>
          </p:cNvSpPr>
          <p:nvPr>
            <p:ph/>
          </p:nvPr>
        </p:nvSpPr>
        <p:spPr>
          <a:xfrm>
            <a:off x="503640" y="3043440"/>
            <a:ext cx="906912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E45F26E-C31E-4ABF-BA48-091FFAFF0497}" type="slidenum">
              <a:t>&lt;#&gt;</a:t>
            </a:fld>
          </a:p>
        </p:txBody>
      </p:sp>
      <p:sp>
        <p:nvSpPr>
          <p:cNvPr id="8" name="PlaceHolder 7"/>
          <p:cNvSpPr>
            <a:spLocks noGrp="1"/>
          </p:cNvSpPr>
          <p:nvPr>
            <p:ph type="dt" idx="6"/>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8" name="PlaceHolder 2"/>
          <p:cNvSpPr>
            <a:spLocks noGrp="1"/>
          </p:cNvSpPr>
          <p:nvPr>
            <p:ph/>
          </p:nvPr>
        </p:nvSpPr>
        <p:spPr>
          <a:xfrm>
            <a:off x="503640" y="1326240"/>
            <a:ext cx="906912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9" name="PlaceHolder 3"/>
          <p:cNvSpPr>
            <a:spLocks noGrp="1"/>
          </p:cNvSpPr>
          <p:nvPr>
            <p:ph/>
          </p:nvPr>
        </p:nvSpPr>
        <p:spPr>
          <a:xfrm>
            <a:off x="503640" y="3043440"/>
            <a:ext cx="906912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303AD88-CF72-42C2-B13D-0E407A6AD334}"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1" name="PlaceHolder 2"/>
          <p:cNvSpPr>
            <a:spLocks noGrp="1"/>
          </p:cNvSpPr>
          <p:nvPr>
            <p:ph/>
          </p:nvPr>
        </p:nvSpPr>
        <p:spPr>
          <a:xfrm>
            <a:off x="50364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2" name="PlaceHolder 3"/>
          <p:cNvSpPr>
            <a:spLocks noGrp="1"/>
          </p:cNvSpPr>
          <p:nvPr>
            <p:ph/>
          </p:nvPr>
        </p:nvSpPr>
        <p:spPr>
          <a:xfrm>
            <a:off x="515088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3" name="PlaceHolder 4"/>
          <p:cNvSpPr>
            <a:spLocks noGrp="1"/>
          </p:cNvSpPr>
          <p:nvPr>
            <p:ph/>
          </p:nvPr>
        </p:nvSpPr>
        <p:spPr>
          <a:xfrm>
            <a:off x="503640" y="30434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4" name="PlaceHolder 5"/>
          <p:cNvSpPr>
            <a:spLocks noGrp="1"/>
          </p:cNvSpPr>
          <p:nvPr>
            <p:ph/>
          </p:nvPr>
        </p:nvSpPr>
        <p:spPr>
          <a:xfrm>
            <a:off x="5150880" y="30434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D5D412B7-8B59-4F74-8FF9-21B27280BE9E}" type="slidenum">
              <a:t>&lt;#&gt;</a:t>
            </a:fld>
          </a:p>
        </p:txBody>
      </p:sp>
      <p:sp>
        <p:nvSpPr>
          <p:cNvPr id="9" name="PlaceHolder 8"/>
          <p:cNvSpPr>
            <a:spLocks noGrp="1"/>
          </p:cNvSpPr>
          <p:nvPr>
            <p:ph type="dt" idx="6"/>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6" name="PlaceHolder 2"/>
          <p:cNvSpPr>
            <a:spLocks noGrp="1"/>
          </p:cNvSpPr>
          <p:nvPr>
            <p:ph/>
          </p:nvPr>
        </p:nvSpPr>
        <p:spPr>
          <a:xfrm>
            <a:off x="503640" y="13262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7" name="PlaceHolder 3"/>
          <p:cNvSpPr>
            <a:spLocks noGrp="1"/>
          </p:cNvSpPr>
          <p:nvPr>
            <p:ph/>
          </p:nvPr>
        </p:nvSpPr>
        <p:spPr>
          <a:xfrm>
            <a:off x="3570120" y="13262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8" name="PlaceHolder 4"/>
          <p:cNvSpPr>
            <a:spLocks noGrp="1"/>
          </p:cNvSpPr>
          <p:nvPr>
            <p:ph/>
          </p:nvPr>
        </p:nvSpPr>
        <p:spPr>
          <a:xfrm>
            <a:off x="6636240" y="13262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9" name="PlaceHolder 5"/>
          <p:cNvSpPr>
            <a:spLocks noGrp="1"/>
          </p:cNvSpPr>
          <p:nvPr>
            <p:ph/>
          </p:nvPr>
        </p:nvSpPr>
        <p:spPr>
          <a:xfrm>
            <a:off x="503640" y="30434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0" name="PlaceHolder 6"/>
          <p:cNvSpPr>
            <a:spLocks noGrp="1"/>
          </p:cNvSpPr>
          <p:nvPr>
            <p:ph/>
          </p:nvPr>
        </p:nvSpPr>
        <p:spPr>
          <a:xfrm>
            <a:off x="3570120" y="30434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81" name="PlaceHolder 7"/>
          <p:cNvSpPr>
            <a:spLocks noGrp="1"/>
          </p:cNvSpPr>
          <p:nvPr>
            <p:ph/>
          </p:nvPr>
        </p:nvSpPr>
        <p:spPr>
          <a:xfrm>
            <a:off x="6636240" y="3043440"/>
            <a:ext cx="291996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8F4E37F8-1FAB-4B28-BCAE-03069D7E7C6B}" type="slidenum">
              <a:t>&lt;#&gt;</a:t>
            </a:fld>
          </a:p>
        </p:txBody>
      </p:sp>
      <p:sp>
        <p:nvSpPr>
          <p:cNvPr id="11" name="PlaceHolder 10"/>
          <p:cNvSpPr>
            <a:spLocks noGrp="1"/>
          </p:cNvSpPr>
          <p:nvPr>
            <p:ph type="dt" idx="6"/>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 name="PlaceHolder 2"/>
          <p:cNvSpPr>
            <a:spLocks noGrp="1"/>
          </p:cNvSpPr>
          <p:nvPr>
            <p:ph/>
          </p:nvPr>
        </p:nvSpPr>
        <p:spPr>
          <a:xfrm>
            <a:off x="503640" y="1326240"/>
            <a:ext cx="9069120" cy="3287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84D695B-8528-43EB-99B4-F5B1052050AA}"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 name="PlaceHolder 2"/>
          <p:cNvSpPr>
            <a:spLocks noGrp="1"/>
          </p:cNvSpPr>
          <p:nvPr>
            <p:ph/>
          </p:nvPr>
        </p:nvSpPr>
        <p:spPr>
          <a:xfrm>
            <a:off x="503640" y="1326240"/>
            <a:ext cx="4425480" cy="3287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 name="PlaceHolder 3"/>
          <p:cNvSpPr>
            <a:spLocks noGrp="1"/>
          </p:cNvSpPr>
          <p:nvPr>
            <p:ph/>
          </p:nvPr>
        </p:nvSpPr>
        <p:spPr>
          <a:xfrm>
            <a:off x="5150880" y="1326240"/>
            <a:ext cx="4425480" cy="3287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B4FB7F5C-92AD-41A3-A873-1362D1629C57}"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5AA76E6-7400-4BE8-B2C6-4764704A502C}"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3640" y="226080"/>
            <a:ext cx="9069120" cy="438660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31D5290-5666-46BC-99A3-1B024F35A928}"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5" name="PlaceHolder 2"/>
          <p:cNvSpPr>
            <a:spLocks noGrp="1"/>
          </p:cNvSpPr>
          <p:nvPr>
            <p:ph/>
          </p:nvPr>
        </p:nvSpPr>
        <p:spPr>
          <a:xfrm>
            <a:off x="50364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6" name="PlaceHolder 3"/>
          <p:cNvSpPr>
            <a:spLocks noGrp="1"/>
          </p:cNvSpPr>
          <p:nvPr>
            <p:ph/>
          </p:nvPr>
        </p:nvSpPr>
        <p:spPr>
          <a:xfrm>
            <a:off x="5150880" y="1326240"/>
            <a:ext cx="4425480" cy="3287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7" name="PlaceHolder 4"/>
          <p:cNvSpPr>
            <a:spLocks noGrp="1"/>
          </p:cNvSpPr>
          <p:nvPr>
            <p:ph/>
          </p:nvPr>
        </p:nvSpPr>
        <p:spPr>
          <a:xfrm>
            <a:off x="503640" y="30434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B904A6D-B31A-4D29-98F8-C9CA58931B19}"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9" name="PlaceHolder 2"/>
          <p:cNvSpPr>
            <a:spLocks noGrp="1"/>
          </p:cNvSpPr>
          <p:nvPr>
            <p:ph/>
          </p:nvPr>
        </p:nvSpPr>
        <p:spPr>
          <a:xfrm>
            <a:off x="503640" y="1326240"/>
            <a:ext cx="4425480" cy="328752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 name="PlaceHolder 3"/>
          <p:cNvSpPr>
            <a:spLocks noGrp="1"/>
          </p:cNvSpPr>
          <p:nvPr>
            <p:ph/>
          </p:nvPr>
        </p:nvSpPr>
        <p:spPr>
          <a:xfrm>
            <a:off x="515088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 name="PlaceHolder 4"/>
          <p:cNvSpPr>
            <a:spLocks noGrp="1"/>
          </p:cNvSpPr>
          <p:nvPr>
            <p:ph/>
          </p:nvPr>
        </p:nvSpPr>
        <p:spPr>
          <a:xfrm>
            <a:off x="5150880" y="30434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5EA2F09-7B4C-4054-9CAD-28CB45191FCB}"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3" name="PlaceHolder 2"/>
          <p:cNvSpPr>
            <a:spLocks noGrp="1"/>
          </p:cNvSpPr>
          <p:nvPr>
            <p:ph/>
          </p:nvPr>
        </p:nvSpPr>
        <p:spPr>
          <a:xfrm>
            <a:off x="50364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 name="PlaceHolder 3"/>
          <p:cNvSpPr>
            <a:spLocks noGrp="1"/>
          </p:cNvSpPr>
          <p:nvPr>
            <p:ph/>
          </p:nvPr>
        </p:nvSpPr>
        <p:spPr>
          <a:xfrm>
            <a:off x="5150880" y="1326240"/>
            <a:ext cx="442548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 name="PlaceHolder 4"/>
          <p:cNvSpPr>
            <a:spLocks noGrp="1"/>
          </p:cNvSpPr>
          <p:nvPr>
            <p:ph/>
          </p:nvPr>
        </p:nvSpPr>
        <p:spPr>
          <a:xfrm>
            <a:off x="503640" y="3043440"/>
            <a:ext cx="9069120" cy="156780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F4E5AEF-B12D-451D-AB42-8524D8B001B4}"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ftr" idx="1"/>
          </p:nvPr>
        </p:nvSpPr>
        <p:spPr>
          <a:xfrm>
            <a:off x="3445920" y="5163840"/>
            <a:ext cx="3191040" cy="38772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1" name="PlaceHolder 2"/>
          <p:cNvSpPr>
            <a:spLocks noGrp="1"/>
          </p:cNvSpPr>
          <p:nvPr>
            <p:ph type="sldNum" idx="2"/>
          </p:nvPr>
        </p:nvSpPr>
        <p:spPr>
          <a:xfrm>
            <a:off x="7224480" y="5163840"/>
            <a:ext cx="2344320" cy="38772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CD659431-CB1F-4589-A872-86BD08C5EF69}"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2" name="PlaceHolder 3"/>
          <p:cNvSpPr>
            <a:spLocks noGrp="1"/>
          </p:cNvSpPr>
          <p:nvPr>
            <p:ph type="dt" idx="3"/>
          </p:nvPr>
        </p:nvSpPr>
        <p:spPr>
          <a:xfrm>
            <a:off x="503640" y="5163840"/>
            <a:ext cx="2344320" cy="38772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3" name="PlaceHolder 4"/>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 name="PlaceHolder 5"/>
          <p:cNvSpPr>
            <a:spLocks noGrp="1"/>
          </p:cNvSpPr>
          <p:nvPr>
            <p:ph type="body"/>
          </p:nvPr>
        </p:nvSpPr>
        <p:spPr>
          <a:xfrm>
            <a:off x="503640" y="1326240"/>
            <a:ext cx="9069120" cy="3287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ftr" idx="4"/>
          </p:nvPr>
        </p:nvSpPr>
        <p:spPr>
          <a:xfrm>
            <a:off x="3445920" y="5163840"/>
            <a:ext cx="3191040" cy="38772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2" name="PlaceHolder 2"/>
          <p:cNvSpPr>
            <a:spLocks noGrp="1"/>
          </p:cNvSpPr>
          <p:nvPr>
            <p:ph type="sldNum" idx="5"/>
          </p:nvPr>
        </p:nvSpPr>
        <p:spPr>
          <a:xfrm>
            <a:off x="7224480" y="5163840"/>
            <a:ext cx="2344320" cy="38772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352E13B9-181F-473C-B59E-2AEE6BD63F51}"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
        <p:nvSpPr>
          <p:cNvPr id="43" name="PlaceHolder 3"/>
          <p:cNvSpPr>
            <a:spLocks noGrp="1"/>
          </p:cNvSpPr>
          <p:nvPr>
            <p:ph type="dt" idx="6"/>
          </p:nvPr>
        </p:nvSpPr>
        <p:spPr>
          <a:xfrm>
            <a:off x="503640" y="5163840"/>
            <a:ext cx="2344320" cy="38772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44" name="PlaceHolder 4"/>
          <p:cNvSpPr>
            <a:spLocks noGrp="1"/>
          </p:cNvSpPr>
          <p:nvPr>
            <p:ph type="title"/>
          </p:nvPr>
        </p:nvSpPr>
        <p:spPr>
          <a:xfrm>
            <a:off x="503640" y="226080"/>
            <a:ext cx="9069120" cy="94608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5" name="PlaceHolder 5"/>
          <p:cNvSpPr>
            <a:spLocks noGrp="1"/>
          </p:cNvSpPr>
          <p:nvPr>
            <p:ph type="body"/>
          </p:nvPr>
        </p:nvSpPr>
        <p:spPr>
          <a:xfrm>
            <a:off x="503640" y="1326240"/>
            <a:ext cx="9069120" cy="32875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1.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2.pn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4.png"/><Relationship Id="rId3"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 descr=""/>
          <p:cNvPicPr/>
          <p:nvPr/>
        </p:nvPicPr>
        <p:blipFill>
          <a:blip r:embed="rId1"/>
          <a:stretch/>
        </p:blipFill>
        <p:spPr>
          <a:xfrm>
            <a:off x="0" y="0"/>
            <a:ext cx="10072800" cy="5664960"/>
          </a:xfrm>
          <a:prstGeom prst="rect">
            <a:avLst/>
          </a:prstGeom>
          <a:ln w="0">
            <a:noFill/>
          </a:ln>
        </p:spPr>
      </p:pic>
      <p:sp>
        <p:nvSpPr>
          <p:cNvPr id="83"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 descr=""/>
          <p:cNvPicPr/>
          <p:nvPr/>
        </p:nvPicPr>
        <p:blipFill>
          <a:blip r:embed="rId1"/>
          <a:stretch/>
        </p:blipFill>
        <p:spPr>
          <a:xfrm>
            <a:off x="360" y="0"/>
            <a:ext cx="10072800" cy="5664960"/>
          </a:xfrm>
          <a:prstGeom prst="rect">
            <a:avLst/>
          </a:prstGeom>
          <a:ln w="0">
            <a:noFill/>
          </a:ln>
        </p:spPr>
      </p:pic>
      <p:sp>
        <p:nvSpPr>
          <p:cNvPr id="113"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14"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br>
              <a:rPr sz="1200"/>
            </a:br>
            <a:r>
              <a:rPr b="1" lang="en-US" sz="1200" spc="-1" strike="noStrike">
                <a:solidFill>
                  <a:srgbClr val="000000"/>
                </a:solidFill>
                <a:latin typeface="Times New Roman"/>
                <a:ea typeface="TimesNewRomanPS-BoldMT"/>
              </a:rPr>
              <a:t>Types of computer Network:</a:t>
            </a:r>
            <a:br>
              <a:rPr sz="1200"/>
            </a:br>
            <a:br>
              <a:rPr sz="1200"/>
            </a:br>
            <a:r>
              <a:rPr b="1" lang="en-US" sz="1200" spc="-1" strike="noStrike">
                <a:solidFill>
                  <a:srgbClr val="000000"/>
                </a:solidFill>
                <a:latin typeface="Times New Roman"/>
                <a:ea typeface="TimesNewRomanPS-BoldMT"/>
              </a:rPr>
              <a:t>LAN(Local Area Network):</a:t>
            </a:r>
            <a:br>
              <a:rPr sz="1200"/>
            </a:br>
            <a:r>
              <a:rPr b="1" lang="en-US" sz="1200" spc="-1" strike="noStrike">
                <a:solidFill>
                  <a:srgbClr val="000000"/>
                </a:solidFill>
                <a:latin typeface="Times New Roman"/>
                <a:ea typeface="TimesNewRomanPS-BoldMT"/>
              </a:rPr>
              <a:t>Advantages of LAN:</a:t>
            </a:r>
            <a:br>
              <a:rPr sz="1200"/>
            </a:br>
            <a:br>
              <a:rPr sz="1200"/>
            </a:br>
            <a:r>
              <a:rPr b="0" lang="en-US" sz="1200" spc="-1" strike="noStrike">
                <a:solidFill>
                  <a:srgbClr val="000000"/>
                </a:solidFill>
                <a:latin typeface="Times New Roman"/>
                <a:ea typeface="TimesNewRomanPS-BoldMT"/>
              </a:rPr>
              <a:t>The advantages of a LAN are the same as those for any group of devices networked together. The devices can use a </a:t>
            </a:r>
            <a:r>
              <a:rPr b="1" lang="en-US" sz="1200" spc="-1" strike="noStrike">
                <a:solidFill>
                  <a:srgbClr val="000000"/>
                </a:solidFill>
                <a:highlight>
                  <a:srgbClr val="ffff00"/>
                </a:highlight>
                <a:latin typeface="Times New Roman"/>
                <a:ea typeface="TimesNewRomanPS-BoldMT"/>
              </a:rPr>
              <a:t>single Internet connection,</a:t>
            </a:r>
            <a:r>
              <a:rPr b="0" lang="en-US" sz="1200" spc="-1" strike="noStrike">
                <a:solidFill>
                  <a:srgbClr val="000000"/>
                </a:solidFill>
                <a:latin typeface="Times New Roman"/>
                <a:ea typeface="TimesNewRomanPS-BoldMT"/>
              </a:rPr>
              <a:t> </a:t>
            </a:r>
            <a:r>
              <a:rPr b="1" lang="en-US" sz="1200" spc="-1" strike="noStrike">
                <a:solidFill>
                  <a:srgbClr val="000000"/>
                </a:solidFill>
                <a:highlight>
                  <a:srgbClr val="ffff00"/>
                </a:highlight>
                <a:latin typeface="Times New Roman"/>
                <a:ea typeface="TimesNewRomanPS-BoldMT"/>
              </a:rPr>
              <a:t>share files with one another, print to shared printers, and be accessed and even controlled by one another.</a:t>
            </a:r>
            <a:br>
              <a:rPr sz="1200"/>
            </a:br>
            <a:br>
              <a:rPr sz="1200"/>
            </a:br>
            <a:r>
              <a:rPr b="0" lang="en-US" sz="1200" spc="-1" strike="noStrike">
                <a:solidFill>
                  <a:srgbClr val="000000"/>
                </a:solidFill>
                <a:latin typeface="Times New Roman"/>
                <a:ea typeface="TimesNewRomanPS-BoldMT"/>
              </a:rPr>
              <a:t>LANs were developed in the 1960s for use by colleges, universities, and research facilities (such as NASA), primarily to connect computers to other computers. It wasn't until the development of Ethernet technology (1973, at Xerox PARC), its commercialization (1980), and its standardization (1983) that LANs started to be used widely.</a:t>
            </a:r>
            <a:br>
              <a:rPr sz="1200"/>
            </a:br>
            <a:br>
              <a:rPr sz="1200"/>
            </a:br>
            <a:r>
              <a:rPr b="0" lang="en-US" sz="1200" spc="-1" strike="noStrike">
                <a:solidFill>
                  <a:srgbClr val="000000"/>
                </a:solidFill>
                <a:latin typeface="Times New Roman"/>
                <a:ea typeface="TimesNewRomanPS-BoldMT"/>
              </a:rPr>
              <a:t>While the benefits of having devices connected to a network have always been well understood, it wasn't until the wide deployment of Wi-Fi technology that LANs became commonplace in nearly every type of environment. Today, not only do businesses and schools use LANs, but also restaurants, coffee shops, stores, and homes.</a:t>
            </a:r>
            <a:br>
              <a:rPr sz="1200"/>
            </a:br>
            <a:br>
              <a:rPr sz="1200"/>
            </a:br>
            <a:r>
              <a:rPr b="0" lang="en-US" sz="1200" spc="-1" strike="noStrike">
                <a:solidFill>
                  <a:srgbClr val="000000"/>
                </a:solidFill>
                <a:latin typeface="Times New Roman"/>
                <a:ea typeface="TimesNewRomanPS-BoldMT"/>
              </a:rPr>
              <a:t>Wireless connectivity has also greatly expanded the types of devices that can be connected to a LAN. Now, nearly everything imaginable can be "connected," from PCs, printers, and phones to smart TVs, stereos, speakers, lighting, thermostats, window shades, door locks, security cameras--and even coffeemakers, refrigerators, and toys.</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 name="" descr=""/>
          <p:cNvPicPr/>
          <p:nvPr/>
        </p:nvPicPr>
        <p:blipFill>
          <a:blip r:embed="rId1"/>
          <a:stretch/>
        </p:blipFill>
        <p:spPr>
          <a:xfrm>
            <a:off x="360" y="0"/>
            <a:ext cx="10072800" cy="5664960"/>
          </a:xfrm>
          <a:prstGeom prst="rect">
            <a:avLst/>
          </a:prstGeom>
          <a:ln w="0">
            <a:noFill/>
          </a:ln>
        </p:spPr>
      </p:pic>
      <p:sp>
        <p:nvSpPr>
          <p:cNvPr id="116"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17"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432000" indent="-324000">
              <a:lnSpc>
                <a:spcPct val="100000"/>
              </a:lnSpc>
              <a:spcBef>
                <a:spcPts val="1417"/>
              </a:spcBef>
              <a:buClr>
                <a:srgbClr val="000000"/>
              </a:buClr>
              <a:buSzPct val="45000"/>
              <a:buFont typeface="Wingdings" charset="2"/>
              <a:buChar char=""/>
            </a:pPr>
            <a:r>
              <a:rPr b="1" lang="en-US" sz="1200" spc="-1" strike="noStrike">
                <a:solidFill>
                  <a:srgbClr val="000000"/>
                </a:solidFill>
                <a:latin typeface="Times New Roman"/>
                <a:ea typeface="TimesNewRomanPS-BoldMT"/>
              </a:rPr>
              <a:t>COMPUTER NETWORKS:</a:t>
            </a:r>
            <a:br>
              <a:rPr sz="1200"/>
            </a:br>
            <a:r>
              <a:rPr b="1" lang="en-US" sz="1200" spc="-1" strike="noStrike">
                <a:solidFill>
                  <a:srgbClr val="000000"/>
                </a:solidFill>
                <a:latin typeface="Times New Roman"/>
                <a:ea typeface="TimesNewRomanPS-BoldMT"/>
              </a:rPr>
              <a:t>Types of computer Network:</a:t>
            </a:r>
            <a:br>
              <a:rPr sz="1200"/>
            </a:br>
            <a:br>
              <a:rPr sz="1200"/>
            </a:br>
            <a:r>
              <a:rPr b="1" lang="en-US" sz="1200" spc="-1" strike="noStrike">
                <a:solidFill>
                  <a:srgbClr val="000000"/>
                </a:solidFill>
                <a:latin typeface="Times New Roman"/>
                <a:ea typeface="TimesNewRomanPS-BoldMT"/>
              </a:rPr>
              <a:t>LAN(Local Area Network):</a:t>
            </a:r>
            <a:br>
              <a:rPr sz="1200"/>
            </a:br>
            <a:r>
              <a:rPr b="1" lang="en-US" sz="1200" spc="-1" strike="noStrike">
                <a:solidFill>
                  <a:srgbClr val="000000"/>
                </a:solidFill>
                <a:latin typeface="Times New Roman"/>
                <a:ea typeface="TimesNewRomanPS-BoldMT"/>
              </a:rPr>
              <a:t>Are there different types of LAN:</a:t>
            </a:r>
            <a:br>
              <a:rPr sz="1200"/>
            </a:br>
            <a:br>
              <a:rPr sz="1200"/>
            </a:br>
            <a:r>
              <a:rPr b="0" lang="en-US" sz="1200" spc="-1" strike="noStrike">
                <a:solidFill>
                  <a:srgbClr val="000000"/>
                </a:solidFill>
                <a:latin typeface="Times New Roman"/>
                <a:ea typeface="TimesNewRomanPS-BoldMT"/>
              </a:rPr>
              <a:t>In general, there are two types of LANs: </a:t>
            </a:r>
            <a:r>
              <a:rPr b="1" lang="en-US" sz="1200" spc="-1" strike="noStrike">
                <a:solidFill>
                  <a:srgbClr val="000000"/>
                </a:solidFill>
                <a:highlight>
                  <a:srgbClr val="ffff00"/>
                </a:highlight>
                <a:latin typeface="Times New Roman"/>
                <a:ea typeface="TimesNewRomanPS-BoldMT"/>
              </a:rPr>
              <a:t>client/server LANs and peer-to-peer LANs.</a:t>
            </a:r>
            <a:br>
              <a:rPr sz="1200"/>
            </a:br>
            <a:br>
              <a:rPr sz="1200"/>
            </a:br>
            <a:r>
              <a:rPr b="0" lang="en-US" sz="1200" spc="-1" strike="noStrike">
                <a:solidFill>
                  <a:srgbClr val="000000"/>
                </a:solidFill>
                <a:latin typeface="Times New Roman"/>
                <a:ea typeface="TimesNewRomanPS-BoldMT"/>
              </a:rPr>
              <a:t>A client/server LAN consists of several devices (the clients) connected to a central server. The server manages file storage, application access, device access, and network traffic. A client can be any connected device that runs or accesses applications or the Internet. The clients connect to the server either with cables or through wireless connections.</a:t>
            </a:r>
            <a:br>
              <a:rPr sz="1200"/>
            </a:br>
            <a:br>
              <a:rPr sz="1200"/>
            </a:br>
            <a:r>
              <a:rPr b="0" lang="en-US" sz="1200" spc="-1" strike="noStrike">
                <a:solidFill>
                  <a:srgbClr val="000000"/>
                </a:solidFill>
                <a:latin typeface="Times New Roman"/>
                <a:ea typeface="TimesNewRomanPS-BoldMT"/>
              </a:rPr>
              <a:t>Typically, suites of applications can be kept on the LAN server. Users can access databases, email, document sharing, printing, and other services through applications running on the LAN server, with read and write access maintained by a network or IT administrator. Most midsize to large business, government, research, and education networks are client/server-based LANs.</a:t>
            </a:r>
            <a:br>
              <a:rPr sz="1200"/>
            </a:br>
            <a:br>
              <a:rPr sz="1200"/>
            </a:br>
            <a:r>
              <a:rPr b="0" lang="en-US" sz="1200" spc="-1" strike="noStrike">
                <a:solidFill>
                  <a:srgbClr val="000000"/>
                </a:solidFill>
                <a:latin typeface="Times New Roman"/>
                <a:ea typeface="TimesNewRomanPS-BoldMT"/>
              </a:rPr>
              <a:t>A peer-to-peer LAN doesn't have a central server and cannot handle heavy workloads like a client/server LAN can, and so they're typically smaller. On a peer-to-peer LAN, each device shares equally in the functioning of the network. The devices share resources and data through wired or wireless connections to a switch or router. Most home networks are peer-to-peer.</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 descr=""/>
          <p:cNvPicPr/>
          <p:nvPr/>
        </p:nvPicPr>
        <p:blipFill>
          <a:blip r:embed="rId1"/>
          <a:stretch/>
        </p:blipFill>
        <p:spPr>
          <a:xfrm>
            <a:off x="360" y="0"/>
            <a:ext cx="10072800" cy="5664960"/>
          </a:xfrm>
          <a:prstGeom prst="rect">
            <a:avLst/>
          </a:prstGeom>
          <a:ln w="0">
            <a:noFill/>
          </a:ln>
        </p:spPr>
      </p:pic>
      <p:sp>
        <p:nvSpPr>
          <p:cNvPr id="119"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20"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br>
              <a:rPr sz="1200"/>
            </a:br>
            <a:r>
              <a:rPr b="1" lang="en-US" sz="1200" spc="-1" strike="noStrike">
                <a:solidFill>
                  <a:srgbClr val="000000"/>
                </a:solidFill>
                <a:latin typeface="Times New Roman"/>
                <a:ea typeface="TimesNewRomanPS-BoldMT"/>
              </a:rPr>
              <a:t>Types of computer Network:</a:t>
            </a:r>
            <a:br>
              <a:rPr sz="1200"/>
            </a:br>
            <a:br>
              <a:rPr sz="1200"/>
            </a:br>
            <a:r>
              <a:rPr b="0" lang="en-US" sz="1200" spc="-1" strike="noStrike">
                <a:solidFill>
                  <a:srgbClr val="000000"/>
                </a:solidFill>
                <a:latin typeface="Times New Roman"/>
                <a:ea typeface="TimesNewRomanPS-BoldMT"/>
              </a:rPr>
              <a:t>W</a:t>
            </a:r>
            <a:r>
              <a:rPr b="1" lang="en-US" sz="1200" spc="-1" strike="noStrike">
                <a:solidFill>
                  <a:srgbClr val="000000"/>
                </a:solidFill>
                <a:latin typeface="Times New Roman"/>
                <a:ea typeface="TimesNewRomanPS-BoldMT"/>
              </a:rPr>
              <a:t>AN(Wide Area Network):</a:t>
            </a:r>
            <a:br>
              <a:rPr sz="1200"/>
            </a:br>
            <a:r>
              <a:rPr b="1" lang="en-US" sz="1200" spc="-1" strike="noStrike">
                <a:solidFill>
                  <a:srgbClr val="000000"/>
                </a:solidFill>
                <a:latin typeface="Times New Roman"/>
                <a:ea typeface="TimesNewRomanPS-BoldMT"/>
              </a:rPr>
              <a:t>What is WAN:</a:t>
            </a:r>
            <a:br>
              <a:rPr sz="1200"/>
            </a:br>
            <a:br>
              <a:rPr sz="1200"/>
            </a:br>
            <a:r>
              <a:rPr b="0" lang="en-US" sz="1200" spc="-1" strike="noStrike">
                <a:solidFill>
                  <a:srgbClr val="000000"/>
                </a:solidFill>
                <a:latin typeface="Times New Roman"/>
                <a:ea typeface="TimesNewRomanPS-BoldMT"/>
              </a:rPr>
              <a:t>In its simplest form, a wide-area network (WAN) is a collection of local-area networks (LANs) or other networks that communicate with one another.  A WAN is essentially a network of networks, with the Internet the world's largest WAN.</a:t>
            </a:r>
            <a:endParaRPr b="0" lang="en-US" sz="1200" spc="-1" strike="noStrike">
              <a:solidFill>
                <a:srgbClr val="000000"/>
              </a:solidFill>
              <a:latin typeface="Arial"/>
            </a:endParaRPr>
          </a:p>
          <a:p>
            <a:pPr marL="216000" indent="0">
              <a:lnSpc>
                <a:spcPct val="100000"/>
              </a:lnSpc>
              <a:spcBef>
                <a:spcPts val="1417"/>
              </a:spcBef>
              <a:buNone/>
              <a:tabLst>
                <a:tab algn="l" pos="0"/>
              </a:tabLst>
            </a:pPr>
            <a:r>
              <a:rPr b="0" lang="en-US" sz="1200" spc="-1" strike="noStrike">
                <a:solidFill>
                  <a:srgbClr val="000000"/>
                </a:solidFill>
                <a:latin typeface="Times New Roman"/>
                <a:ea typeface="TimesNewRomanPS-BoldMT"/>
              </a:rPr>
              <a:t>Today, there are several types of WANs, built for a variety of use cases that touch virtually every aspect of modern life.</a:t>
            </a:r>
            <a:br>
              <a:rPr sz="1200"/>
            </a:br>
            <a:br>
              <a:rPr sz="1200"/>
            </a:br>
            <a:r>
              <a:rPr b="1" lang="en-US" sz="1200" spc="-1" strike="noStrike">
                <a:solidFill>
                  <a:srgbClr val="000000"/>
                </a:solidFill>
                <a:latin typeface="Times New Roman"/>
                <a:ea typeface="TimesNewRomanPS-BoldMT"/>
              </a:rPr>
              <a:t>What is a WAN Router?</a:t>
            </a:r>
            <a:endParaRPr b="0" lang="en-US" sz="1200" spc="-1" strike="noStrike">
              <a:solidFill>
                <a:srgbClr val="000000"/>
              </a:solidFill>
              <a:latin typeface="Arial"/>
            </a:endParaRPr>
          </a:p>
          <a:p>
            <a:pPr marL="216000" indent="0">
              <a:lnSpc>
                <a:spcPct val="100000"/>
              </a:lnSpc>
              <a:spcBef>
                <a:spcPts val="1417"/>
              </a:spcBef>
              <a:buNone/>
              <a:tabLst>
                <a:tab algn="l" pos="0"/>
              </a:tabLst>
            </a:pPr>
            <a:r>
              <a:rPr b="0" lang="en-US" sz="1200" spc="-1" strike="noStrike">
                <a:solidFill>
                  <a:srgbClr val="000000"/>
                </a:solidFill>
                <a:latin typeface="Times New Roman"/>
                <a:ea typeface="TimesNewRomanPS-BoldMT"/>
              </a:rPr>
              <a:t>A WAN router, also known as an edge router or border router is a device that routes data packets between WAN locations, giving an enterprise access to a carrier network.  Several WAN protocols have been developed over time, including Packet over SONET/SDH (PoS), Multi protocol Label Switching (MPLS), ATM, and Frame Relay.</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 descr=""/>
          <p:cNvPicPr/>
          <p:nvPr/>
        </p:nvPicPr>
        <p:blipFill>
          <a:blip r:embed="rId1"/>
          <a:stretch/>
        </p:blipFill>
        <p:spPr>
          <a:xfrm>
            <a:off x="360" y="0"/>
            <a:ext cx="10072800" cy="5664960"/>
          </a:xfrm>
          <a:prstGeom prst="rect">
            <a:avLst/>
          </a:prstGeom>
          <a:ln w="0">
            <a:noFill/>
          </a:ln>
        </p:spPr>
      </p:pic>
      <p:sp>
        <p:nvSpPr>
          <p:cNvPr id="122"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23"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br>
              <a:rPr sz="1200"/>
            </a:br>
            <a:r>
              <a:rPr b="1" lang="en-US" sz="1200" spc="-1" strike="noStrike">
                <a:solidFill>
                  <a:srgbClr val="000000"/>
                </a:solidFill>
                <a:latin typeface="Times New Roman"/>
                <a:ea typeface="TimesNewRomanPS-BoldMT"/>
              </a:rPr>
              <a:t>Types of computer Network:</a:t>
            </a:r>
            <a:br>
              <a:rPr sz="1200"/>
            </a:br>
            <a:br>
              <a:rPr sz="1200"/>
            </a:br>
            <a:r>
              <a:rPr b="1" lang="en-US" sz="1200" spc="-1" strike="noStrike">
                <a:solidFill>
                  <a:srgbClr val="000000"/>
                </a:solidFill>
                <a:latin typeface="Times New Roman"/>
                <a:ea typeface="TimesNewRomanPS-BoldMT"/>
              </a:rPr>
              <a:t>W</a:t>
            </a:r>
            <a:r>
              <a:rPr b="1" lang="en-US" sz="1200" spc="-1" strike="noStrike">
                <a:solidFill>
                  <a:srgbClr val="000000"/>
                </a:solidFill>
                <a:latin typeface="Times New Roman"/>
                <a:ea typeface="TimesNewRomanPS-BoldMT"/>
              </a:rPr>
              <a:t>AN(Wide Area Network):</a:t>
            </a:r>
            <a:br>
              <a:rPr sz="1200"/>
            </a:br>
            <a:r>
              <a:rPr b="1" lang="en-US" sz="1200" spc="-1" strike="noStrike">
                <a:solidFill>
                  <a:srgbClr val="000000"/>
                </a:solidFill>
                <a:latin typeface="Times New Roman"/>
                <a:ea typeface="TimesNewRomanPS-BoldMT"/>
              </a:rPr>
              <a:t>How did it start</a:t>
            </a:r>
            <a:r>
              <a:rPr b="1" lang="en-US" sz="1200" spc="-1" strike="noStrike">
                <a:solidFill>
                  <a:srgbClr val="000000"/>
                </a:solidFill>
                <a:latin typeface="Times New Roman"/>
                <a:ea typeface="TimesNewRomanPS-BoldMT"/>
              </a:rPr>
              <a:t> :</a:t>
            </a:r>
            <a:br>
              <a:rPr sz="1200"/>
            </a:br>
            <a:r>
              <a:rPr b="0" lang="en-US" sz="1200" spc="-1" strike="noStrike">
                <a:solidFill>
                  <a:srgbClr val="000000"/>
                </a:solidFill>
                <a:latin typeface="Times New Roman"/>
                <a:ea typeface="TimesNewRomanPS-BoldMT"/>
              </a:rPr>
              <a:t>The first known WAN was created by the U.S. Air Force in the late 1950s to interconnect sites in the Semi-Automatic Ground Environment (SAGE) radar defense system. An enormous network of dedicated phone lines, telephones, and modems linked the sites together.</a:t>
            </a:r>
            <a:br>
              <a:rPr sz="1200"/>
            </a:br>
            <a:br>
              <a:rPr sz="1200"/>
            </a:br>
            <a:r>
              <a:rPr b="0" lang="en-US" sz="1200" spc="-1" strike="noStrike">
                <a:solidFill>
                  <a:srgbClr val="000000"/>
                </a:solidFill>
                <a:latin typeface="Times New Roman"/>
                <a:ea typeface="TimesNewRomanPS-BoldMT"/>
              </a:rPr>
              <a:t>The foundation of the IP-based Internet started with the Advanced Research Projects Agency Network (ARPANET), the first wide-area packet-switching network with distributed control and the first network to implement TCP/IP protocol suite.</a:t>
            </a:r>
            <a:endParaRPr b="0" lang="en-US" sz="1200" spc="-1" strike="noStrike">
              <a:solidFill>
                <a:srgbClr val="000000"/>
              </a:solidFill>
              <a:latin typeface="Arial"/>
            </a:endParaRPr>
          </a:p>
          <a:p>
            <a:pPr marL="216000" indent="0">
              <a:lnSpc>
                <a:spcPct val="100000"/>
              </a:lnSpc>
              <a:spcBef>
                <a:spcPts val="1417"/>
              </a:spcBef>
              <a:buNone/>
              <a:tabLst>
                <a:tab algn="l" pos="0"/>
              </a:tabLst>
            </a:pPr>
            <a:r>
              <a:rPr b="0" lang="en-US" sz="1200" spc="-1" strike="noStrike">
                <a:solidFill>
                  <a:srgbClr val="000000"/>
                </a:solidFill>
                <a:latin typeface="Times New Roman"/>
                <a:ea typeface="TimesNewRomanPS-BoldMT"/>
              </a:rPr>
              <a:t>ARPANET initially interconnected the University of California, Los Angeles (UCLA), the Stanford Research Institute (now SRI International), the University of California, Santa Barbara (UCSB), and the University of Utah.</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 descr=""/>
          <p:cNvPicPr/>
          <p:nvPr/>
        </p:nvPicPr>
        <p:blipFill>
          <a:blip r:embed="rId1"/>
          <a:stretch/>
        </p:blipFill>
        <p:spPr>
          <a:xfrm>
            <a:off x="360" y="0"/>
            <a:ext cx="10072800" cy="5664960"/>
          </a:xfrm>
          <a:prstGeom prst="rect">
            <a:avLst/>
          </a:prstGeom>
          <a:ln w="0">
            <a:noFill/>
          </a:ln>
        </p:spPr>
      </p:pic>
      <p:sp>
        <p:nvSpPr>
          <p:cNvPr id="125"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26" name="PlaceHolder 2"/>
          <p:cNvSpPr>
            <a:spLocks noGrp="1"/>
          </p:cNvSpPr>
          <p:nvPr>
            <p:ph/>
          </p:nvPr>
        </p:nvSpPr>
        <p:spPr>
          <a:xfrm>
            <a:off x="685440" y="1511640"/>
            <a:ext cx="9065160" cy="328464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r>
              <a:rPr b="1" lang="en-US" sz="1400" spc="-1" strike="noStrike">
                <a:solidFill>
                  <a:srgbClr val="000000"/>
                </a:solidFill>
                <a:latin typeface="Times New Roman"/>
                <a:ea typeface="TimesNewRomanPS-BoldMT"/>
              </a:rPr>
              <a:t>:</a:t>
            </a:r>
            <a:br>
              <a:rPr sz="1400"/>
            </a:br>
            <a:r>
              <a:rPr b="1" lang="en-US" sz="1200" spc="-1" strike="noStrike">
                <a:solidFill>
                  <a:srgbClr val="000000"/>
                </a:solidFill>
                <a:latin typeface="Times New Roman"/>
                <a:ea typeface="TimesNewRomanPS-BoldMT"/>
              </a:rPr>
              <a:t>Types of computer Network:</a:t>
            </a:r>
            <a:br>
              <a:rPr sz="1200"/>
            </a:br>
            <a:br>
              <a:rPr sz="1200"/>
            </a:br>
            <a:r>
              <a:rPr b="1" lang="en-US" sz="1200" spc="-1" strike="noStrike">
                <a:solidFill>
                  <a:srgbClr val="000000"/>
                </a:solidFill>
                <a:latin typeface="Times New Roman"/>
                <a:ea typeface="TimesNewRomanPS-BoldMT"/>
              </a:rPr>
              <a:t>WAN(Wide Area Network):</a:t>
            </a:r>
            <a:br>
              <a:rPr sz="1200"/>
            </a:br>
            <a:br>
              <a:rPr sz="1200"/>
            </a:br>
            <a:br>
              <a:rPr sz="1200"/>
            </a:br>
            <a:br>
              <a:rPr sz="1200"/>
            </a:br>
            <a:r>
              <a:rPr b="0" lang="en-US" sz="1200" spc="-1" strike="noStrike">
                <a:solidFill>
                  <a:srgbClr val="000000"/>
                </a:solidFill>
                <a:latin typeface="Times New Roman"/>
                <a:ea typeface="TimesNewRomanPS-BoldMT"/>
              </a:rPr>
              <a:t> </a:t>
            </a:r>
            <a:endParaRPr b="0" lang="en-US" sz="1200" spc="-1" strike="noStrike">
              <a:solidFill>
                <a:srgbClr val="000000"/>
              </a:solidFill>
              <a:latin typeface="Arial"/>
            </a:endParaRPr>
          </a:p>
        </p:txBody>
      </p:sp>
      <p:pic>
        <p:nvPicPr>
          <p:cNvPr id="127" name="" descr=""/>
          <p:cNvPicPr/>
          <p:nvPr/>
        </p:nvPicPr>
        <p:blipFill>
          <a:blip r:embed="rId2"/>
          <a:stretch/>
        </p:blipFill>
        <p:spPr>
          <a:xfrm>
            <a:off x="914400" y="2709720"/>
            <a:ext cx="2021040" cy="2086560"/>
          </a:xfrm>
          <a:prstGeom prst="rect">
            <a:avLst/>
          </a:prstGeom>
          <a:ln w="0">
            <a:noFill/>
          </a:ln>
        </p:spPr>
      </p:pic>
      <p:pic>
        <p:nvPicPr>
          <p:cNvPr id="128" name="" descr=""/>
          <p:cNvPicPr/>
          <p:nvPr/>
        </p:nvPicPr>
        <p:blipFill>
          <a:blip r:embed="rId3"/>
          <a:stretch/>
        </p:blipFill>
        <p:spPr>
          <a:xfrm>
            <a:off x="6188760" y="1600200"/>
            <a:ext cx="3412440" cy="191484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 descr=""/>
          <p:cNvPicPr/>
          <p:nvPr/>
        </p:nvPicPr>
        <p:blipFill>
          <a:blip r:embed="rId1"/>
          <a:stretch/>
        </p:blipFill>
        <p:spPr>
          <a:xfrm>
            <a:off x="360" y="0"/>
            <a:ext cx="10072800" cy="5664960"/>
          </a:xfrm>
          <a:prstGeom prst="rect">
            <a:avLst/>
          </a:prstGeom>
          <a:ln w="0">
            <a:noFill/>
          </a:ln>
        </p:spPr>
      </p:pic>
      <p:sp>
        <p:nvSpPr>
          <p:cNvPr id="130"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31"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br>
              <a:rPr sz="1200"/>
            </a:br>
            <a:r>
              <a:rPr b="1" lang="en-US" sz="1200" spc="-1" strike="noStrike">
                <a:solidFill>
                  <a:srgbClr val="000000"/>
                </a:solidFill>
                <a:latin typeface="Times New Roman"/>
                <a:ea typeface="TimesNewRomanPS-BoldMT"/>
              </a:rPr>
              <a:t>Types of computer Network:</a:t>
            </a:r>
            <a:br>
              <a:rPr sz="1200"/>
            </a:br>
            <a:br>
              <a:rPr sz="1200"/>
            </a:br>
            <a:r>
              <a:rPr b="1" lang="en-US" sz="1200" spc="-1" strike="noStrike">
                <a:solidFill>
                  <a:srgbClr val="000000"/>
                </a:solidFill>
                <a:latin typeface="Times New Roman"/>
                <a:ea typeface="TimesNewRomanPS-BoldMT"/>
              </a:rPr>
              <a:t>P</a:t>
            </a:r>
            <a:r>
              <a:rPr b="1" lang="en-US" sz="1200" spc="-1" strike="noStrike">
                <a:solidFill>
                  <a:srgbClr val="000000"/>
                </a:solidFill>
                <a:latin typeface="Times New Roman"/>
                <a:ea typeface="TimesNewRomanPS-BoldMT"/>
              </a:rPr>
              <a:t>AN(Personal Area Network):</a:t>
            </a:r>
            <a:br>
              <a:rPr sz="1200"/>
            </a:br>
            <a:br>
              <a:rPr sz="1200"/>
            </a:br>
            <a:r>
              <a:rPr b="0" lang="en-US" sz="1200" spc="-1" strike="noStrike">
                <a:solidFill>
                  <a:srgbClr val="000000"/>
                </a:solidFill>
                <a:latin typeface="Times New Roman"/>
                <a:ea typeface="TimesNewRomanPS-BoldMT"/>
              </a:rPr>
              <a:t>A personal area network is a network enabled for a person, usually within a range of 10 meters PANs are used to connect personal computing devices. Thomas Zimmermann was the first researcher to propose the idea of PAN. CP devices used in the development of PANs are laptops, mobile phones, media players and game stations. This is now evolving as the Internet of Things(loT)network. For example,the network of a professor in a university department; they can connect all the devices in their classroom, lab, research centre, etc.</a:t>
            </a:r>
            <a:endParaRPr b="0" lang="en-US" sz="1200" spc="-1" strike="noStrike">
              <a:solidFill>
                <a:srgbClr val="000000"/>
              </a:solidFill>
              <a:latin typeface="Arial"/>
            </a:endParaRPr>
          </a:p>
        </p:txBody>
      </p:sp>
      <p:pic>
        <p:nvPicPr>
          <p:cNvPr id="132" name="" descr=""/>
          <p:cNvPicPr/>
          <p:nvPr/>
        </p:nvPicPr>
        <p:blipFill>
          <a:blip r:embed="rId2"/>
          <a:stretch/>
        </p:blipFill>
        <p:spPr>
          <a:xfrm>
            <a:off x="5802120" y="2971800"/>
            <a:ext cx="3113280" cy="23774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 descr=""/>
          <p:cNvPicPr/>
          <p:nvPr/>
        </p:nvPicPr>
        <p:blipFill>
          <a:blip r:embed="rId1"/>
          <a:stretch/>
        </p:blipFill>
        <p:spPr>
          <a:xfrm>
            <a:off x="360" y="0"/>
            <a:ext cx="10072800" cy="5664960"/>
          </a:xfrm>
          <a:prstGeom prst="rect">
            <a:avLst/>
          </a:prstGeom>
          <a:ln w="0">
            <a:noFill/>
          </a:ln>
        </p:spPr>
      </p:pic>
      <p:sp>
        <p:nvSpPr>
          <p:cNvPr id="134"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35"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br>
              <a:rPr sz="1200"/>
            </a:br>
            <a:r>
              <a:rPr b="1" lang="en-US" sz="1200" spc="-1" strike="noStrike">
                <a:solidFill>
                  <a:srgbClr val="000000"/>
                </a:solidFill>
                <a:latin typeface="Times New Roman"/>
                <a:ea typeface="TimesNewRomanPS-BoldMT"/>
              </a:rPr>
              <a:t>Types of computer Network:</a:t>
            </a:r>
            <a:br>
              <a:rPr sz="1200"/>
            </a:br>
            <a:br>
              <a:rPr sz="1200"/>
            </a:br>
            <a:r>
              <a:rPr b="1" lang="en-US" sz="1200" spc="-1" strike="noStrike">
                <a:solidFill>
                  <a:srgbClr val="000000"/>
                </a:solidFill>
                <a:latin typeface="Times New Roman"/>
                <a:ea typeface="TimesNewRomanPS-BoldMT"/>
              </a:rPr>
              <a:t>M</a:t>
            </a:r>
            <a:r>
              <a:rPr b="1" lang="en-US" sz="1200" spc="-1" strike="noStrike">
                <a:solidFill>
                  <a:srgbClr val="000000"/>
                </a:solidFill>
                <a:latin typeface="Times New Roman"/>
                <a:ea typeface="TimesNewRomanPS-BoldMT"/>
              </a:rPr>
              <a:t>AN(Metropolitan Area Network):</a:t>
            </a:r>
            <a:br>
              <a:rPr sz="1200"/>
            </a:br>
            <a:br>
              <a:rPr sz="1200"/>
            </a:br>
            <a:r>
              <a:rPr b="0" lang="en-US" sz="1200" spc="-1" strike="noStrike">
                <a:solidFill>
                  <a:srgbClr val="000000"/>
                </a:solidFill>
                <a:latin typeface="Times New Roman"/>
                <a:ea typeface="TimesNewRomanPS-BoldMT"/>
              </a:rPr>
              <a:t>A metropolitan area network (MAN) is a computer network that connects computers within a metropolitan area, which could be a single large city, multiple cities and towns, or any given large area with multiple buildings. A MAN is larger than a local area network (LAN) but smaller than a wide area network (WAN). MANs do not have to be in urban areas; the term "metropolitan" implies the size of the network, not the demographics of the area that it serves.</a:t>
            </a:r>
            <a:endParaRPr b="0" lang="en-US" sz="1200" spc="-1" strike="noStrike">
              <a:solidFill>
                <a:srgbClr val="000000"/>
              </a:solidFill>
              <a:latin typeface="Arial"/>
            </a:endParaRPr>
          </a:p>
        </p:txBody>
      </p:sp>
      <p:pic>
        <p:nvPicPr>
          <p:cNvPr id="136" name="" descr=""/>
          <p:cNvPicPr/>
          <p:nvPr/>
        </p:nvPicPr>
        <p:blipFill>
          <a:blip r:embed="rId2"/>
          <a:stretch/>
        </p:blipFill>
        <p:spPr>
          <a:xfrm>
            <a:off x="702360" y="3015360"/>
            <a:ext cx="3412440" cy="1785240"/>
          </a:xfrm>
          <a:prstGeom prst="rect">
            <a:avLst/>
          </a:prstGeom>
          <a:ln w="0">
            <a:noFill/>
          </a:ln>
        </p:spPr>
      </p:pic>
      <p:pic>
        <p:nvPicPr>
          <p:cNvPr id="137" name="" descr=""/>
          <p:cNvPicPr/>
          <p:nvPr/>
        </p:nvPicPr>
        <p:blipFill>
          <a:blip r:embed="rId3"/>
          <a:stretch/>
        </p:blipFill>
        <p:spPr>
          <a:xfrm>
            <a:off x="6945120" y="3200400"/>
            <a:ext cx="2198880" cy="161244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 descr=""/>
          <p:cNvPicPr/>
          <p:nvPr/>
        </p:nvPicPr>
        <p:blipFill>
          <a:blip r:embed="rId1"/>
          <a:stretch/>
        </p:blipFill>
        <p:spPr>
          <a:xfrm>
            <a:off x="360" y="0"/>
            <a:ext cx="10072800" cy="5664960"/>
          </a:xfrm>
          <a:prstGeom prst="rect">
            <a:avLst/>
          </a:prstGeom>
          <a:ln w="0">
            <a:noFill/>
          </a:ln>
        </p:spPr>
      </p:pic>
      <p:sp>
        <p:nvSpPr>
          <p:cNvPr id="139"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40"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br>
              <a:rPr sz="1200"/>
            </a:br>
            <a:r>
              <a:rPr b="1" lang="en-US" sz="1200" spc="-1" strike="noStrike">
                <a:solidFill>
                  <a:srgbClr val="000000"/>
                </a:solidFill>
                <a:latin typeface="Times New Roman"/>
                <a:ea typeface="TimesNewRomanPS-BoldMT"/>
              </a:rPr>
              <a:t>INTERNET:</a:t>
            </a:r>
            <a:endParaRPr b="0" lang="en-US" sz="1200" spc="-1" strike="noStrike">
              <a:solidFill>
                <a:srgbClr val="000000"/>
              </a:solidFill>
              <a:latin typeface="Arial"/>
            </a:endParaRPr>
          </a:p>
          <a:p>
            <a:pPr marL="216000" indent="0">
              <a:lnSpc>
                <a:spcPct val="100000"/>
              </a:lnSpc>
              <a:spcBef>
                <a:spcPts val="1417"/>
              </a:spcBef>
              <a:buNone/>
              <a:tabLst>
                <a:tab algn="l" pos="0"/>
              </a:tabLst>
            </a:pPr>
            <a:r>
              <a:rPr b="0" lang="en-US" sz="1200" spc="-1" strike="noStrike">
                <a:solidFill>
                  <a:srgbClr val="000000"/>
                </a:solidFill>
                <a:latin typeface="Times New Roman"/>
                <a:ea typeface="TimesNewRomanPS-BoldMT"/>
              </a:rPr>
              <a:t>The Internet is a global network of billions of computers and other electronic devices. It allows us to access almost any information and communicate with everyone in the world. This is achieved by connecting a computer to the Internet. Connecting to the internet is called an online connection.</a:t>
            </a:r>
            <a:endParaRPr b="0" lang="en-US" sz="1200" spc="-1" strike="noStrike">
              <a:solidFill>
                <a:srgbClr val="000000"/>
              </a:solidFill>
              <a:latin typeface="Arial"/>
            </a:endParaRPr>
          </a:p>
          <a:p>
            <a:pPr marL="216000" indent="0">
              <a:lnSpc>
                <a:spcPct val="100000"/>
              </a:lnSpc>
              <a:spcBef>
                <a:spcPts val="1417"/>
              </a:spcBef>
              <a:buNone/>
              <a:tabLst>
                <a:tab algn="l" pos="0"/>
              </a:tabLst>
            </a:pPr>
            <a:r>
              <a:rPr b="0" lang="en-US" sz="1200" spc="-1" strike="noStrike">
                <a:solidFill>
                  <a:srgbClr val="000000"/>
                </a:solidFill>
                <a:latin typeface="Times New Roman"/>
                <a:ea typeface="TimesNewRomanPS-BoldMT"/>
              </a:rPr>
              <a:t>The Internet is called the network of networks. It is a global communication system that links together thousands of individual networks. In other words, the Internet is a collection of interlinked computer networks, connected by copper wires, fiber optic cables, wireless connections, etc. As a result, a computer can virtually connect to other computers in any network. These connections allow users to interchange messages, to communicate in real time (getting instant messages and responses), to share data and programs and to access limitless information.</a:t>
            </a:r>
            <a:endParaRPr b="0" lang="en-US" sz="1200" spc="-1" strike="noStrike">
              <a:solidFill>
                <a:srgbClr val="000000"/>
              </a:solidFill>
              <a:latin typeface="Arial"/>
            </a:endParaRPr>
          </a:p>
          <a:p>
            <a:pPr marL="216000" indent="0">
              <a:lnSpc>
                <a:spcPct val="100000"/>
              </a:lnSpc>
              <a:spcBef>
                <a:spcPts val="1417"/>
              </a:spcBef>
              <a:buNone/>
              <a:tabLst>
                <a:tab algn="l" pos="0"/>
              </a:tabLst>
            </a:pPr>
            <a:r>
              <a:rPr b="0" lang="en-US" sz="1200" spc="-1" strike="noStrike">
                <a:solidFill>
                  <a:srgbClr val="000000"/>
                </a:solidFill>
                <a:latin typeface="Times New Roman"/>
                <a:ea typeface="TimesNewRomanPS-BoldMT"/>
              </a:rPr>
              <a:t>Internet architecture is a meta-network (network of networks), which refers to a congregation of thousands of distinct networks interacting with a common protocol. In simple terms, it is referred to as an inter network that is connected using protocols. The protocol used is TCP/IP. This protocol connects any two networks that differ in hardware, software and design.</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 descr=""/>
          <p:cNvPicPr/>
          <p:nvPr/>
        </p:nvPicPr>
        <p:blipFill>
          <a:blip r:embed="rId1"/>
          <a:stretch/>
        </p:blipFill>
        <p:spPr>
          <a:xfrm>
            <a:off x="360" y="0"/>
            <a:ext cx="10072800" cy="5664960"/>
          </a:xfrm>
          <a:prstGeom prst="rect">
            <a:avLst/>
          </a:prstGeom>
          <a:ln w="0">
            <a:noFill/>
          </a:ln>
        </p:spPr>
      </p:pic>
      <p:sp>
        <p:nvSpPr>
          <p:cNvPr id="142"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43"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br>
              <a:rPr sz="1200"/>
            </a:br>
            <a:r>
              <a:rPr b="1" lang="en-US" sz="1200" spc="-1" strike="noStrike">
                <a:solidFill>
                  <a:srgbClr val="000000"/>
                </a:solidFill>
                <a:latin typeface="Times New Roman"/>
                <a:ea typeface="TimesNewRomanPS-BoldMT"/>
              </a:rPr>
              <a:t>WI-FI:</a:t>
            </a:r>
            <a:endParaRPr b="0" lang="en-US" sz="1200" spc="-1" strike="noStrike">
              <a:solidFill>
                <a:srgbClr val="000000"/>
              </a:solidFill>
              <a:latin typeface="Arial"/>
            </a:endParaRPr>
          </a:p>
          <a:p>
            <a:pPr marL="216000" indent="0">
              <a:lnSpc>
                <a:spcPct val="100000"/>
              </a:lnSpc>
              <a:spcBef>
                <a:spcPts val="1417"/>
              </a:spcBef>
              <a:buNone/>
              <a:tabLst>
                <a:tab algn="l" pos="0"/>
              </a:tabLst>
            </a:pPr>
            <a:r>
              <a:rPr b="0" lang="en-US" sz="1200" spc="-1" strike="noStrike">
                <a:solidFill>
                  <a:srgbClr val="000000"/>
                </a:solidFill>
                <a:latin typeface="Times New Roman"/>
                <a:ea typeface="TimesNewRomanPS-BoldMT"/>
              </a:rPr>
              <a:t>A Wi-Fi network is a wireless local area network(W-LAN) that uses Wi-Fi. The Wi-Fi standard has gained near universal acceptance to support wireless networks and provide Internet access in residential, business and public environments.</a:t>
            </a:r>
            <a:endParaRPr b="0" lang="en-US" sz="1200" spc="-1" strike="noStrike">
              <a:solidFill>
                <a:srgbClr val="000000"/>
              </a:solidFill>
              <a:latin typeface="Arial"/>
            </a:endParaRPr>
          </a:p>
          <a:p>
            <a:pPr marL="216000" indent="0">
              <a:lnSpc>
                <a:spcPct val="100000"/>
              </a:lnSpc>
              <a:spcBef>
                <a:spcPts val="1417"/>
              </a:spcBef>
              <a:buNone/>
              <a:tabLst>
                <a:tab algn="l" pos="0"/>
              </a:tabLst>
            </a:pPr>
            <a:r>
              <a:rPr b="0" lang="en-US" sz="1200" spc="-1" strike="noStrike">
                <a:solidFill>
                  <a:srgbClr val="000000"/>
                </a:solidFill>
                <a:latin typeface="Times New Roman"/>
                <a:ea typeface="TimesNewRomanPS-BoldMT"/>
              </a:rPr>
              <a:t>A Wireless network is a flexible data communications system, which uses wireless media such as radio frequency technology to transmit and receive data over the air, minimizing the need for wired connections</a:t>
            </a:r>
            <a:endParaRPr b="0" lang="en-US" sz="1200" spc="-1" strike="noStrike">
              <a:solidFill>
                <a:srgbClr val="000000"/>
              </a:solidFill>
              <a:latin typeface="Arial"/>
            </a:endParaRPr>
          </a:p>
          <a:p>
            <a:pPr marL="216000" indent="0">
              <a:lnSpc>
                <a:spcPct val="100000"/>
              </a:lnSpc>
              <a:spcBef>
                <a:spcPts val="1417"/>
              </a:spcBef>
              <a:buNone/>
              <a:tabLst>
                <a:tab algn="l" pos="0"/>
              </a:tabLst>
            </a:pPr>
            <a:r>
              <a:rPr b="0" lang="en-US" sz="1200" spc="-1" strike="noStrike">
                <a:solidFill>
                  <a:srgbClr val="000000"/>
                </a:solidFill>
                <a:latin typeface="Times New Roman"/>
                <a:ea typeface="TimesNewRomanPS-BoldMT"/>
              </a:rPr>
              <a:t>Wireless networks use electromagnetic waves to communicate information from one point to another without relying on any physical connection. </a:t>
            </a:r>
            <a:br>
              <a:rPr sz="1200"/>
            </a:br>
            <a:br>
              <a:rPr sz="1200"/>
            </a:br>
            <a:endParaRPr b="0" lang="en-US" sz="1200" spc="-1" strike="noStrike">
              <a:solidFill>
                <a:srgbClr val="000000"/>
              </a:solidFill>
              <a:latin typeface="Arial"/>
            </a:endParaRPr>
          </a:p>
        </p:txBody>
      </p:sp>
      <p:pic>
        <p:nvPicPr>
          <p:cNvPr id="144" name="" descr=""/>
          <p:cNvPicPr/>
          <p:nvPr/>
        </p:nvPicPr>
        <p:blipFill>
          <a:blip r:embed="rId2"/>
          <a:stretch/>
        </p:blipFill>
        <p:spPr>
          <a:xfrm>
            <a:off x="6629400" y="3200400"/>
            <a:ext cx="2069280" cy="21128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 descr=""/>
          <p:cNvPicPr/>
          <p:nvPr/>
        </p:nvPicPr>
        <p:blipFill>
          <a:blip r:embed="rId1"/>
          <a:stretch/>
        </p:blipFill>
        <p:spPr>
          <a:xfrm>
            <a:off x="360" y="0"/>
            <a:ext cx="10072800" cy="5664960"/>
          </a:xfrm>
          <a:prstGeom prst="rect">
            <a:avLst/>
          </a:prstGeom>
          <a:ln w="0">
            <a:noFill/>
          </a:ln>
        </p:spPr>
      </p:pic>
      <p:sp>
        <p:nvSpPr>
          <p:cNvPr id="146"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47"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850"/>
              </a:spcBef>
              <a:spcAft>
                <a:spcPts val="283"/>
              </a:spcAft>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br>
              <a:rPr sz="1200"/>
            </a:br>
            <a:r>
              <a:rPr b="1" lang="en-US" sz="1200" spc="-1" strike="noStrike">
                <a:solidFill>
                  <a:srgbClr val="000000"/>
                </a:solidFill>
                <a:latin typeface="Times New Roman"/>
                <a:ea typeface="TimesNewRomanPS-BoldMT"/>
              </a:rPr>
              <a:t>WI-FI:</a:t>
            </a:r>
            <a:br>
              <a:rPr sz="1200"/>
            </a:br>
            <a:r>
              <a:rPr b="1" lang="en-US" sz="1200" spc="-1" strike="noStrike">
                <a:solidFill>
                  <a:srgbClr val="000000"/>
                </a:solidFill>
                <a:latin typeface="Times New Roman"/>
                <a:ea typeface="TimesNewRomanPS-BoldMT"/>
              </a:rPr>
              <a:t>Advantages of Wireless Network</a:t>
            </a:r>
            <a:endParaRPr b="0" lang="en-US" sz="1200" spc="-1" strike="noStrike">
              <a:solidFill>
                <a:srgbClr val="000000"/>
              </a:solidFill>
              <a:latin typeface="Arial"/>
              <a:ea typeface="PingFang SC"/>
            </a:endParaRPr>
          </a:p>
          <a:p>
            <a:pPr marL="216000" indent="0">
              <a:lnSpc>
                <a:spcPct val="100000"/>
              </a:lnSpc>
              <a:spcBef>
                <a:spcPts val="850"/>
              </a:spcBef>
              <a:spcAft>
                <a:spcPts val="283"/>
              </a:spcAft>
              <a:buNone/>
              <a:tabLst>
                <a:tab algn="l" pos="0"/>
              </a:tabLst>
            </a:pPr>
            <a:r>
              <a:rPr b="1" lang="en-US" sz="1200" spc="-1" strike="noStrike">
                <a:solidFill>
                  <a:srgbClr val="000000"/>
                </a:solidFill>
                <a:latin typeface="Times New Roman"/>
                <a:ea typeface="TimesNewRomanPS-BoldMT"/>
              </a:rPr>
              <a:t>Mobility</a:t>
            </a:r>
            <a:r>
              <a:rPr b="0" lang="en-US" sz="1200" spc="-1" strike="noStrike">
                <a:solidFill>
                  <a:srgbClr val="000000"/>
                </a:solidFill>
                <a:latin typeface="Times New Roman"/>
                <a:ea typeface="TimesNewRomanPS-BoldMT"/>
              </a:rPr>
              <a:t>:</a:t>
            </a:r>
            <a:br>
              <a:rPr sz="1200"/>
            </a:br>
            <a:r>
              <a:rPr b="0" lang="en-US" sz="1200" spc="-1" strike="noStrike">
                <a:solidFill>
                  <a:srgbClr val="000000"/>
                </a:solidFill>
                <a:latin typeface="Times New Roman"/>
                <a:ea typeface="TimesNewRomanPS-BoldMT"/>
              </a:rPr>
              <a:t>A wireless network provides mobile users with access to real-time information so that they can roam without getting disconnected from the network.</a:t>
            </a:r>
            <a:br>
              <a:rPr sz="1200"/>
            </a:br>
            <a:br>
              <a:rPr sz="1200"/>
            </a:br>
            <a:r>
              <a:rPr b="1" lang="en-US" sz="1200" spc="-1" strike="noStrike">
                <a:solidFill>
                  <a:srgbClr val="000000"/>
                </a:solidFill>
                <a:latin typeface="Times New Roman"/>
                <a:ea typeface="TimesNewRomanPS-BoldMT"/>
              </a:rPr>
              <a:t>Installation speed and simplicity</a:t>
            </a:r>
            <a:r>
              <a:rPr b="0" lang="en-US" sz="1200" spc="-1" strike="noStrike">
                <a:solidFill>
                  <a:srgbClr val="000000"/>
                </a:solidFill>
                <a:latin typeface="Times New Roman"/>
                <a:ea typeface="TimesNewRomanPS-BoldMT"/>
              </a:rPr>
              <a:t>:</a:t>
            </a:r>
            <a:br>
              <a:rPr sz="1200"/>
            </a:br>
            <a:r>
              <a:rPr b="0" lang="en-US" sz="1200" spc="-1" strike="noStrike">
                <a:solidFill>
                  <a:srgbClr val="000000"/>
                </a:solidFill>
                <a:latin typeface="Times New Roman"/>
                <a:ea typeface="TimesNewRomanPS-BoldMT"/>
              </a:rPr>
              <a:t>Is fast and easy as it requires less number of cables</a:t>
            </a:r>
            <a:br>
              <a:rPr sz="1200"/>
            </a:br>
            <a:br>
              <a:rPr sz="1200"/>
            </a:br>
            <a:r>
              <a:rPr b="1" lang="en-US" sz="1200" spc="-1" strike="noStrike">
                <a:solidFill>
                  <a:srgbClr val="000000"/>
                </a:solidFill>
                <a:latin typeface="Times New Roman"/>
                <a:ea typeface="TimesNewRomanPS-BoldMT"/>
              </a:rPr>
              <a:t>Reach of the network</a:t>
            </a:r>
            <a:r>
              <a:rPr b="0" lang="en-US" sz="1200" spc="-1" strike="noStrike">
                <a:solidFill>
                  <a:srgbClr val="000000"/>
                </a:solidFill>
                <a:latin typeface="Times New Roman"/>
                <a:ea typeface="TimesNewRomanPS-BoldMT"/>
              </a:rPr>
              <a:t>:</a:t>
            </a:r>
            <a:br>
              <a:rPr sz="1200"/>
            </a:br>
            <a:r>
              <a:rPr b="0" lang="en-US" sz="1200" spc="-1" strike="noStrike">
                <a:solidFill>
                  <a:srgbClr val="000000"/>
                </a:solidFill>
                <a:latin typeface="Times New Roman"/>
                <a:ea typeface="TimesNewRomanPS-BoldMT"/>
              </a:rPr>
              <a:t>The Network can be extended in the places where physical connection cannot be wired.</a:t>
            </a:r>
            <a:br>
              <a:rPr sz="1200"/>
            </a:br>
            <a:br>
              <a:rPr sz="1200"/>
            </a:br>
            <a:r>
              <a:rPr b="1" lang="en-US" sz="1200" spc="-1" strike="noStrike">
                <a:solidFill>
                  <a:srgbClr val="000000"/>
                </a:solidFill>
                <a:latin typeface="Times New Roman"/>
                <a:ea typeface="TimesNewRomanPS-BoldMT"/>
              </a:rPr>
              <a:t>More flexibility</a:t>
            </a:r>
            <a:r>
              <a:rPr b="0" lang="en-US" sz="1200" spc="-1" strike="noStrike">
                <a:solidFill>
                  <a:srgbClr val="000000"/>
                </a:solidFill>
                <a:latin typeface="Times New Roman"/>
                <a:ea typeface="TimesNewRomanPS-BoldMT"/>
              </a:rPr>
              <a:t>:</a:t>
            </a:r>
            <a:br>
              <a:rPr sz="1200"/>
            </a:br>
            <a:r>
              <a:rPr b="0" lang="en-US" sz="1200" spc="-1" strike="noStrike">
                <a:solidFill>
                  <a:srgbClr val="000000"/>
                </a:solidFill>
                <a:latin typeface="Times New Roman"/>
                <a:ea typeface="TimesNewRomanPS-BoldMT"/>
              </a:rPr>
              <a:t>They are more flexible and easy to adapt.</a:t>
            </a:r>
            <a:br>
              <a:rPr sz="1200"/>
            </a:br>
            <a:br>
              <a:rPr sz="1200"/>
            </a:br>
            <a:r>
              <a:rPr b="1" lang="en-US" sz="1200" spc="-1" strike="noStrike">
                <a:solidFill>
                  <a:srgbClr val="000000"/>
                </a:solidFill>
                <a:latin typeface="Times New Roman"/>
                <a:ea typeface="TimesNewRomanPS-BoldMT"/>
              </a:rPr>
              <a:t>Reduced cost of ownership</a:t>
            </a:r>
            <a:r>
              <a:rPr b="0" lang="en-US" sz="1200" spc="-1" strike="noStrike">
                <a:solidFill>
                  <a:srgbClr val="000000"/>
                </a:solidFill>
                <a:latin typeface="Times New Roman"/>
                <a:ea typeface="TimesNewRomanPS-BoldMT"/>
              </a:rPr>
              <a:t>:</a:t>
            </a:r>
            <a:br>
              <a:rPr sz="1200"/>
            </a:br>
            <a:r>
              <a:rPr b="0" lang="en-US" sz="1200" spc="-1" strike="noStrike">
                <a:solidFill>
                  <a:srgbClr val="000000"/>
                </a:solidFill>
                <a:latin typeface="Times New Roman"/>
                <a:ea typeface="TimesNewRomanPS-BoldMT"/>
              </a:rPr>
              <a:t>Less CAPEX(Capital Expenditure)</a:t>
            </a:r>
            <a:br>
              <a:rPr sz="1200"/>
            </a:br>
            <a:br>
              <a:rPr sz="1200"/>
            </a:br>
            <a:r>
              <a:rPr b="1" lang="en-US" sz="1200" spc="-1" strike="noStrike">
                <a:solidFill>
                  <a:srgbClr val="000000"/>
                </a:solidFill>
                <a:latin typeface="Times New Roman"/>
                <a:ea typeface="TimesNewRomanPS-BoldMT"/>
              </a:rPr>
              <a:t>Scalability</a:t>
            </a:r>
            <a:r>
              <a:rPr b="0" lang="en-US" sz="1200" spc="-1" strike="noStrike">
                <a:solidFill>
                  <a:srgbClr val="000000"/>
                </a:solidFill>
                <a:latin typeface="Times New Roman"/>
                <a:ea typeface="TimesNewRomanPS-BoldMT"/>
              </a:rPr>
              <a:t>:</a:t>
            </a:r>
            <a:br>
              <a:rPr sz="1200"/>
            </a:br>
            <a:r>
              <a:rPr b="0" lang="en-US" sz="1200" spc="-1" strike="noStrike">
                <a:solidFill>
                  <a:srgbClr val="000000"/>
                </a:solidFill>
                <a:latin typeface="Times New Roman"/>
                <a:ea typeface="TimesNewRomanPS-BoldMT"/>
              </a:rPr>
              <a:t>Can be configured on various topologies.</a:t>
            </a:r>
            <a:endParaRPr b="0" lang="en-US" sz="1200" spc="-1" strike="noStrike">
              <a:solidFill>
                <a:srgbClr val="000000"/>
              </a:solidFill>
              <a:latin typeface="Arial"/>
              <a:ea typeface="PingFang SC"/>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 descr=""/>
          <p:cNvPicPr/>
          <p:nvPr/>
        </p:nvPicPr>
        <p:blipFill>
          <a:blip r:embed="rId1"/>
          <a:stretch/>
        </p:blipFill>
        <p:spPr>
          <a:xfrm>
            <a:off x="0" y="0"/>
            <a:ext cx="10072800" cy="5664960"/>
          </a:xfrm>
          <a:prstGeom prst="rect">
            <a:avLst/>
          </a:prstGeom>
          <a:ln w="0">
            <a:noFill/>
          </a:ln>
        </p:spPr>
      </p:pic>
      <p:sp>
        <p:nvSpPr>
          <p:cNvPr id="85"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86" name="PlaceHolder 2"/>
          <p:cNvSpPr>
            <a:spLocks noGrp="1"/>
          </p:cNvSpPr>
          <p:nvPr>
            <p:ph/>
          </p:nvPr>
        </p:nvSpPr>
        <p:spPr>
          <a:xfrm>
            <a:off x="685800" y="1511640"/>
            <a:ext cx="9065160" cy="3284640"/>
          </a:xfrm>
          <a:prstGeom prst="rect">
            <a:avLst/>
          </a:prstGeom>
          <a:noFill/>
          <a:ln w="0">
            <a:noFill/>
          </a:ln>
        </p:spPr>
        <p:txBody>
          <a:bodyPr lIns="0" rIns="0" tIns="0" bIns="0" anchor="t">
            <a:normAutofit/>
          </a:bodyPr>
          <a:p>
            <a:pPr indent="0">
              <a:lnSpc>
                <a:spcPct val="100000"/>
              </a:lnSpc>
              <a:spcBef>
                <a:spcPts val="1417"/>
              </a:spcBef>
              <a:buNone/>
              <a:tabLst>
                <a:tab algn="l" pos="0"/>
              </a:tabLst>
            </a:pPr>
            <a:r>
              <a:rPr b="1" lang="en-US" sz="1600" spc="-1" strike="noStrike">
                <a:solidFill>
                  <a:srgbClr val="000000"/>
                </a:solidFill>
                <a:latin typeface="Times New Roman"/>
                <a:ea typeface="TimesNewRomanPS-BoldMT"/>
              </a:rPr>
              <a:t>Course Outcomes</a:t>
            </a:r>
            <a:r>
              <a:rPr b="1"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800" spc="-1" strike="noStrike">
                <a:solidFill>
                  <a:srgbClr val="000000"/>
                </a:solidFill>
                <a:latin typeface="Times New Roman"/>
                <a:ea typeface="TimesNewRomanPS-BoldMT"/>
              </a:rPr>
              <a:t>Know the working principles of functional units of a basic Computer.</a:t>
            </a:r>
            <a:endParaRPr b="0" lang="en-US" sz="1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800" spc="-1" strike="noStrike">
                <a:solidFill>
                  <a:srgbClr val="000000"/>
                </a:solidFill>
                <a:latin typeface="Times New Roman"/>
                <a:ea typeface="TimesNewRomanPS-BoldMT"/>
              </a:rPr>
              <a:t>Understand program development, the use of data structures and algorithms in problem solving</a:t>
            </a:r>
            <a:endParaRPr b="0" lang="en-US" sz="1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800" spc="-1" strike="noStrike">
                <a:solidFill>
                  <a:srgbClr val="000000"/>
                </a:solidFill>
                <a:latin typeface="Times New Roman"/>
                <a:ea typeface="TimesNewRomanPS-BoldMT"/>
              </a:rPr>
              <a:t>Know the need and types of operating system, database systems.</a:t>
            </a:r>
            <a:endParaRPr b="0" lang="en-US" sz="1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800" spc="-1" strike="noStrike">
                <a:solidFill>
                  <a:srgbClr val="000000"/>
                </a:solidFill>
                <a:latin typeface="Times New Roman"/>
                <a:ea typeface="TimesNewRomanPS-BoldMT"/>
              </a:rPr>
              <a:t>Understand the significance of networks, internet, WWW and cyber security.</a:t>
            </a:r>
            <a:endParaRPr b="0" lang="en-US" sz="1800" spc="-1" strike="noStrike">
              <a:solidFill>
                <a:srgbClr val="000000"/>
              </a:solidFill>
              <a:latin typeface="Arial"/>
            </a:endParaRPr>
          </a:p>
          <a:p>
            <a:pPr marL="432000" indent="-324000">
              <a:lnSpc>
                <a:spcPct val="100000"/>
              </a:lnSpc>
              <a:spcBef>
                <a:spcPts val="1417"/>
              </a:spcBef>
              <a:buClr>
                <a:srgbClr val="000000"/>
              </a:buClr>
              <a:buSzPct val="45000"/>
              <a:buFont typeface="Wingdings" charset="2"/>
              <a:buChar char=""/>
              <a:tabLst>
                <a:tab algn="l" pos="355680"/>
                <a:tab algn="l" pos="711360"/>
                <a:tab algn="l" pos="1066680"/>
                <a:tab algn="l" pos="1422360"/>
                <a:tab algn="l" pos="1778040"/>
                <a:tab algn="l" pos="2133720"/>
                <a:tab algn="l" pos="2489040"/>
                <a:tab algn="l" pos="2844720"/>
                <a:tab algn="l" pos="3200400"/>
                <a:tab algn="l" pos="3556080"/>
                <a:tab algn="l" pos="3911760"/>
                <a:tab algn="l" pos="4267080"/>
              </a:tabLst>
            </a:pPr>
            <a:r>
              <a:rPr b="0" lang="en-US" sz="1800" spc="-1" strike="noStrike">
                <a:solidFill>
                  <a:srgbClr val="000000"/>
                </a:solidFill>
                <a:latin typeface="Times New Roman"/>
                <a:ea typeface="TimesNewRomanPS-BoldMT"/>
              </a:rPr>
              <a:t>Understand Autonomous systems, the application of artificial intelligence</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a:p>
            <a:pPr marL="432000" indent="0">
              <a:lnSpc>
                <a:spcPct val="100000"/>
              </a:lnSpc>
              <a:spcBef>
                <a:spcPts val="1417"/>
              </a:spcBef>
              <a:buNone/>
              <a:tabLst>
                <a:tab algn="l" pos="0"/>
              </a:tabLst>
            </a:pP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 descr=""/>
          <p:cNvPicPr/>
          <p:nvPr/>
        </p:nvPicPr>
        <p:blipFill>
          <a:blip r:embed="rId1"/>
          <a:stretch/>
        </p:blipFill>
        <p:spPr>
          <a:xfrm>
            <a:off x="360" y="0"/>
            <a:ext cx="10072800" cy="5664960"/>
          </a:xfrm>
          <a:prstGeom prst="rect">
            <a:avLst/>
          </a:prstGeom>
          <a:ln w="0">
            <a:noFill/>
          </a:ln>
        </p:spPr>
      </p:pic>
      <p:sp>
        <p:nvSpPr>
          <p:cNvPr id="149"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50"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850"/>
              </a:spcBef>
              <a:spcAft>
                <a:spcPts val="283"/>
              </a:spcAft>
              <a:buClr>
                <a:srgbClr val="000000"/>
              </a:buClr>
              <a:buSzPct val="45000"/>
              <a:buFont typeface="Wingdings" charset="2"/>
              <a:buChar char=""/>
              <a:tabLst>
                <a:tab algn="l" pos="0"/>
              </a:tabLst>
            </a:pPr>
            <a:r>
              <a:rPr b="1" lang="en-US" sz="1200" spc="-1" strike="noStrike">
                <a:solidFill>
                  <a:srgbClr val="000000"/>
                </a:solidFill>
                <a:latin typeface="Arial"/>
                <a:ea typeface="PingFang SC"/>
              </a:rPr>
              <a:t>COMPUTER NETWORKS:</a:t>
            </a:r>
            <a:br>
              <a:rPr sz="1200"/>
            </a:br>
            <a:r>
              <a:rPr b="1" lang="en-US" sz="1200" spc="-1" strike="noStrike">
                <a:solidFill>
                  <a:srgbClr val="000000"/>
                </a:solidFill>
                <a:latin typeface="Arial"/>
                <a:ea typeface="PingFang SC"/>
              </a:rPr>
              <a:t>WIRELESS SENSOR NETWORK (WSN)</a:t>
            </a:r>
            <a:br>
              <a:rPr sz="1200"/>
            </a:br>
            <a:br>
              <a:rPr sz="1200"/>
            </a:br>
            <a:r>
              <a:rPr b="0" lang="en-US" sz="1200" spc="-1" strike="noStrike">
                <a:solidFill>
                  <a:srgbClr val="000000"/>
                </a:solidFill>
                <a:latin typeface="Arial"/>
                <a:ea typeface="PingFang SC"/>
              </a:rPr>
              <a:t>Sensor nodes are used in WSNs with onboard processors to manage and monitor the environment in a specific area.</a:t>
            </a:r>
            <a:endParaRPr b="1" lang="en-US" sz="1200" spc="-1" strike="noStrike">
              <a:solidFill>
                <a:srgbClr val="000000"/>
              </a:solidFill>
              <a:latin typeface="Arial"/>
              <a:ea typeface="PingFang SC"/>
            </a:endParaRPr>
          </a:p>
          <a:p>
            <a:pPr marL="216000" indent="0">
              <a:lnSpc>
                <a:spcPct val="100000"/>
              </a:lnSpc>
              <a:spcBef>
                <a:spcPts val="850"/>
              </a:spcBef>
              <a:spcAft>
                <a:spcPts val="283"/>
              </a:spcAft>
              <a:buNone/>
              <a:tabLst>
                <a:tab algn="l" pos="0"/>
              </a:tabLst>
            </a:pPr>
            <a:r>
              <a:rPr b="0" lang="en-US" sz="1200" spc="-1" strike="noStrike">
                <a:solidFill>
                  <a:srgbClr val="000000"/>
                </a:solidFill>
                <a:latin typeface="Arial"/>
                <a:ea typeface="PingFang SC"/>
              </a:rPr>
              <a:t>A typical sensor network consists of sensors,controller and a communication system.</a:t>
            </a:r>
            <a:br>
              <a:rPr sz="1200"/>
            </a:br>
            <a:br>
              <a:rPr sz="1200"/>
            </a:br>
            <a:endParaRPr b="1" lang="en-US" sz="1200" spc="-1" strike="noStrike">
              <a:solidFill>
                <a:srgbClr val="000000"/>
              </a:solidFill>
              <a:latin typeface="Arial"/>
              <a:ea typeface="PingFang SC"/>
            </a:endParaRPr>
          </a:p>
        </p:txBody>
      </p:sp>
      <p:pic>
        <p:nvPicPr>
          <p:cNvPr id="151" name="" descr=""/>
          <p:cNvPicPr/>
          <p:nvPr/>
        </p:nvPicPr>
        <p:blipFill>
          <a:blip r:embed="rId2"/>
          <a:stretch/>
        </p:blipFill>
        <p:spPr>
          <a:xfrm>
            <a:off x="795600" y="2679120"/>
            <a:ext cx="4233600" cy="212148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2" name="" descr=""/>
          <p:cNvPicPr/>
          <p:nvPr/>
        </p:nvPicPr>
        <p:blipFill>
          <a:blip r:embed="rId1"/>
          <a:stretch/>
        </p:blipFill>
        <p:spPr>
          <a:xfrm>
            <a:off x="360" y="0"/>
            <a:ext cx="10072800" cy="5664960"/>
          </a:xfrm>
          <a:prstGeom prst="rect">
            <a:avLst/>
          </a:prstGeom>
          <a:ln w="0">
            <a:noFill/>
          </a:ln>
        </p:spPr>
      </p:pic>
      <p:sp>
        <p:nvSpPr>
          <p:cNvPr id="153"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54"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850"/>
              </a:spcBef>
              <a:spcAft>
                <a:spcPts val="283"/>
              </a:spcAft>
              <a:buClr>
                <a:srgbClr val="000000"/>
              </a:buClr>
              <a:buSzPct val="45000"/>
              <a:buFont typeface="Wingdings" charset="2"/>
              <a:buChar char=""/>
              <a:tabLst>
                <a:tab algn="l" pos="0"/>
              </a:tabLst>
            </a:pPr>
            <a:r>
              <a:rPr b="1" lang="en-US" sz="1200" spc="-1" strike="noStrike">
                <a:solidFill>
                  <a:srgbClr val="000000"/>
                </a:solidFill>
                <a:latin typeface="Arial"/>
                <a:ea typeface="PingFang SC"/>
              </a:rPr>
              <a:t>COMPUTER NETWORKS:</a:t>
            </a:r>
            <a:br>
              <a:rPr sz="1200"/>
            </a:br>
            <a:r>
              <a:rPr b="1" lang="en-US" sz="1200" spc="-1" strike="noStrike">
                <a:solidFill>
                  <a:srgbClr val="000000"/>
                </a:solidFill>
                <a:latin typeface="Arial"/>
                <a:ea typeface="PingFang SC"/>
              </a:rPr>
              <a:t>WIRELESS SENSOR NETWORK (WSN)</a:t>
            </a:r>
            <a:br>
              <a:rPr sz="1200"/>
            </a:br>
            <a:br>
              <a:rPr sz="1200"/>
            </a:br>
            <a:r>
              <a:rPr b="1" lang="en-US" sz="1200" spc="-1" strike="noStrike">
                <a:solidFill>
                  <a:srgbClr val="000000"/>
                </a:solidFill>
                <a:latin typeface="Arial"/>
                <a:ea typeface="PingFang SC"/>
              </a:rPr>
              <a:t>Elements of WSN:</a:t>
            </a:r>
            <a:br>
              <a:rPr sz="1200"/>
            </a:br>
            <a:br>
              <a:rPr sz="1200"/>
            </a:br>
            <a:br>
              <a:rPr sz="1200"/>
            </a:br>
            <a:br>
              <a:rPr sz="1200"/>
            </a:br>
            <a:r>
              <a:rPr b="0" lang="en-US" sz="1200" spc="-1" strike="noStrike">
                <a:solidFill>
                  <a:srgbClr val="000000"/>
                </a:solidFill>
                <a:latin typeface="Arial"/>
              </a:rPr>
              <a:t> </a:t>
            </a:r>
            <a:endParaRPr b="1" lang="en-US" sz="1200" spc="-1" strike="noStrike">
              <a:solidFill>
                <a:srgbClr val="000000"/>
              </a:solidFill>
              <a:latin typeface="Arial"/>
              <a:ea typeface="PingFang SC"/>
            </a:endParaRPr>
          </a:p>
        </p:txBody>
      </p:sp>
      <p:pic>
        <p:nvPicPr>
          <p:cNvPr id="155" name="" descr=""/>
          <p:cNvPicPr/>
          <p:nvPr/>
        </p:nvPicPr>
        <p:blipFill>
          <a:blip r:embed="rId2"/>
          <a:stretch/>
        </p:blipFill>
        <p:spPr>
          <a:xfrm>
            <a:off x="2273040" y="1929960"/>
            <a:ext cx="6185160" cy="309924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 descr=""/>
          <p:cNvPicPr/>
          <p:nvPr/>
        </p:nvPicPr>
        <p:blipFill>
          <a:blip r:embed="rId1"/>
          <a:stretch/>
        </p:blipFill>
        <p:spPr>
          <a:xfrm>
            <a:off x="360" y="0"/>
            <a:ext cx="10072800" cy="5664960"/>
          </a:xfrm>
          <a:prstGeom prst="rect">
            <a:avLst/>
          </a:prstGeom>
          <a:ln w="0">
            <a:noFill/>
          </a:ln>
        </p:spPr>
      </p:pic>
      <p:sp>
        <p:nvSpPr>
          <p:cNvPr id="157"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58"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850"/>
              </a:spcBef>
              <a:spcAft>
                <a:spcPts val="283"/>
              </a:spcAft>
              <a:buClr>
                <a:srgbClr val="000000"/>
              </a:buClr>
              <a:buSzPct val="45000"/>
              <a:buFont typeface="Wingdings" charset="2"/>
              <a:buChar char=""/>
              <a:tabLst>
                <a:tab algn="l" pos="0"/>
              </a:tabLst>
            </a:pPr>
            <a:r>
              <a:rPr b="1" lang="en-US" sz="1200" spc="-1" strike="noStrike">
                <a:solidFill>
                  <a:srgbClr val="000000"/>
                </a:solidFill>
                <a:latin typeface="Arial"/>
                <a:ea typeface="PingFang SC"/>
              </a:rPr>
              <a:t>COMPUTER NETWORKS:</a:t>
            </a:r>
            <a:br>
              <a:rPr sz="1200"/>
            </a:br>
            <a:r>
              <a:rPr b="1" lang="en-US" sz="1200" spc="-1" strike="noStrike">
                <a:solidFill>
                  <a:srgbClr val="000000"/>
                </a:solidFill>
                <a:latin typeface="Arial"/>
                <a:ea typeface="PingFang SC"/>
              </a:rPr>
              <a:t>5G Network</a:t>
            </a:r>
            <a:br>
              <a:rPr sz="1200"/>
            </a:br>
            <a:br>
              <a:rPr sz="1200"/>
            </a:br>
            <a:r>
              <a:rPr b="0" lang="en-US" sz="1200" spc="-1" strike="noStrike">
                <a:solidFill>
                  <a:srgbClr val="000000"/>
                </a:solidFill>
                <a:latin typeface="Arial"/>
                <a:ea typeface="PingFang SC"/>
              </a:rPr>
              <a:t>A 5G network is a cellular network whose coverage area is divided into smaller geographical areas called cells. Al 5G wireless devices within a cell are connected to the Internet and telephone network via radio waves through local antennas within the cel. The main advantage of 5G networks is higher bandwidth and faster downloads speeds, which can be up to 10 gigabits per second.</a:t>
            </a:r>
            <a:br>
              <a:rPr sz="1200"/>
            </a:br>
            <a:br>
              <a:rPr sz="1200"/>
            </a:br>
            <a:br>
              <a:rPr sz="1200"/>
            </a:br>
            <a:br>
              <a:rPr sz="1200"/>
            </a:br>
            <a:br>
              <a:rPr sz="1200"/>
            </a:br>
            <a:r>
              <a:rPr b="1" lang="en-US" sz="1200" spc="-1" strike="noStrike">
                <a:solidFill>
                  <a:srgbClr val="000000"/>
                </a:solidFill>
                <a:latin typeface="Arial"/>
              </a:rPr>
              <a:t> </a:t>
            </a:r>
            <a:endParaRPr b="1" lang="en-US" sz="1200" spc="-1" strike="noStrike">
              <a:solidFill>
                <a:srgbClr val="000000"/>
              </a:solidFill>
              <a:latin typeface="Arial"/>
              <a:ea typeface="PingFang SC"/>
            </a:endParaRPr>
          </a:p>
        </p:txBody>
      </p:sp>
      <p:pic>
        <p:nvPicPr>
          <p:cNvPr id="159" name="" descr=""/>
          <p:cNvPicPr/>
          <p:nvPr/>
        </p:nvPicPr>
        <p:blipFill>
          <a:blip r:embed="rId2"/>
          <a:srcRect l="0" t="4955" r="0" b="0"/>
          <a:stretch/>
        </p:blipFill>
        <p:spPr>
          <a:xfrm>
            <a:off x="5715000" y="2514600"/>
            <a:ext cx="3063960" cy="251928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 descr=""/>
          <p:cNvPicPr/>
          <p:nvPr/>
        </p:nvPicPr>
        <p:blipFill>
          <a:blip r:embed="rId1"/>
          <a:stretch/>
        </p:blipFill>
        <p:spPr>
          <a:xfrm>
            <a:off x="0" y="360"/>
            <a:ext cx="10072800" cy="5664960"/>
          </a:xfrm>
          <a:prstGeom prst="rect">
            <a:avLst/>
          </a:prstGeom>
          <a:ln w="0">
            <a:noFill/>
          </a:ln>
        </p:spPr>
      </p:pic>
      <p:sp>
        <p:nvSpPr>
          <p:cNvPr id="161"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62" name=""/>
          <p:cNvSpPr/>
          <p:nvPr/>
        </p:nvSpPr>
        <p:spPr>
          <a:xfrm>
            <a:off x="673200" y="2056680"/>
            <a:ext cx="8692920" cy="17359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en-US" sz="3600" spc="-1" strike="noStrike">
                <a:solidFill>
                  <a:srgbClr val="000000"/>
                </a:solidFill>
                <a:latin typeface="Times New Roman"/>
                <a:ea typeface="TimesNewRomanPS-BoldMT"/>
              </a:rPr>
              <a:t>Any questions?</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 name="" descr=""/>
          <p:cNvPicPr/>
          <p:nvPr/>
        </p:nvPicPr>
        <p:blipFill>
          <a:blip r:embed="rId1"/>
          <a:stretch/>
        </p:blipFill>
        <p:spPr>
          <a:xfrm>
            <a:off x="720" y="0"/>
            <a:ext cx="10072800" cy="5664960"/>
          </a:xfrm>
          <a:prstGeom prst="rect">
            <a:avLst/>
          </a:prstGeom>
          <a:ln w="0">
            <a:noFill/>
          </a:ln>
        </p:spPr>
      </p:pic>
      <p:sp>
        <p:nvSpPr>
          <p:cNvPr id="164" name=""/>
          <p:cNvSpPr/>
          <p:nvPr/>
        </p:nvSpPr>
        <p:spPr>
          <a:xfrm>
            <a:off x="502200" y="2513880"/>
            <a:ext cx="9068400" cy="593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3600" spc="-1" strike="noStrike">
                <a:solidFill>
                  <a:srgbClr val="000000"/>
                </a:solidFill>
                <a:latin typeface="Times New Roman"/>
                <a:ea typeface="DejaVu Sans"/>
              </a:rPr>
              <a:t>Thank you</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 descr=""/>
          <p:cNvPicPr/>
          <p:nvPr/>
        </p:nvPicPr>
        <p:blipFill>
          <a:blip r:embed="rId1"/>
          <a:stretch/>
        </p:blipFill>
        <p:spPr>
          <a:xfrm>
            <a:off x="360" y="0"/>
            <a:ext cx="10072800" cy="5664960"/>
          </a:xfrm>
          <a:prstGeom prst="rect">
            <a:avLst/>
          </a:prstGeom>
          <a:ln w="0">
            <a:noFill/>
          </a:ln>
        </p:spPr>
      </p:pic>
      <p:sp>
        <p:nvSpPr>
          <p:cNvPr id="88"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89" name="PlaceHolder 2"/>
          <p:cNvSpPr>
            <a:spLocks noGrp="1"/>
          </p:cNvSpPr>
          <p:nvPr>
            <p:ph/>
          </p:nvPr>
        </p:nvSpPr>
        <p:spPr>
          <a:xfrm>
            <a:off x="504000" y="1326240"/>
            <a:ext cx="9065160" cy="3284640"/>
          </a:xfrm>
          <a:prstGeom prst="rect">
            <a:avLst/>
          </a:prstGeom>
          <a:noFill/>
          <a:ln w="0">
            <a:noFill/>
          </a:ln>
        </p:spPr>
        <p:txBody>
          <a:bodyPr lIns="0" rIns="0" tIns="0" bIns="0" anchor="ctr">
            <a:normAutofit/>
          </a:bodyPr>
          <a:p>
            <a:pPr indent="0">
              <a:lnSpc>
                <a:spcPct val="100000"/>
              </a:lnSpc>
              <a:spcBef>
                <a:spcPts val="1417"/>
              </a:spcBef>
              <a:buNone/>
              <a:tabLst>
                <a:tab algn="l" pos="0"/>
              </a:tabLst>
            </a:pPr>
            <a:r>
              <a:rPr b="0" lang="en-US" sz="1200" spc="-1" strike="noStrike">
                <a:solidFill>
                  <a:srgbClr val="000000"/>
                </a:solidFill>
                <a:latin typeface="Times New Roman"/>
                <a:ea typeface="TimesNewRomanPSMT"/>
              </a:rPr>
              <a:t>UNIT – I: </a:t>
            </a:r>
            <a:br>
              <a:rPr sz="1200"/>
            </a:br>
            <a:r>
              <a:rPr b="1" lang="en-US" sz="1200" spc="-1" strike="noStrike">
                <a:solidFill>
                  <a:srgbClr val="000000"/>
                </a:solidFill>
                <a:latin typeface="Times New Roman"/>
                <a:ea typeface="PingFang SC"/>
              </a:rPr>
              <a:t>Basics of a Computer</a:t>
            </a:r>
            <a:r>
              <a:rPr b="0" lang="en-US" sz="1200" spc="-1" strike="noStrike">
                <a:solidFill>
                  <a:srgbClr val="000000"/>
                </a:solidFill>
                <a:latin typeface="Times New Roman"/>
                <a:ea typeface="PingFang SC"/>
              </a:rPr>
              <a:t> </a:t>
            </a:r>
            <a:r>
              <a:rPr b="0" lang="en-US" sz="1200" spc="-1" strike="noStrike">
                <a:solidFill>
                  <a:srgbClr val="000000"/>
                </a:solidFill>
                <a:latin typeface="Arial"/>
                <a:ea typeface="PingFang SC"/>
              </a:rPr>
              <a:t>– Hardware, Software, Generations of computers. Hardware - functional units, Components of CPU, Memory – hierarchy, types of memory, Input and output devices. Software – systems software, application software.</a:t>
            </a:r>
            <a:endParaRPr b="0" lang="en-US" sz="1200" spc="-1" strike="noStrike">
              <a:solidFill>
                <a:srgbClr val="000000"/>
              </a:solidFill>
              <a:latin typeface="Arial"/>
            </a:endParaRPr>
          </a:p>
          <a:p>
            <a:pPr indent="0">
              <a:lnSpc>
                <a:spcPct val="100000"/>
              </a:lnSpc>
              <a:spcBef>
                <a:spcPts val="1417"/>
              </a:spcBef>
              <a:buNone/>
              <a:tabLst>
                <a:tab algn="l" pos="0"/>
              </a:tabLst>
            </a:pPr>
            <a:r>
              <a:rPr b="0" lang="en-US" sz="1200" spc="-1" strike="noStrike">
                <a:solidFill>
                  <a:srgbClr val="000000"/>
                </a:solidFill>
                <a:latin typeface="Times New Roman"/>
                <a:ea typeface="TimesNewRomanPS-BoldMT"/>
              </a:rPr>
              <a:t>UNIT – II:</a:t>
            </a:r>
            <a:r>
              <a:rPr b="1" lang="en-US" sz="1200" spc="-1" strike="noStrike">
                <a:solidFill>
                  <a:srgbClr val="000000"/>
                </a:solidFill>
                <a:latin typeface="Times New Roman"/>
                <a:ea typeface="TimesNewRomanPS-BoldMT"/>
              </a:rPr>
              <a:t> </a:t>
            </a:r>
            <a:br>
              <a:rPr sz="1200"/>
            </a:br>
            <a:r>
              <a:rPr b="1" lang="en-US" sz="1200" spc="-1" strike="noStrike">
                <a:solidFill>
                  <a:srgbClr val="000000"/>
                </a:solidFill>
                <a:latin typeface="Times New Roman"/>
                <a:ea typeface="TimesNewRomanPS-BoldMT"/>
              </a:rPr>
              <a:t>Software development – </a:t>
            </a:r>
            <a:r>
              <a:rPr b="0" lang="en-US" sz="1200" spc="-1" strike="noStrike">
                <a:solidFill>
                  <a:srgbClr val="000000"/>
                </a:solidFill>
                <a:latin typeface="Times New Roman"/>
                <a:ea typeface="TimesNewRomanPS-BoldMT"/>
              </a:rPr>
              <a:t>waterfall model, Agile, Types of computer languages – Programming, markup, scripting Program Development – steps in program development, flowcharts, algorithms, data structures – definition, types of data structures.</a:t>
            </a:r>
            <a:endParaRPr b="0" lang="en-US" sz="1200" spc="-1" strike="noStrike">
              <a:solidFill>
                <a:srgbClr val="000000"/>
              </a:solidFill>
              <a:latin typeface="Arial"/>
            </a:endParaRPr>
          </a:p>
          <a:p>
            <a:pPr indent="0">
              <a:lnSpc>
                <a:spcPct val="100000"/>
              </a:lnSpc>
              <a:spcBef>
                <a:spcPts val="1417"/>
              </a:spcBef>
              <a:buNone/>
              <a:tabLst>
                <a:tab algn="l" pos="0"/>
              </a:tabLst>
            </a:pPr>
            <a:r>
              <a:rPr b="0" lang="en-US" sz="1200" spc="-1" strike="noStrike">
                <a:solidFill>
                  <a:srgbClr val="000000"/>
                </a:solidFill>
                <a:latin typeface="Times New Roman"/>
                <a:ea typeface="TimesNewRomanPS-BoldMT"/>
              </a:rPr>
              <a:t>UNIT – III </a:t>
            </a:r>
            <a:br>
              <a:rPr sz="1200"/>
            </a:br>
            <a:r>
              <a:rPr b="1" lang="en-US" sz="1200" spc="-1" strike="noStrike">
                <a:solidFill>
                  <a:srgbClr val="000000"/>
                </a:solidFill>
                <a:latin typeface="Times New Roman"/>
                <a:ea typeface="TimesNewRomanPS-BoldMT"/>
              </a:rPr>
              <a:t>Operating systems: </a:t>
            </a:r>
            <a:r>
              <a:rPr b="0" lang="en-US" sz="1200" spc="-1" strike="noStrike">
                <a:solidFill>
                  <a:srgbClr val="000000"/>
                </a:solidFill>
                <a:latin typeface="Times New Roman"/>
                <a:ea typeface="TimesNewRomanPS-BoldMT"/>
              </a:rPr>
              <a:t>Functions of operating systems, types of operating systems, Device &amp; Resource management.</a:t>
            </a:r>
            <a:br>
              <a:rPr sz="1200"/>
            </a:br>
            <a:r>
              <a:rPr b="1" lang="en-US" sz="1200" spc="-1" strike="noStrike">
                <a:solidFill>
                  <a:srgbClr val="000000"/>
                </a:solidFill>
                <a:latin typeface="Times New Roman"/>
                <a:ea typeface="TimesNewRomanPS-BoldMT"/>
              </a:rPr>
              <a:t>Database Management Systems: </a:t>
            </a:r>
            <a:r>
              <a:rPr b="0" lang="en-US" sz="1200" spc="-1" strike="noStrike">
                <a:solidFill>
                  <a:srgbClr val="000000"/>
                </a:solidFill>
                <a:latin typeface="Times New Roman"/>
                <a:ea typeface="TimesNewRomanPS-BoldMT"/>
              </a:rPr>
              <a:t>Data models, RDBMS, SQL, Database Transactions, data centers, cloud basics &amp; services.</a:t>
            </a:r>
            <a:endParaRPr b="0" lang="en-US" sz="1200" spc="-1" strike="noStrike">
              <a:solidFill>
                <a:srgbClr val="000000"/>
              </a:solidFill>
              <a:latin typeface="Arial"/>
            </a:endParaRPr>
          </a:p>
          <a:p>
            <a:pPr indent="0">
              <a:lnSpc>
                <a:spcPct val="100000"/>
              </a:lnSpc>
              <a:spcBef>
                <a:spcPts val="1417"/>
              </a:spcBef>
              <a:buNone/>
              <a:tabLst>
                <a:tab algn="l" pos="0"/>
              </a:tabLst>
            </a:pPr>
            <a:r>
              <a:rPr b="0" lang="en-US" sz="1200" spc="-1" strike="noStrike">
                <a:solidFill>
                  <a:srgbClr val="000000"/>
                </a:solidFill>
                <a:latin typeface="Times New Roman"/>
                <a:ea typeface="TimesNewRomanPS-BoldMT"/>
              </a:rPr>
              <a:t>UNIT – IV</a:t>
            </a:r>
            <a:br>
              <a:rPr sz="1200"/>
            </a:br>
            <a:r>
              <a:rPr b="1" lang="en-US" sz="1200" spc="-1" strike="noStrike">
                <a:solidFill>
                  <a:srgbClr val="000000"/>
                </a:solidFill>
                <a:latin typeface="Times New Roman"/>
                <a:ea typeface="TimesNewRomanPS-BoldMT"/>
              </a:rPr>
              <a:t>Computer Networks: </a:t>
            </a:r>
            <a:r>
              <a:rPr b="0" lang="en-US" sz="1200" spc="-1" strike="noStrike">
                <a:solidFill>
                  <a:srgbClr val="000000"/>
                </a:solidFill>
                <a:latin typeface="Times New Roman"/>
                <a:ea typeface="TimesNewRomanPSMT"/>
              </a:rPr>
              <a:t>Advantages of computer networks, LAN, WAN, MAN, internet, WiFi, sensor networks, 5G communication.</a:t>
            </a:r>
            <a:br>
              <a:rPr sz="1200"/>
            </a:br>
            <a:r>
              <a:rPr b="1" lang="en-US" sz="1200" spc="-1" strike="noStrike">
                <a:solidFill>
                  <a:srgbClr val="000000"/>
                </a:solidFill>
                <a:latin typeface="Times New Roman"/>
                <a:ea typeface="TimesNewRomanPS-BoldMT"/>
              </a:rPr>
              <a:t>World Wide Web </a:t>
            </a:r>
            <a:r>
              <a:rPr b="1" lang="en-US" sz="1200" spc="-1" strike="noStrike">
                <a:solidFill>
                  <a:srgbClr val="000000"/>
                </a:solidFill>
                <a:latin typeface="Times New Roman"/>
                <a:ea typeface="TimesNewRomanPSMT"/>
              </a:rPr>
              <a:t>– </a:t>
            </a:r>
            <a:r>
              <a:rPr b="0" lang="en-US" sz="1200" spc="-1" strike="noStrike">
                <a:solidFill>
                  <a:srgbClr val="000000"/>
                </a:solidFill>
                <a:latin typeface="Times New Roman"/>
                <a:ea typeface="TimesNewRomanPSMT"/>
              </a:rPr>
              <a:t>Basics, role of HTML, CSS, XML, Tools for web designing, Social media, Online social networks.</a:t>
            </a:r>
            <a:endParaRPr b="0" lang="en-US" sz="1200" spc="-1" strike="noStrike">
              <a:solidFill>
                <a:srgbClr val="000000"/>
              </a:solidFill>
              <a:latin typeface="Arial"/>
            </a:endParaRPr>
          </a:p>
          <a:p>
            <a:pPr indent="0">
              <a:lnSpc>
                <a:spcPct val="100000"/>
              </a:lnSpc>
              <a:spcBef>
                <a:spcPts val="1417"/>
              </a:spcBef>
              <a:buNone/>
              <a:tabLst>
                <a:tab algn="l" pos="0"/>
              </a:tabLst>
            </a:pPr>
            <a:r>
              <a:rPr b="0" lang="en-US" sz="1200" spc="-1" strike="noStrike">
                <a:solidFill>
                  <a:srgbClr val="000000"/>
                </a:solidFill>
                <a:latin typeface="Times New Roman"/>
                <a:ea typeface="TimesNewRomanPS-BoldMT"/>
              </a:rPr>
              <a:t>UNIT – V</a:t>
            </a:r>
            <a:br>
              <a:rPr sz="1200"/>
            </a:br>
            <a:r>
              <a:rPr b="1" lang="en-US" sz="1200" spc="-1" strike="noStrike">
                <a:solidFill>
                  <a:srgbClr val="000000"/>
                </a:solidFill>
                <a:latin typeface="Times New Roman"/>
                <a:ea typeface="TimesNewRomanPS-BoldMT"/>
              </a:rPr>
              <a:t>Autonomous Systems: </a:t>
            </a:r>
            <a:r>
              <a:rPr b="0" lang="en-US" sz="1200" spc="-1" strike="noStrike">
                <a:solidFill>
                  <a:srgbClr val="000000"/>
                </a:solidFill>
                <a:latin typeface="Times New Roman"/>
                <a:ea typeface="TimesNewRomanPSMT"/>
              </a:rPr>
              <a:t>IoT, Robotics, Drones, Artificial Intelligence – Learning, Game Development</a:t>
            </a:r>
            <a:r>
              <a:rPr b="0" lang="en-US" sz="1200" spc="-1" strike="noStrike">
                <a:solidFill>
                  <a:srgbClr val="fb0007"/>
                </a:solidFill>
                <a:latin typeface="Times New Roman"/>
                <a:ea typeface="TimesNewRomanPSMT"/>
              </a:rPr>
              <a:t>,</a:t>
            </a:r>
            <a:r>
              <a:rPr b="0" lang="en-US" sz="1200" spc="-1" strike="noStrike">
                <a:solidFill>
                  <a:srgbClr val="000000"/>
                </a:solidFill>
                <a:latin typeface="Times New Roman"/>
                <a:ea typeface="TimesNewRomanPSMT"/>
              </a:rPr>
              <a:t>image and video processing.</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 descr=""/>
          <p:cNvPicPr/>
          <p:nvPr/>
        </p:nvPicPr>
        <p:blipFill>
          <a:blip r:embed="rId1"/>
          <a:stretch/>
        </p:blipFill>
        <p:spPr>
          <a:xfrm>
            <a:off x="360" y="0"/>
            <a:ext cx="10072800" cy="5664960"/>
          </a:xfrm>
          <a:prstGeom prst="rect">
            <a:avLst/>
          </a:prstGeom>
          <a:ln w="0">
            <a:noFill/>
          </a:ln>
        </p:spPr>
      </p:pic>
      <p:sp>
        <p:nvSpPr>
          <p:cNvPr id="91"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92" name="PlaceHolder 2"/>
          <p:cNvSpPr>
            <a:spLocks noGrp="1"/>
          </p:cNvSpPr>
          <p:nvPr>
            <p:ph/>
          </p:nvPr>
        </p:nvSpPr>
        <p:spPr>
          <a:xfrm>
            <a:off x="685440" y="1511640"/>
            <a:ext cx="9065160" cy="328464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r>
              <a:rPr b="1" lang="en-US" sz="1400" spc="-1" strike="noStrike">
                <a:solidFill>
                  <a:srgbClr val="000000"/>
                </a:solidFill>
                <a:latin typeface="Times New Roman"/>
                <a:ea typeface="TimesNewRomanPS-BoldMT"/>
              </a:rPr>
              <a:t>:</a:t>
            </a:r>
            <a:br>
              <a:rPr sz="1400"/>
            </a:br>
            <a:r>
              <a:rPr b="0" lang="en-US" sz="1200" spc="-1" strike="noStrike">
                <a:solidFill>
                  <a:srgbClr val="000000"/>
                </a:solidFill>
                <a:latin typeface="Times New Roman"/>
                <a:ea typeface="TimesNewRomanPS-BoldMT"/>
              </a:rPr>
              <a:t>What is it?</a:t>
            </a:r>
            <a:br>
              <a:rPr sz="1400"/>
            </a:br>
            <a:r>
              <a:rPr b="0" lang="en-US" sz="1400" spc="-1" strike="noStrike">
                <a:solidFill>
                  <a:srgbClr val="000000"/>
                </a:solidFill>
                <a:latin typeface="Times New Roman"/>
                <a:ea typeface="TimesNewRomanPS-BoldMT"/>
              </a:rPr>
              <a:t>C</a:t>
            </a:r>
            <a:r>
              <a:rPr b="0" lang="en-US" sz="1200" spc="-1" strike="noStrike">
                <a:solidFill>
                  <a:srgbClr val="000000"/>
                </a:solidFill>
                <a:latin typeface="Times New Roman"/>
                <a:ea typeface="TimesNewRomanPS-BoldMT"/>
              </a:rPr>
              <a:t>omputer network is a system that connects numerous independent computers in order to share information (data) and resources. The integration of computers and other different devices allows users to communicate more easily.</a:t>
            </a:r>
            <a:br>
              <a:rPr sz="1200"/>
            </a:br>
            <a:br>
              <a:rPr sz="1200"/>
            </a:br>
            <a:r>
              <a:rPr b="0" lang="en-US" sz="1200" spc="-1" strike="noStrike">
                <a:solidFill>
                  <a:srgbClr val="000000"/>
                </a:solidFill>
                <a:latin typeface="Times New Roman"/>
                <a:ea typeface="TimesNewRomanPS-BoldMT"/>
              </a:rPr>
              <a:t>computer network is a </a:t>
            </a:r>
            <a:r>
              <a:rPr b="1" lang="en-US" sz="1200" spc="-1" strike="noStrike">
                <a:solidFill>
                  <a:srgbClr val="000000"/>
                </a:solidFill>
                <a:highlight>
                  <a:srgbClr val="ffff00"/>
                </a:highlight>
                <a:latin typeface="Times New Roman"/>
                <a:ea typeface="TimesNewRomanPS-BoldMT"/>
              </a:rPr>
              <a:t>collection of two or more computer systems that are linked together</a:t>
            </a:r>
            <a:r>
              <a:rPr b="0" lang="en-US" sz="1200" spc="-1" strike="noStrike">
                <a:solidFill>
                  <a:srgbClr val="000000"/>
                </a:solidFill>
                <a:latin typeface="Times New Roman"/>
                <a:ea typeface="TimesNewRomanPS-BoldMT"/>
              </a:rPr>
              <a:t>. A network connection can be established using either cable or wireless media. Hardware and software are used to connect computers and tools in any network.</a:t>
            </a:r>
            <a:endParaRPr b="0" lang="en-US" sz="1200" spc="-1" strike="noStrike">
              <a:solidFill>
                <a:srgbClr val="000000"/>
              </a:solidFill>
              <a:latin typeface="Arial"/>
            </a:endParaRPr>
          </a:p>
          <a:p>
            <a:pPr marL="216000" indent="0">
              <a:lnSpc>
                <a:spcPct val="100000"/>
              </a:lnSpc>
              <a:spcBef>
                <a:spcPts val="1417"/>
              </a:spcBef>
              <a:buNone/>
              <a:tabLst>
                <a:tab algn="l" pos="0"/>
              </a:tabLst>
            </a:pPr>
            <a:r>
              <a:rPr b="0" lang="en-US" sz="1200" spc="-1" strike="noStrike">
                <a:solidFill>
                  <a:srgbClr val="000000"/>
                </a:solidFill>
                <a:latin typeface="Times New Roman"/>
                <a:ea typeface="TimesNewRomanPS-BoldMT"/>
              </a:rPr>
              <a:t>A computer network </a:t>
            </a:r>
            <a:r>
              <a:rPr b="1" lang="en-US" sz="1200" spc="-1" strike="noStrike">
                <a:solidFill>
                  <a:srgbClr val="000000"/>
                </a:solidFill>
                <a:highlight>
                  <a:srgbClr val="ffff00"/>
                </a:highlight>
                <a:latin typeface="Times New Roman"/>
                <a:ea typeface="TimesNewRomanPS-BoldMT"/>
              </a:rPr>
              <a:t>consists</a:t>
            </a:r>
            <a:r>
              <a:rPr b="0" lang="en-US" sz="1200" spc="-1" strike="noStrike">
                <a:solidFill>
                  <a:srgbClr val="000000"/>
                </a:solidFill>
                <a:latin typeface="Times New Roman"/>
                <a:ea typeface="TimesNewRomanPS-BoldMT"/>
              </a:rPr>
              <a:t> of various kinds of </a:t>
            </a:r>
            <a:r>
              <a:rPr b="1" lang="en-US" sz="1200" spc="-1" strike="noStrike">
                <a:solidFill>
                  <a:srgbClr val="000000"/>
                </a:solidFill>
                <a:highlight>
                  <a:srgbClr val="ffff00"/>
                </a:highlight>
                <a:latin typeface="Times New Roman"/>
                <a:ea typeface="TimesNewRomanPS-BoldMT"/>
              </a:rPr>
              <a:t>nodes</a:t>
            </a:r>
            <a:r>
              <a:rPr b="0" lang="en-US" sz="1200" spc="-1" strike="noStrike">
                <a:solidFill>
                  <a:srgbClr val="000000"/>
                </a:solidFill>
                <a:latin typeface="Times New Roman"/>
                <a:ea typeface="TimesNewRomanPS-BoldMT"/>
              </a:rPr>
              <a:t>. Servers, networking hardware, personal computers, and other specialized or general-purpose hosts can all be nodes in a computer network. Host names and network addresses are used to identify them.</a:t>
            </a:r>
            <a:endParaRPr b="0" lang="en-US" sz="1200" spc="-1" strike="noStrike">
              <a:solidFill>
                <a:srgbClr val="000000"/>
              </a:solidFill>
              <a:latin typeface="Arial"/>
            </a:endParaRPr>
          </a:p>
        </p:txBody>
      </p:sp>
      <p:pic>
        <p:nvPicPr>
          <p:cNvPr id="93" name="" descr=""/>
          <p:cNvPicPr/>
          <p:nvPr/>
        </p:nvPicPr>
        <p:blipFill>
          <a:blip r:embed="rId2"/>
          <a:stretch/>
        </p:blipFill>
        <p:spPr>
          <a:xfrm>
            <a:off x="5943600" y="3429000"/>
            <a:ext cx="2421360" cy="20566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 descr=""/>
          <p:cNvPicPr/>
          <p:nvPr/>
        </p:nvPicPr>
        <p:blipFill>
          <a:blip r:embed="rId1"/>
          <a:stretch/>
        </p:blipFill>
        <p:spPr>
          <a:xfrm>
            <a:off x="360" y="0"/>
            <a:ext cx="10072800" cy="5664960"/>
          </a:xfrm>
          <a:prstGeom prst="rect">
            <a:avLst/>
          </a:prstGeom>
          <a:ln w="0">
            <a:noFill/>
          </a:ln>
        </p:spPr>
      </p:pic>
      <p:sp>
        <p:nvSpPr>
          <p:cNvPr id="95"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96" name="PlaceHolder 2"/>
          <p:cNvSpPr>
            <a:spLocks noGrp="1"/>
          </p:cNvSpPr>
          <p:nvPr>
            <p:ph/>
          </p:nvPr>
        </p:nvSpPr>
        <p:spPr>
          <a:xfrm>
            <a:off x="685440" y="1511640"/>
            <a:ext cx="9065160" cy="328464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r>
              <a:rPr b="1" lang="en-US" sz="1400" spc="-1" strike="noStrike">
                <a:solidFill>
                  <a:srgbClr val="000000"/>
                </a:solidFill>
                <a:latin typeface="Times New Roman"/>
                <a:ea typeface="TimesNewRomanPS-BoldMT"/>
              </a:rPr>
              <a:t>:</a:t>
            </a:r>
            <a:br>
              <a:rPr sz="1400"/>
            </a:br>
            <a:r>
              <a:rPr b="1" lang="en-US" sz="1200" spc="-1" strike="noStrike">
                <a:solidFill>
                  <a:srgbClr val="000000"/>
                </a:solidFill>
                <a:latin typeface="Times New Roman"/>
                <a:ea typeface="TimesNewRomanPS-BoldMT"/>
              </a:rPr>
              <a:t>Advantages of computer Network</a:t>
            </a:r>
            <a:br>
              <a:rPr sz="1200"/>
            </a:br>
            <a:br>
              <a:rPr sz="1200"/>
            </a:br>
            <a:r>
              <a:rPr b="1" lang="en-US" sz="1200" spc="-1" strike="noStrike">
                <a:solidFill>
                  <a:srgbClr val="000000"/>
                </a:solidFill>
                <a:latin typeface="Times New Roman"/>
                <a:ea typeface="TimesNewRomanPS-BoldMT"/>
              </a:rPr>
              <a:t>Data Exchange: </a:t>
            </a:r>
            <a:r>
              <a:rPr b="0" lang="en-US" sz="1200" spc="-1" strike="noStrike">
                <a:solidFill>
                  <a:srgbClr val="000000"/>
                </a:solidFill>
                <a:latin typeface="Times New Roman"/>
                <a:ea typeface="TimesNewRomanPS-BoldMT"/>
              </a:rPr>
              <a:t>Enables communication between 2 or many computers which are connected to network</a:t>
            </a:r>
            <a:br>
              <a:rPr sz="1200"/>
            </a:br>
            <a:br>
              <a:rPr sz="1200"/>
            </a:br>
            <a:r>
              <a:rPr b="1" lang="en-US" sz="1200" spc="-1" strike="noStrike">
                <a:solidFill>
                  <a:srgbClr val="000000"/>
                </a:solidFill>
                <a:latin typeface="Times New Roman"/>
                <a:ea typeface="TimesNewRomanPS-BoldMT"/>
              </a:rPr>
              <a:t>Resource sharing:</a:t>
            </a:r>
            <a:r>
              <a:rPr b="0" lang="en-US" sz="1200" spc="-1" strike="noStrike">
                <a:solidFill>
                  <a:srgbClr val="000000"/>
                </a:solidFill>
                <a:latin typeface="Times New Roman"/>
                <a:ea typeface="TimesNewRomanPS-BoldMT"/>
              </a:rPr>
              <a:t> Sharing of resource like printers, scanners. This enables reusability and optimizes the use of costlier peripherals.</a:t>
            </a:r>
            <a:br>
              <a:rPr sz="1200"/>
            </a:br>
            <a:br>
              <a:rPr sz="1200"/>
            </a:br>
            <a:r>
              <a:rPr b="1" lang="en-US" sz="1200" spc="-1" strike="noStrike">
                <a:solidFill>
                  <a:srgbClr val="000000"/>
                </a:solidFill>
                <a:latin typeface="Times New Roman"/>
                <a:ea typeface="TimesNewRomanPS-BoldMT"/>
              </a:rPr>
              <a:t>Better connectivity and communication</a:t>
            </a:r>
            <a:r>
              <a:rPr b="0" lang="en-US" sz="1200" spc="-1" strike="noStrike">
                <a:solidFill>
                  <a:srgbClr val="000000"/>
                </a:solidFill>
                <a:latin typeface="Times New Roman"/>
                <a:ea typeface="TimesNewRomanPS-BoldMT"/>
              </a:rPr>
              <a:t>: Networks allow users to easily connect and communicate with each other.</a:t>
            </a:r>
            <a:br>
              <a:rPr sz="1200"/>
            </a:br>
            <a:br>
              <a:rPr sz="1200"/>
            </a:br>
            <a:r>
              <a:rPr b="1" lang="en-US" sz="1200" spc="-1" strike="noStrike">
                <a:solidFill>
                  <a:srgbClr val="000000"/>
                </a:solidFill>
                <a:latin typeface="Times New Roman"/>
                <a:ea typeface="TimesNewRomanPS-BoldMT"/>
              </a:rPr>
              <a:t>Internet access</a:t>
            </a:r>
            <a:r>
              <a:rPr b="0" lang="en-US" sz="1200" spc="-1" strike="noStrike">
                <a:solidFill>
                  <a:srgbClr val="000000"/>
                </a:solidFill>
                <a:latin typeface="Times New Roman"/>
                <a:ea typeface="TimesNewRomanPS-BoldMT"/>
              </a:rPr>
              <a:t>: With the invention of the Internet, the word computer network has become synonymous with the Internet. </a:t>
            </a:r>
            <a:br>
              <a:rPr sz="1200"/>
            </a:br>
            <a:br>
              <a:rPr sz="1200"/>
            </a:br>
            <a:r>
              <a:rPr b="1" lang="en-US" sz="1200" spc="-1" strike="noStrike">
                <a:solidFill>
                  <a:srgbClr val="000000"/>
                </a:solidFill>
                <a:latin typeface="Times New Roman"/>
                <a:ea typeface="TimesNewRomanPS-BoldMT"/>
              </a:rPr>
              <a:t>Entertainment</a:t>
            </a:r>
            <a:r>
              <a:rPr b="0" lang="en-US" sz="1200" spc="-1" strike="noStrike">
                <a:solidFill>
                  <a:srgbClr val="000000"/>
                </a:solidFill>
                <a:latin typeface="Times New Roman"/>
                <a:ea typeface="TimesNewRomanPS-BoldMT"/>
              </a:rPr>
              <a:t>: Many games and entertainment options are readily available on the Internet.</a:t>
            </a:r>
            <a:endParaRPr b="0" lang="en-US" sz="1200" spc="-1" strike="noStrike">
              <a:solidFill>
                <a:srgbClr val="000000"/>
              </a:solidFill>
              <a:latin typeface="Arial"/>
            </a:endParaRPr>
          </a:p>
          <a:p>
            <a:pPr marL="216000" indent="0">
              <a:lnSpc>
                <a:spcPct val="100000"/>
              </a:lnSpc>
              <a:spcBef>
                <a:spcPts val="1417"/>
              </a:spcBef>
              <a:buNone/>
              <a:tabLst>
                <a:tab algn="l" pos="0"/>
              </a:tabLst>
            </a:pPr>
            <a:r>
              <a:rPr b="1" lang="en-US" sz="1200" spc="-1" strike="noStrike">
                <a:solidFill>
                  <a:srgbClr val="000000"/>
                </a:solidFill>
                <a:latin typeface="Times New Roman"/>
                <a:ea typeface="TimesNewRomanPS-BoldMT"/>
              </a:rPr>
              <a:t>Inexpensive system</a:t>
            </a:r>
            <a:r>
              <a:rPr b="0" lang="en-US" sz="1200" spc="-1" strike="noStrike">
                <a:solidFill>
                  <a:srgbClr val="000000"/>
                </a:solidFill>
                <a:latin typeface="Times New Roman"/>
                <a:ea typeface="TimesNewRomanPS-BoldMT"/>
              </a:rPr>
              <a:t>: Sharing of costlier hardware equipment and peripherals and sharing of expensive software through a computer network, normally with a client-server configuration, can cut down costs and make systems inexpensive.</a:t>
            </a:r>
            <a:br>
              <a:rPr sz="1200"/>
            </a:br>
            <a:br>
              <a:rPr sz="1200"/>
            </a:br>
            <a:r>
              <a:rPr b="1" lang="en-US" sz="1200" spc="-1" strike="noStrike">
                <a:solidFill>
                  <a:srgbClr val="000000"/>
                </a:solidFill>
                <a:latin typeface="Times New Roman"/>
                <a:ea typeface="TimesNewRomanPS-BoldMT"/>
              </a:rPr>
              <a:t>Flexible access and availability</a:t>
            </a:r>
            <a:r>
              <a:rPr b="0" lang="en-US" sz="1200" spc="-1" strike="noStrike">
                <a:solidFill>
                  <a:srgbClr val="000000"/>
                </a:solidFill>
                <a:latin typeface="Times New Roman"/>
                <a:ea typeface="TimesNewRomanPS-BoldMT"/>
              </a:rPr>
              <a:t>: The deployment of a computer network ensures a </a:t>
            </a:r>
            <a:r>
              <a:rPr b="1" lang="en-US" sz="1200" spc="-1" strike="noStrike">
                <a:solidFill>
                  <a:srgbClr val="000000"/>
                </a:solidFill>
                <a:highlight>
                  <a:srgbClr val="ffff00"/>
                </a:highlight>
                <a:latin typeface="Times New Roman"/>
                <a:ea typeface="TimesNewRomanPS-BoldMT"/>
              </a:rPr>
              <a:t>centralized system</a:t>
            </a:r>
            <a:r>
              <a:rPr b="0" lang="en-US" sz="1200" spc="-1" strike="noStrike">
                <a:solidFill>
                  <a:srgbClr val="000000"/>
                </a:solidFill>
                <a:latin typeface="Times New Roman"/>
                <a:ea typeface="TimesNewRomanPS-BoldMT"/>
              </a:rPr>
              <a:t>.</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7" name="" descr=""/>
          <p:cNvPicPr/>
          <p:nvPr/>
        </p:nvPicPr>
        <p:blipFill>
          <a:blip r:embed="rId1"/>
          <a:stretch/>
        </p:blipFill>
        <p:spPr>
          <a:xfrm>
            <a:off x="360" y="0"/>
            <a:ext cx="10072800" cy="5664960"/>
          </a:xfrm>
          <a:prstGeom prst="rect">
            <a:avLst/>
          </a:prstGeom>
          <a:ln w="0">
            <a:noFill/>
          </a:ln>
        </p:spPr>
      </p:pic>
      <p:sp>
        <p:nvSpPr>
          <p:cNvPr id="98"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99" name="PlaceHolder 2"/>
          <p:cNvSpPr>
            <a:spLocks noGrp="1"/>
          </p:cNvSpPr>
          <p:nvPr>
            <p:ph/>
          </p:nvPr>
        </p:nvSpPr>
        <p:spPr>
          <a:xfrm>
            <a:off x="685440" y="1511640"/>
            <a:ext cx="9065160" cy="328464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r>
              <a:rPr b="1" lang="en-US" sz="1400" spc="-1" strike="noStrike">
                <a:solidFill>
                  <a:srgbClr val="000000"/>
                </a:solidFill>
                <a:latin typeface="Times New Roman"/>
                <a:ea typeface="TimesNewRomanPS-BoldMT"/>
              </a:rPr>
              <a:t>:</a:t>
            </a:r>
            <a:br>
              <a:rPr sz="1400"/>
            </a:br>
            <a:r>
              <a:rPr b="1" lang="en-US" sz="1200" spc="-1" strike="noStrike">
                <a:solidFill>
                  <a:srgbClr val="000000"/>
                </a:solidFill>
                <a:latin typeface="Times New Roman"/>
                <a:ea typeface="TimesNewRomanPS-BoldMT"/>
              </a:rPr>
              <a:t>Types of computer Network:</a:t>
            </a:r>
            <a:br>
              <a:rPr sz="1200"/>
            </a:br>
            <a:br>
              <a:rPr sz="1200"/>
            </a:br>
            <a:r>
              <a:rPr b="0" lang="en-US" sz="1200" spc="-1" strike="noStrike">
                <a:solidFill>
                  <a:srgbClr val="000000"/>
                </a:solidFill>
                <a:latin typeface="Times New Roman"/>
                <a:ea typeface="TimesNewRomanPS-BoldMT"/>
              </a:rPr>
              <a:t>A computer network is a group of computers linked to each other that enables the computer to communicate with another computer and share their resources, data, and applications.</a:t>
            </a:r>
            <a:br>
              <a:rPr sz="1200"/>
            </a:br>
            <a:br>
              <a:rPr sz="1200"/>
            </a:br>
            <a:r>
              <a:rPr b="0" lang="en-US" sz="1200" spc="-1" strike="noStrike">
                <a:solidFill>
                  <a:srgbClr val="262626"/>
                </a:solidFill>
                <a:latin typeface="Times New Roman"/>
                <a:ea typeface="HelveticaNeue"/>
              </a:rPr>
              <a:t>A computer network can be categorized by their size. A </a:t>
            </a:r>
            <a:r>
              <a:rPr b="1" lang="en-US" sz="1200" spc="-1" strike="noStrike">
                <a:solidFill>
                  <a:srgbClr val="262626"/>
                </a:solidFill>
                <a:latin typeface="Times New Roman"/>
                <a:ea typeface="HelveticaNeue-Bold"/>
              </a:rPr>
              <a:t>computer network</a:t>
            </a:r>
            <a:r>
              <a:rPr b="0" lang="en-US" sz="1200" spc="-1" strike="noStrike">
                <a:solidFill>
                  <a:srgbClr val="262626"/>
                </a:solidFill>
                <a:latin typeface="Times New Roman"/>
                <a:ea typeface="HelveticaNeue"/>
              </a:rPr>
              <a:t> is mainly of </a:t>
            </a:r>
            <a:r>
              <a:rPr b="1" lang="en-US" sz="1200" spc="-1" strike="noStrike">
                <a:solidFill>
                  <a:srgbClr val="262626"/>
                </a:solidFill>
                <a:latin typeface="Times New Roman"/>
                <a:ea typeface="HelveticaNeue-Bold"/>
              </a:rPr>
              <a:t>four types</a:t>
            </a:r>
            <a:r>
              <a:rPr b="0" lang="en-US" sz="1200" spc="-1" strike="noStrike">
                <a:solidFill>
                  <a:srgbClr val="262626"/>
                </a:solidFill>
                <a:latin typeface="Times New Roman"/>
                <a:ea typeface="HelveticaNeue"/>
              </a:rPr>
              <a:t>:</a:t>
            </a:r>
            <a:br>
              <a:rPr sz="1200"/>
            </a:br>
            <a:r>
              <a:rPr b="0" lang="en-US" sz="1200" spc="-1" strike="noStrike">
                <a:solidFill>
                  <a:srgbClr val="262626"/>
                </a:solidFill>
                <a:latin typeface="Times New Roman"/>
                <a:ea typeface="HelveticaNeue"/>
              </a:rPr>
              <a:t>1. </a:t>
            </a:r>
            <a:r>
              <a:rPr b="0" lang="en-US" sz="1200" spc="-1" strike="noStrike">
                <a:solidFill>
                  <a:srgbClr val="000000"/>
                </a:solidFill>
                <a:latin typeface="Times New Roman"/>
                <a:ea typeface="TimesNewRomanPS-BoldMT"/>
              </a:rPr>
              <a:t>LAN(Local Area Network)</a:t>
            </a:r>
            <a:br>
              <a:rPr sz="1200"/>
            </a:br>
            <a:r>
              <a:rPr b="0" lang="en-US" sz="1200" spc="-1" strike="noStrike">
                <a:solidFill>
                  <a:srgbClr val="000000"/>
                </a:solidFill>
                <a:latin typeface="Times New Roman"/>
                <a:ea typeface="TimesNewRomanPS-BoldMT"/>
              </a:rPr>
              <a:t>2. PAN(Personal Area Network)</a:t>
            </a:r>
            <a:br>
              <a:rPr sz="1200"/>
            </a:br>
            <a:r>
              <a:rPr b="0" lang="en-US" sz="1200" spc="-1" strike="noStrike">
                <a:solidFill>
                  <a:srgbClr val="000000"/>
                </a:solidFill>
                <a:latin typeface="Times New Roman"/>
                <a:ea typeface="TimesNewRomanPS-BoldMT"/>
              </a:rPr>
              <a:t>3. MAN(Metropolitan Area Network)</a:t>
            </a:r>
            <a:br>
              <a:rPr sz="1200"/>
            </a:br>
            <a:r>
              <a:rPr b="0" lang="en-US" sz="1200" spc="-1" strike="noStrike">
                <a:solidFill>
                  <a:srgbClr val="000000"/>
                </a:solidFill>
                <a:latin typeface="Times New Roman"/>
                <a:ea typeface="TimesNewRomanPS-BoldMT"/>
              </a:rPr>
              <a:t>4. WAN(Wide Area Network)</a:t>
            </a:r>
            <a:endParaRPr b="0" lang="en-US" sz="1200" spc="-1" strike="noStrike">
              <a:solidFill>
                <a:srgbClr val="000000"/>
              </a:solidFill>
              <a:latin typeface="Arial"/>
            </a:endParaRPr>
          </a:p>
        </p:txBody>
      </p:sp>
      <p:pic>
        <p:nvPicPr>
          <p:cNvPr id="100" name="" descr=""/>
          <p:cNvPicPr/>
          <p:nvPr/>
        </p:nvPicPr>
        <p:blipFill>
          <a:blip r:embed="rId2"/>
          <a:stretch/>
        </p:blipFill>
        <p:spPr>
          <a:xfrm>
            <a:off x="5990400" y="2967840"/>
            <a:ext cx="3760200" cy="18284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1" name="" descr=""/>
          <p:cNvPicPr/>
          <p:nvPr/>
        </p:nvPicPr>
        <p:blipFill>
          <a:blip r:embed="rId1"/>
          <a:stretch/>
        </p:blipFill>
        <p:spPr>
          <a:xfrm>
            <a:off x="360" y="0"/>
            <a:ext cx="10072800" cy="5664960"/>
          </a:xfrm>
          <a:prstGeom prst="rect">
            <a:avLst/>
          </a:prstGeom>
          <a:ln w="0">
            <a:noFill/>
          </a:ln>
        </p:spPr>
      </p:pic>
      <p:sp>
        <p:nvSpPr>
          <p:cNvPr id="102"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03" name="PlaceHolder 2"/>
          <p:cNvSpPr>
            <a:spLocks noGrp="1"/>
          </p:cNvSpPr>
          <p:nvPr>
            <p:ph/>
          </p:nvPr>
        </p:nvSpPr>
        <p:spPr>
          <a:xfrm>
            <a:off x="685440" y="1511640"/>
            <a:ext cx="9065160" cy="328464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r>
              <a:rPr b="1" lang="en-US" sz="1400" spc="-1" strike="noStrike">
                <a:solidFill>
                  <a:srgbClr val="000000"/>
                </a:solidFill>
                <a:latin typeface="Times New Roman"/>
                <a:ea typeface="TimesNewRomanPS-BoldMT"/>
              </a:rPr>
              <a:t>:</a:t>
            </a:r>
            <a:br>
              <a:rPr sz="1400"/>
            </a:br>
            <a:r>
              <a:rPr b="1" lang="en-US" sz="1200" spc="-1" strike="noStrike">
                <a:solidFill>
                  <a:srgbClr val="000000"/>
                </a:solidFill>
                <a:latin typeface="Times New Roman"/>
                <a:ea typeface="TimesNewRomanPS-BoldMT"/>
              </a:rPr>
              <a:t>Types of computer Network:</a:t>
            </a:r>
            <a:br>
              <a:rPr sz="1200"/>
            </a:br>
            <a:br>
              <a:rPr sz="1200"/>
            </a:br>
            <a:r>
              <a:rPr b="1" lang="en-US" sz="1200" spc="-1" strike="noStrike">
                <a:solidFill>
                  <a:srgbClr val="000000"/>
                </a:solidFill>
                <a:latin typeface="Times New Roman"/>
                <a:ea typeface="TimesNewRomanPS-BoldMT"/>
              </a:rPr>
              <a:t>LAN(Local Area Network):</a:t>
            </a:r>
            <a:br>
              <a:rPr sz="1200"/>
            </a:br>
            <a:br>
              <a:rPr sz="1200"/>
            </a:br>
            <a:r>
              <a:rPr b="0" lang="en-US" sz="1200" spc="-1" strike="noStrike">
                <a:solidFill>
                  <a:srgbClr val="000000"/>
                </a:solidFill>
                <a:latin typeface="Times New Roman"/>
                <a:ea typeface="TimesNewRomanPS-BoldMT"/>
              </a:rPr>
              <a:t>1. Local Area Network is a group of computers connected to each other in a small area such as building, office.</a:t>
            </a:r>
            <a:br>
              <a:rPr sz="1200"/>
            </a:br>
            <a:br>
              <a:rPr sz="1200"/>
            </a:br>
            <a:r>
              <a:rPr b="0" lang="en-US" sz="1200" spc="-1" strike="noStrike">
                <a:solidFill>
                  <a:srgbClr val="000000"/>
                </a:solidFill>
                <a:latin typeface="Times New Roman"/>
                <a:ea typeface="TimesNewRomanPS-BoldMT"/>
              </a:rPr>
              <a:t>2. LAN is used for connecting two or more personal computers through a communication medium such as twisted pair, coaxial cable, etc.</a:t>
            </a:r>
            <a:br>
              <a:rPr sz="1200"/>
            </a:br>
            <a:br>
              <a:rPr sz="1200"/>
            </a:br>
            <a:r>
              <a:rPr b="0" lang="en-US" sz="1200" spc="-1" strike="noStrike">
                <a:solidFill>
                  <a:srgbClr val="000000"/>
                </a:solidFill>
                <a:latin typeface="Times New Roman"/>
                <a:ea typeface="TimesNewRomanPS-BoldMT"/>
              </a:rPr>
              <a:t>3. It is less costly as it is built with inexpensive hardware such as hubs, network adapters, and ethernet cables.</a:t>
            </a:r>
            <a:br>
              <a:rPr sz="1200"/>
            </a:br>
            <a:br>
              <a:rPr sz="1200"/>
            </a:br>
            <a:r>
              <a:rPr b="0" lang="en-US" sz="1200" spc="-1" strike="noStrike">
                <a:solidFill>
                  <a:srgbClr val="000000"/>
                </a:solidFill>
                <a:latin typeface="Times New Roman"/>
                <a:ea typeface="TimesNewRomanPS-BoldMT"/>
              </a:rPr>
              <a:t>4. The data is transferred at an extremely faster rate in Local Area Network.</a:t>
            </a:r>
            <a:br>
              <a:rPr sz="1200"/>
            </a:br>
            <a:br>
              <a:rPr sz="1200"/>
            </a:br>
            <a:r>
              <a:rPr b="0" lang="en-US" sz="1200" spc="-1" strike="noStrike">
                <a:solidFill>
                  <a:srgbClr val="000000"/>
                </a:solidFill>
                <a:latin typeface="Times New Roman"/>
                <a:ea typeface="TimesNewRomanPS-BoldMT"/>
              </a:rPr>
              <a:t>5. Local Area Network provides higher security.</a:t>
            </a:r>
            <a:br>
              <a:rPr sz="1200"/>
            </a:br>
            <a:br>
              <a:rPr sz="1200"/>
            </a:br>
            <a:r>
              <a:rPr b="0" lang="en-US" sz="1200" spc="-1" strike="noStrike">
                <a:solidFill>
                  <a:srgbClr val="000000"/>
                </a:solidFill>
                <a:latin typeface="Times New Roman"/>
                <a:ea typeface="TimesNewRomanPS-BoldMT"/>
              </a:rPr>
              <a:t> </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 descr=""/>
          <p:cNvPicPr/>
          <p:nvPr/>
        </p:nvPicPr>
        <p:blipFill>
          <a:blip r:embed="rId1"/>
          <a:stretch/>
        </p:blipFill>
        <p:spPr>
          <a:xfrm>
            <a:off x="360" y="0"/>
            <a:ext cx="10072800" cy="5664960"/>
          </a:xfrm>
          <a:prstGeom prst="rect">
            <a:avLst/>
          </a:prstGeom>
          <a:ln w="0">
            <a:noFill/>
          </a:ln>
        </p:spPr>
      </p:pic>
      <p:sp>
        <p:nvSpPr>
          <p:cNvPr id="105"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06" name="PlaceHolder 2"/>
          <p:cNvSpPr>
            <a:spLocks noGrp="1"/>
          </p:cNvSpPr>
          <p:nvPr>
            <p:ph/>
          </p:nvPr>
        </p:nvSpPr>
        <p:spPr>
          <a:xfrm>
            <a:off x="505800" y="1168560"/>
            <a:ext cx="9065160" cy="386028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br>
              <a:rPr sz="1200"/>
            </a:br>
            <a:r>
              <a:rPr b="1" lang="en-US" sz="1200" spc="-1" strike="noStrike">
                <a:solidFill>
                  <a:srgbClr val="000000"/>
                </a:solidFill>
                <a:latin typeface="Times New Roman"/>
                <a:ea typeface="TimesNewRomanPS-BoldMT"/>
              </a:rPr>
              <a:t>Types of computer Network:</a:t>
            </a:r>
            <a:br>
              <a:rPr sz="1200"/>
            </a:br>
            <a:br>
              <a:rPr sz="1200"/>
            </a:br>
            <a:r>
              <a:rPr b="1" lang="en-US" sz="1200" spc="-1" strike="noStrike">
                <a:solidFill>
                  <a:srgbClr val="000000"/>
                </a:solidFill>
                <a:latin typeface="Times New Roman"/>
                <a:ea typeface="TimesNewRomanPS-BoldMT"/>
              </a:rPr>
              <a:t>LAN(Local Area Network):</a:t>
            </a:r>
            <a:br>
              <a:rPr sz="1200"/>
            </a:br>
            <a:r>
              <a:rPr b="1" lang="en-US" sz="1200" spc="-1" strike="noStrike">
                <a:solidFill>
                  <a:srgbClr val="000000"/>
                </a:solidFill>
                <a:latin typeface="Times New Roman"/>
                <a:ea typeface="TimesNewRomanPS-BoldMT"/>
              </a:rPr>
              <a:t>What is in a LAN:</a:t>
            </a:r>
            <a:br>
              <a:rPr sz="1200"/>
            </a:br>
            <a:br>
              <a:rPr sz="1200"/>
            </a:br>
            <a:r>
              <a:rPr b="0" lang="en-US" sz="1200" spc="-1" strike="noStrike">
                <a:solidFill>
                  <a:srgbClr val="000000"/>
                </a:solidFill>
                <a:latin typeface="Times New Roman"/>
                <a:ea typeface="TimesNewRomanPS-BoldMT"/>
              </a:rPr>
              <a:t>A LAN comprises cables, access points, switches, routers, and other components that enable devices to connect to internal servers, web servers, and other LANs via wide area networks.</a:t>
            </a:r>
            <a:br>
              <a:rPr sz="1200"/>
            </a:br>
            <a:br>
              <a:rPr sz="1200"/>
            </a:br>
            <a:r>
              <a:rPr b="0" lang="en-US" sz="1200" spc="-1" strike="noStrike">
                <a:solidFill>
                  <a:srgbClr val="000000"/>
                </a:solidFill>
                <a:latin typeface="Times New Roman"/>
                <a:ea typeface="TimesNewRomanPS-BoldMT"/>
              </a:rPr>
              <a:t>The rise of virtualization has also fueled the development of virtual LANs, which enable network administrators to logically group network nodes and partition their networks without a need for major infrastructure changes.</a:t>
            </a:r>
            <a:br>
              <a:rPr sz="1200"/>
            </a:br>
            <a:br>
              <a:rPr sz="1200"/>
            </a:br>
            <a:r>
              <a:rPr b="0" lang="en-US" sz="1200" spc="-1" strike="noStrike">
                <a:solidFill>
                  <a:srgbClr val="000000"/>
                </a:solidFill>
                <a:latin typeface="Times New Roman"/>
                <a:ea typeface="TimesNewRomanPS-BoldMT"/>
              </a:rPr>
              <a:t>For example, in an office with multiple departments, such as accounting, IT support, and administration, each department's computers could be logically connected to the same switch but segmented to behave as if they are separate..</a:t>
            </a:r>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 descr=""/>
          <p:cNvPicPr/>
          <p:nvPr/>
        </p:nvPicPr>
        <p:blipFill>
          <a:blip r:embed="rId1"/>
          <a:stretch/>
        </p:blipFill>
        <p:spPr>
          <a:xfrm>
            <a:off x="360" y="0"/>
            <a:ext cx="10072800" cy="5664960"/>
          </a:xfrm>
          <a:prstGeom prst="rect">
            <a:avLst/>
          </a:prstGeom>
          <a:ln w="0">
            <a:noFill/>
          </a:ln>
        </p:spPr>
      </p:pic>
      <p:sp>
        <p:nvSpPr>
          <p:cNvPr id="108" name="PlaceHolder 1"/>
          <p:cNvSpPr>
            <a:spLocks noGrp="1"/>
          </p:cNvSpPr>
          <p:nvPr>
            <p:ph type="title"/>
          </p:nvPr>
        </p:nvSpPr>
        <p:spPr>
          <a:xfrm>
            <a:off x="504000" y="225000"/>
            <a:ext cx="9065160" cy="943200"/>
          </a:xfrm>
          <a:prstGeom prst="rect">
            <a:avLst/>
          </a:prstGeom>
          <a:noFill/>
          <a:ln w="0">
            <a:noFill/>
          </a:ln>
        </p:spPr>
        <p:txBody>
          <a:bodyPr lIns="0" rIns="0" tIns="0" bIns="0" anchor="ctr">
            <a:noAutofit/>
          </a:bodyPr>
          <a:p>
            <a:pPr indent="0" algn="ctr">
              <a:lnSpc>
                <a:spcPct val="100000"/>
              </a:lnSpc>
              <a:buNone/>
              <a:tabLst>
                <a:tab algn="l" pos="0"/>
              </a:tabLst>
            </a:pPr>
            <a:r>
              <a:rPr b="0" lang="en-US" sz="3600" spc="-1" strike="noStrike">
                <a:solidFill>
                  <a:srgbClr val="000000"/>
                </a:solidFill>
                <a:latin typeface="Times New Roman"/>
              </a:rPr>
              <a:t>Elements Of Computer Science and Engineering</a:t>
            </a:r>
            <a:endParaRPr b="0" lang="en-US" sz="3600" spc="-1" strike="noStrike">
              <a:solidFill>
                <a:srgbClr val="000000"/>
              </a:solidFill>
              <a:latin typeface="Arial"/>
            </a:endParaRPr>
          </a:p>
        </p:txBody>
      </p:sp>
      <p:sp>
        <p:nvSpPr>
          <p:cNvPr id="109" name="PlaceHolder 2"/>
          <p:cNvSpPr>
            <a:spLocks noGrp="1"/>
          </p:cNvSpPr>
          <p:nvPr>
            <p:ph/>
          </p:nvPr>
        </p:nvSpPr>
        <p:spPr>
          <a:xfrm>
            <a:off x="685440" y="1511640"/>
            <a:ext cx="9065160" cy="3284640"/>
          </a:xfrm>
          <a:prstGeom prst="rect">
            <a:avLst/>
          </a:prstGeom>
          <a:noFill/>
          <a:ln w="0">
            <a:noFill/>
          </a:ln>
        </p:spPr>
        <p:txBody>
          <a:bodyPr lIns="0" rIns="0" tIns="0" bIns="0" anchor="t">
            <a:normAutofit/>
          </a:bodyPr>
          <a:p>
            <a:pPr marL="216000" indent="-216000">
              <a:lnSpc>
                <a:spcPct val="100000"/>
              </a:lnSpc>
              <a:spcBef>
                <a:spcPts val="1417"/>
              </a:spcBef>
              <a:buClr>
                <a:srgbClr val="000000"/>
              </a:buClr>
              <a:buSzPct val="45000"/>
              <a:buFont typeface="Wingdings" charset="2"/>
              <a:buChar char=""/>
              <a:tabLst>
                <a:tab algn="l" pos="0"/>
              </a:tabLst>
            </a:pPr>
            <a:r>
              <a:rPr b="1" lang="en-US" sz="1200" spc="-1" strike="noStrike">
                <a:solidFill>
                  <a:srgbClr val="000000"/>
                </a:solidFill>
                <a:latin typeface="Times New Roman"/>
                <a:ea typeface="TimesNewRomanPS-BoldMT"/>
              </a:rPr>
              <a:t>COMPUTER NETWORKS</a:t>
            </a:r>
            <a:r>
              <a:rPr b="1" lang="en-US" sz="1400" spc="-1" strike="noStrike">
                <a:solidFill>
                  <a:srgbClr val="000000"/>
                </a:solidFill>
                <a:latin typeface="Times New Roman"/>
                <a:ea typeface="TimesNewRomanPS-BoldMT"/>
              </a:rPr>
              <a:t>:</a:t>
            </a:r>
            <a:br>
              <a:rPr sz="1400"/>
            </a:br>
            <a:r>
              <a:rPr b="1" lang="en-US" sz="1200" spc="-1" strike="noStrike">
                <a:solidFill>
                  <a:srgbClr val="000000"/>
                </a:solidFill>
                <a:latin typeface="Times New Roman"/>
                <a:ea typeface="TimesNewRomanPS-BoldMT"/>
              </a:rPr>
              <a:t>Types of computer Network:</a:t>
            </a:r>
            <a:br>
              <a:rPr sz="1200"/>
            </a:br>
            <a:br>
              <a:rPr sz="1200"/>
            </a:br>
            <a:r>
              <a:rPr b="1" lang="en-US" sz="1200" spc="-1" strike="noStrike">
                <a:solidFill>
                  <a:srgbClr val="000000"/>
                </a:solidFill>
                <a:latin typeface="Times New Roman"/>
                <a:ea typeface="TimesNewRomanPS-BoldMT"/>
              </a:rPr>
              <a:t>LAN(Local Area Network):</a:t>
            </a:r>
            <a:br>
              <a:rPr sz="1200"/>
            </a:br>
            <a:br>
              <a:rPr sz="1200"/>
            </a:br>
            <a:br>
              <a:rPr sz="1200"/>
            </a:br>
            <a:br>
              <a:rPr sz="1200"/>
            </a:br>
            <a:r>
              <a:rPr b="0" lang="en-US" sz="1200" spc="-1" strike="noStrike">
                <a:solidFill>
                  <a:srgbClr val="000000"/>
                </a:solidFill>
                <a:latin typeface="Times New Roman"/>
                <a:ea typeface="TimesNewRomanPS-BoldMT"/>
              </a:rPr>
              <a:t> </a:t>
            </a:r>
            <a:endParaRPr b="0" lang="en-US" sz="1200" spc="-1" strike="noStrike">
              <a:solidFill>
                <a:srgbClr val="000000"/>
              </a:solidFill>
              <a:latin typeface="Arial"/>
            </a:endParaRPr>
          </a:p>
        </p:txBody>
      </p:sp>
      <p:pic>
        <p:nvPicPr>
          <p:cNvPr id="110" name="" descr=""/>
          <p:cNvPicPr/>
          <p:nvPr/>
        </p:nvPicPr>
        <p:blipFill>
          <a:blip r:embed="rId2"/>
          <a:stretch/>
        </p:blipFill>
        <p:spPr>
          <a:xfrm>
            <a:off x="975960" y="2435400"/>
            <a:ext cx="3143520" cy="2364840"/>
          </a:xfrm>
          <a:prstGeom prst="rect">
            <a:avLst/>
          </a:prstGeom>
          <a:ln w="0">
            <a:noFill/>
          </a:ln>
        </p:spPr>
      </p:pic>
      <p:pic>
        <p:nvPicPr>
          <p:cNvPr id="111" name="" descr=""/>
          <p:cNvPicPr/>
          <p:nvPr/>
        </p:nvPicPr>
        <p:blipFill>
          <a:blip r:embed="rId3"/>
          <a:stretch/>
        </p:blipFill>
        <p:spPr>
          <a:xfrm>
            <a:off x="6319080" y="1828800"/>
            <a:ext cx="3510360" cy="19728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2335</TotalTime>
  <Application>LibreOffice/7.5.5.2$MacOSX_AARCH64 LibreOffice_project/ca8fe7424262805f223b9a2334bc7181abbcbf5e</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2023-08-04T07:54:55Z</dcterms:created>
  <dc:creator/>
  <dc:description/>
  <dc:language>en-US</dc:language>
  <cp:lastModifiedBy/>
  <dcterms:modified xsi:type="dcterms:W3CDTF">2023-08-08T21:23:22Z</dcterms:modified>
  <cp:revision>23</cp:revision>
  <dc:subject/>
  <dc:title>Mnrao_sir</dc:title>
</cp:coreProperties>
</file>

<file path=docProps/custom.xml><?xml version="1.0" encoding="utf-8"?>
<Properties xmlns="http://schemas.openxmlformats.org/officeDocument/2006/custom-properties" xmlns:vt="http://schemas.openxmlformats.org/officeDocument/2006/docPropsVTypes"/>
</file>