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3726" r:id="rId2"/>
    <p:sldMasterId id="2147483756" r:id="rId3"/>
  </p:sldMasterIdLst>
  <p:notesMasterIdLst>
    <p:notesMasterId r:id="rId88"/>
  </p:notesMasterIdLst>
  <p:sldIdLst>
    <p:sldId id="344" r:id="rId4"/>
    <p:sldId id="260" r:id="rId5"/>
    <p:sldId id="261"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presProps" Target="presProps.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90" Type="http://schemas.openxmlformats.org/officeDocument/2006/relationships/viewProps" Target="viewProps.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tableStyles" Target="tableStyles.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3686E4-60A9-4E0C-932F-76F23A8B3D92}" type="datetimeFigureOut">
              <a:rPr lang="en-US" smtClean="0"/>
              <a:t>8/27/2023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CB4DEA-2337-416B-8BF8-BB38FE74EB49}" type="slidenum">
              <a:rPr lang="en-US" smtClean="0"/>
              <a:t>‹#›</a:t>
            </a:fld>
            <a:endParaRPr lang="en-US"/>
          </a:p>
        </p:txBody>
      </p:sp>
    </p:spTree>
    <p:extLst>
      <p:ext uri="{BB962C8B-B14F-4D97-AF65-F5344CB8AC3E}">
        <p14:creationId xmlns:p14="http://schemas.microsoft.com/office/powerpoint/2010/main" val="2686675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ECB4DEA-2337-416B-8BF8-BB38FE74EB49}" type="slidenum">
              <a:rPr lang="en-US" smtClean="0"/>
              <a:t>1</a:t>
            </a:fld>
            <a:endParaRPr lang="en-US"/>
          </a:p>
        </p:txBody>
      </p:sp>
    </p:spTree>
    <p:extLst>
      <p:ext uri="{BB962C8B-B14F-4D97-AF65-F5344CB8AC3E}">
        <p14:creationId xmlns:p14="http://schemas.microsoft.com/office/powerpoint/2010/main" val="268591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B4DEA-2337-416B-8BF8-BB38FE74EB49}" type="slidenum">
              <a:rPr lang="en-US" smtClean="0"/>
              <a:t>67</a:t>
            </a:fld>
            <a:endParaRPr lang="en-US"/>
          </a:p>
        </p:txBody>
      </p:sp>
    </p:spTree>
    <p:extLst>
      <p:ext uri="{BB962C8B-B14F-4D97-AF65-F5344CB8AC3E}">
        <p14:creationId xmlns:p14="http://schemas.microsoft.com/office/powerpoint/2010/main" val="1656770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2736058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3649551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419375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3575261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1739862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en-US"/>
              <a:t>Click to edit Master title style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3819278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2804005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33845" y="2507551"/>
            <a:ext cx="3867150" cy="3680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7551"/>
            <a:ext cx="3886201" cy="3680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135F8-2245-4CF2-A972-461FEF370B29}" type="datetimeFigureOut">
              <a:rPr lang="en-US" smtClean="0"/>
              <a:pPr/>
              <a:t>8/27/2023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BA8BF5-7F6F-48A0-93AC-F4AF4481BE4C}"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5927469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80135F8-2245-4CF2-A972-461FEF370B29}" type="datetimeFigureOut">
              <a:rPr lang="en-US" smtClean="0"/>
              <a:pPr/>
              <a:t>8/27/2023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BA8BF5-7F6F-48A0-93AC-F4AF4481BE4C}" type="slidenum">
              <a:rPr lang="en-US" smtClean="0"/>
              <a:pPr/>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7990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135F8-2245-4CF2-A972-461FEF370B29}" type="datetimeFigureOut">
              <a:rPr lang="en-US" smtClean="0"/>
              <a:pPr/>
              <a:t>8/27/2023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660504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en-US"/>
              <a:t>Click to edit Master title style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1971847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42430405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12765719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23172996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15714290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16335798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42582511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11745427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1666834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0135F8-2245-4CF2-A972-461FEF370B29}" type="datetimeFigureOut">
              <a:rPr lang="en-US" smtClean="0"/>
              <a:pPr/>
              <a:t>8/27/2023</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27306772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0135F8-2245-4CF2-A972-461FEF370B29}" type="datetimeFigureOut">
              <a:rPr lang="en-US" smtClean="0"/>
              <a:pPr/>
              <a:t>8/27/2023</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34512020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135F8-2245-4CF2-A972-461FEF370B29}" type="datetimeFigureOut">
              <a:rPr lang="en-US" smtClean="0"/>
              <a:pPr/>
              <a:t>8/27/2023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946047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en-US"/>
              <a:t>Click to edit Master title style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21564342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2956451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23813171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28503446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4BA8BF5-7F6F-48A0-93AC-F4AF4481BE4C}"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761589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12976605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4BA8BF5-7F6F-48A0-93AC-F4AF4481BE4C}"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753349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362123207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241289478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135F8-2245-4CF2-A972-461FEF370B29}" type="datetimeFigureOut">
              <a:rPr lang="en-US" smtClean="0"/>
              <a:pPr/>
              <a:t>8/27/2023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2665413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1339940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33845" y="2507551"/>
            <a:ext cx="3867150" cy="3680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7551"/>
            <a:ext cx="3886201" cy="3680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135F8-2245-4CF2-A972-461FEF370B29}" type="datetimeFigureOut">
              <a:rPr lang="en-US" smtClean="0"/>
              <a:pPr/>
              <a:t>8/27/2023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BA8BF5-7F6F-48A0-93AC-F4AF4481BE4C}"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876968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80135F8-2245-4CF2-A972-461FEF370B29}" type="datetimeFigureOut">
              <a:rPr lang="en-US" smtClean="0"/>
              <a:pPr/>
              <a:t>8/27/2023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BA8BF5-7F6F-48A0-93AC-F4AF4481BE4C}" type="slidenum">
              <a:rPr lang="en-US" smtClean="0"/>
              <a:pPr/>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4430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135F8-2245-4CF2-A972-461FEF370B29}" type="datetimeFigureOut">
              <a:rPr lang="en-US" smtClean="0"/>
              <a:pPr/>
              <a:t>8/27/2023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180252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en-US"/>
              <a:t>Click to edit Master title style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3596408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A80135F8-2245-4CF2-A972-461FEF370B29}" type="datetimeFigureOut">
              <a:rPr lang="en-US" smtClean="0"/>
              <a:pPr/>
              <a:t>8/27/2023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A8BF5-7F6F-48A0-93AC-F4AF4481BE4C}" type="slidenum">
              <a:rPr lang="en-US" smtClean="0"/>
              <a:pPr/>
              <a:t>‹#›</a:t>
            </a:fld>
            <a:endParaRPr lang="en-US"/>
          </a:p>
        </p:txBody>
      </p:sp>
    </p:spTree>
    <p:extLst>
      <p:ext uri="{BB962C8B-B14F-4D97-AF65-F5344CB8AC3E}">
        <p14:creationId xmlns:p14="http://schemas.microsoft.com/office/powerpoint/2010/main" val="2009748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A80135F8-2245-4CF2-A972-461FEF370B29}" type="datetimeFigureOut">
              <a:rPr lang="en-US" smtClean="0"/>
              <a:pPr/>
              <a:t>8/27/2023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64BA8BF5-7F6F-48A0-93AC-F4AF4481BE4C}" type="slidenum">
              <a:rPr lang="en-US" smtClean="0"/>
              <a:pPr/>
              <a:t>‹#›</a:t>
            </a:fld>
            <a:endParaRPr lang="en-US"/>
          </a:p>
        </p:txBody>
      </p:sp>
    </p:spTree>
    <p:extLst>
      <p:ext uri="{BB962C8B-B14F-4D97-AF65-F5344CB8AC3E}">
        <p14:creationId xmlns:p14="http://schemas.microsoft.com/office/powerpoint/2010/main" val="384797689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A80135F8-2245-4CF2-A972-461FEF370B29}" type="datetimeFigureOut">
              <a:rPr lang="en-US" smtClean="0"/>
              <a:pPr/>
              <a:t>8/27/2023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64BA8BF5-7F6F-48A0-93AC-F4AF4481BE4C}" type="slidenum">
              <a:rPr lang="en-US" smtClean="0"/>
              <a:pPr/>
              <a:t>‹#›</a:t>
            </a:fld>
            <a:endParaRPr lang="en-US"/>
          </a:p>
        </p:txBody>
      </p:sp>
    </p:spTree>
    <p:extLst>
      <p:ext uri="{BB962C8B-B14F-4D97-AF65-F5344CB8AC3E}">
        <p14:creationId xmlns:p14="http://schemas.microsoft.com/office/powerpoint/2010/main" val="23333369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A80135F8-2245-4CF2-A972-461FEF370B29}" type="datetimeFigureOut">
              <a:rPr lang="en-US" smtClean="0"/>
              <a:pPr/>
              <a:t>8/27/2023</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64BA8BF5-7F6F-48A0-93AC-F4AF4481BE4C}" type="slidenum">
              <a:rPr lang="en-US" smtClean="0"/>
              <a:pPr/>
              <a:t>‹#›</a:t>
            </a:fld>
            <a:endParaRPr lang="en-US"/>
          </a:p>
        </p:txBody>
      </p:sp>
    </p:spTree>
    <p:extLst>
      <p:ext uri="{BB962C8B-B14F-4D97-AF65-F5344CB8AC3E}">
        <p14:creationId xmlns:p14="http://schemas.microsoft.com/office/powerpoint/2010/main" val="419988179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2.bin"/><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3.bin"/><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4.bin"/><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5.bin"/><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6.bin"/><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6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7.bin"/><Relationship Id="rId1" Type="http://schemas.openxmlformats.org/officeDocument/2006/relationships/slideLayout" Target="../slideLayouts/slideLayout29.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29.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1071790"/>
            <a:ext cx="8153400" cy="1138010"/>
          </a:xfrm>
        </p:spPr>
        <p:txBody>
          <a:bodyPr>
            <a:normAutofit fontScale="90000"/>
          </a:bodyPr>
          <a:lstStyle/>
          <a:p>
            <a:pPr algn="ctr"/>
            <a:r>
              <a:rPr lang="en-US" sz="3100" b="1" dirty="0"/>
              <a:t>CHAPTER 5</a:t>
            </a:r>
            <a:r>
              <a:rPr lang="en-US" sz="4400" b="1" dirty="0"/>
              <a:t>  </a:t>
            </a:r>
            <a:br>
              <a:rPr lang="en-US" dirty="0"/>
            </a:br>
            <a:r>
              <a:rPr lang="en-US" sz="3600" dirty="0"/>
              <a:t>Cloud services</a:t>
            </a:r>
            <a:br>
              <a:rPr lang="en-US" sz="3600" dirty="0"/>
            </a:br>
            <a:br>
              <a:rPr lang="en-US" dirty="0"/>
            </a:br>
            <a:r>
              <a:rPr lang="en-US" dirty="0"/>
              <a:t>											</a:t>
            </a:r>
            <a:br>
              <a:rPr lang="en-US" sz="3100" dirty="0"/>
            </a:b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4200" y="2590800"/>
            <a:ext cx="3200400" cy="4038600"/>
          </a:xfrm>
          <a:prstGeom prst="rect">
            <a:avLst/>
          </a:prstGeom>
        </p:spPr>
      </p:pic>
      <p:sp>
        <p:nvSpPr>
          <p:cNvPr id="5" name="Title 1"/>
          <p:cNvSpPr txBox="1">
            <a:spLocks/>
          </p:cNvSpPr>
          <p:nvPr/>
        </p:nvSpPr>
        <p:spPr>
          <a:xfrm>
            <a:off x="533400" y="275356"/>
            <a:ext cx="8610600" cy="70104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endParaRPr lang="en-US" sz="3200" dirty="0"/>
          </a:p>
        </p:txBody>
      </p:sp>
    </p:spTree>
    <p:extLst>
      <p:ext uri="{BB962C8B-B14F-4D97-AF65-F5344CB8AC3E}">
        <p14:creationId xmlns:p14="http://schemas.microsoft.com/office/powerpoint/2010/main" val="1016535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53" name="Object 1"/>
          <p:cNvGraphicFramePr>
            <a:graphicFrameLocks noChangeAspect="1"/>
          </p:cNvGraphicFramePr>
          <p:nvPr/>
        </p:nvGraphicFramePr>
        <p:xfrm>
          <a:off x="152400" y="533400"/>
          <a:ext cx="7848600" cy="5257800"/>
        </p:xfrm>
        <a:graphic>
          <a:graphicData uri="http://schemas.openxmlformats.org/presentationml/2006/ole">
            <mc:AlternateContent xmlns:mc="http://schemas.openxmlformats.org/markup-compatibility/2006">
              <mc:Choice xmlns:v="urn:schemas-microsoft-com:vml" Requires="v">
                <p:oleObj r:id="rId2" imgW="5512732" imgH="4406126" progId="">
                  <p:embed/>
                </p:oleObj>
              </mc:Choice>
              <mc:Fallback>
                <p:oleObj r:id="rId2" imgW="5512732" imgH="4406126" progId="">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533400"/>
                        <a:ext cx="7848600" cy="525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066800"/>
            <a:ext cx="7620000" cy="3777622"/>
          </a:xfrm>
        </p:spPr>
        <p:txBody>
          <a:bodyPr>
            <a:normAutofit/>
          </a:bodyPr>
          <a:lstStyle/>
          <a:p>
            <a:pPr algn="just">
              <a:buFont typeface="Wingdings" pitchFamily="2" charset="2"/>
              <a:buChar char="Ø"/>
            </a:pPr>
            <a:r>
              <a:rPr lang="en-US" sz="2200" dirty="0"/>
              <a:t>Cloud databases will use this cloud computing technology to achieve multi-tenancy, optimized scaling, high availability, better service through centralized management and effective allocation of resources.</a:t>
            </a:r>
          </a:p>
          <a:p>
            <a:pPr algn="just">
              <a:buFont typeface="Wingdings" pitchFamily="2" charset="2"/>
              <a:buChar char="Ø"/>
            </a:pPr>
            <a:r>
              <a:rPr lang="en-US" sz="2200" dirty="0"/>
              <a:t>A cloud database may be a traditional database such as a SQL server database or MYSOL</a:t>
            </a:r>
          </a:p>
          <a:p>
            <a:pPr algn="just">
              <a:buFont typeface="Wingdings" pitchFamily="2" charset="2"/>
              <a:buChar char="Ø"/>
            </a:pPr>
            <a:r>
              <a:rPr lang="en-US" sz="2200" dirty="0"/>
              <a:t>Examples: Amazon simple DB, Microsoft SSDS, </a:t>
            </a:r>
            <a:r>
              <a:rPr lang="en-US" sz="2200" dirty="0" err="1"/>
              <a:t>Trackvia</a:t>
            </a:r>
            <a:r>
              <a:rPr lang="en-US" sz="22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lstStyle/>
          <a:p>
            <a:r>
              <a:rPr lang="en-US" dirty="0"/>
              <a:t>Advantages of </a:t>
            </a:r>
            <a:r>
              <a:rPr lang="en-US" dirty="0" err="1"/>
              <a:t>daas</a:t>
            </a:r>
            <a:endParaRPr lang="en-US" dirty="0"/>
          </a:p>
        </p:txBody>
      </p:sp>
      <p:sp>
        <p:nvSpPr>
          <p:cNvPr id="3" name="Content Placeholder 2"/>
          <p:cNvSpPr>
            <a:spLocks noGrp="1"/>
          </p:cNvSpPr>
          <p:nvPr>
            <p:ph idx="1"/>
          </p:nvPr>
        </p:nvSpPr>
        <p:spPr>
          <a:xfrm>
            <a:off x="1447800" y="1264555"/>
            <a:ext cx="7696200" cy="3777622"/>
          </a:xfrm>
        </p:spPr>
        <p:txBody>
          <a:bodyPr>
            <a:normAutofit/>
          </a:bodyPr>
          <a:lstStyle/>
          <a:p>
            <a:pPr algn="just">
              <a:buFont typeface="Wingdings" pitchFamily="2" charset="2"/>
              <a:buChar char="Ø"/>
            </a:pPr>
            <a:r>
              <a:rPr lang="en-US" sz="2200" b="1" dirty="0"/>
              <a:t>Ease of use: </a:t>
            </a:r>
            <a:r>
              <a:rPr lang="en-US" sz="2200" dirty="0"/>
              <a:t>No need to be bothered about purchasing ,installing and maintaining the hardware for the database. </a:t>
            </a:r>
          </a:p>
          <a:p>
            <a:pPr algn="just">
              <a:buFont typeface="Wingdings" pitchFamily="2" charset="2"/>
              <a:buChar char="Ø"/>
            </a:pPr>
            <a:r>
              <a:rPr lang="en-US" sz="2200" b="1" dirty="0"/>
              <a:t>Power: </a:t>
            </a:r>
            <a:r>
              <a:rPr lang="en-US" sz="2200" dirty="0"/>
              <a:t>To guarantee that the information is accurate the user can get custom data validation which depends on your vendor. The user can create the database as well as can maintain the database with no difficulty.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297685"/>
            <a:ext cx="7772400" cy="3777622"/>
          </a:xfrm>
        </p:spPr>
        <p:txBody>
          <a:bodyPr>
            <a:noAutofit/>
          </a:bodyPr>
          <a:lstStyle/>
          <a:p>
            <a:pPr algn="just">
              <a:buFont typeface="Wingdings" pitchFamily="2" charset="2"/>
              <a:buChar char="Ø"/>
            </a:pPr>
            <a:r>
              <a:rPr lang="en-US" sz="2200" b="1" dirty="0"/>
              <a:t>Integration: </a:t>
            </a:r>
            <a:r>
              <a:rPr lang="en-US" sz="2200" dirty="0"/>
              <a:t>More power and value can be provided to the database by integrating other services of the user. For example, the user can bind it within emails, calendars and people to make the user job more potent.</a:t>
            </a:r>
          </a:p>
          <a:p>
            <a:pPr algn="just">
              <a:buFont typeface="Wingdings" pitchFamily="2" charset="2"/>
              <a:buChar char="Ø"/>
            </a:pPr>
            <a:r>
              <a:rPr lang="en-US" sz="2200" b="1" dirty="0"/>
              <a:t>Management: </a:t>
            </a:r>
            <a:r>
              <a:rPr lang="en-US" sz="2200" dirty="0"/>
              <a:t>constant pruning and  optimization are the advantages of large databases. To perform this tasks there are expensive resources. With the help of some of the </a:t>
            </a:r>
            <a:r>
              <a:rPr lang="en-US" sz="2200" dirty="0" err="1"/>
              <a:t>Daas</a:t>
            </a:r>
            <a:r>
              <a:rPr lang="en-US" sz="2200" dirty="0"/>
              <a:t> offerings, this management can be made available as a part of the service for less expense. </a:t>
            </a:r>
          </a:p>
          <a:p>
            <a:pPr algn="just">
              <a:buNone/>
            </a:pP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391400" cy="747490"/>
          </a:xfrm>
        </p:spPr>
        <p:txBody>
          <a:bodyPr>
            <a:normAutofit/>
          </a:bodyPr>
          <a:lstStyle/>
          <a:p>
            <a:r>
              <a:rPr lang="en-US" dirty="0"/>
              <a:t>4.Information as a service(</a:t>
            </a:r>
            <a:r>
              <a:rPr lang="en-US" dirty="0" err="1"/>
              <a:t>inaas</a:t>
            </a:r>
            <a:r>
              <a:rPr lang="en-US" dirty="0"/>
              <a:t>)</a:t>
            </a:r>
          </a:p>
        </p:txBody>
      </p:sp>
      <p:sp>
        <p:nvSpPr>
          <p:cNvPr id="3" name="Content Placeholder 2"/>
          <p:cNvSpPr>
            <a:spLocks noGrp="1"/>
          </p:cNvSpPr>
          <p:nvPr>
            <p:ph idx="1"/>
          </p:nvPr>
        </p:nvSpPr>
        <p:spPr>
          <a:xfrm>
            <a:off x="1371601" y="1371600"/>
            <a:ext cx="7772399" cy="4539622"/>
          </a:xfrm>
        </p:spPr>
        <p:txBody>
          <a:bodyPr>
            <a:normAutofit/>
          </a:bodyPr>
          <a:lstStyle/>
          <a:p>
            <a:pPr algn="just">
              <a:buFont typeface="Wingdings" pitchFamily="2" charset="2"/>
              <a:buChar char="Ø"/>
            </a:pPr>
            <a:r>
              <a:rPr lang="en-US" sz="2400" dirty="0"/>
              <a:t>In this service information on demand by the users is made available to them from the cloud through the internet at any time</a:t>
            </a:r>
          </a:p>
          <a:p>
            <a:pPr algn="just">
              <a:buFont typeface="Wingdings" pitchFamily="2" charset="2"/>
              <a:buChar char="Ø"/>
            </a:pPr>
            <a:r>
              <a:rPr lang="en-US" sz="2400" dirty="0"/>
              <a:t>Information as a service refers to the facility to use any type of information which is hosted remotely </a:t>
            </a:r>
          </a:p>
          <a:p>
            <a:pPr algn="just">
              <a:buFont typeface="Wingdings" pitchFamily="2" charset="2"/>
              <a:buChar char="Ø"/>
            </a:pPr>
            <a:r>
              <a:rPr lang="en-US" sz="2400" dirty="0"/>
              <a:t>The storage and computer are accessed using well-defined API’s in cloud computing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6625" name="Object 1"/>
          <p:cNvGraphicFramePr>
            <a:graphicFrameLocks noChangeAspect="1"/>
          </p:cNvGraphicFramePr>
          <p:nvPr>
            <p:extLst>
              <p:ext uri="{D42A27DB-BD31-4B8C-83A1-F6EECF244321}">
                <p14:modId xmlns:p14="http://schemas.microsoft.com/office/powerpoint/2010/main" val="484637731"/>
              </p:ext>
            </p:extLst>
          </p:nvPr>
        </p:nvGraphicFramePr>
        <p:xfrm>
          <a:off x="1333500" y="990600"/>
          <a:ext cx="7810500" cy="5181600"/>
        </p:xfrm>
        <a:graphic>
          <a:graphicData uri="http://schemas.openxmlformats.org/presentationml/2006/ole">
            <mc:AlternateContent xmlns:mc="http://schemas.openxmlformats.org/markup-compatibility/2006">
              <mc:Choice xmlns:v="urn:schemas-microsoft-com:vml" Requires="v">
                <p:oleObj r:id="rId2" imgW="6351979" imgH="4578074" progId="">
                  <p:embed/>
                </p:oleObj>
              </mc:Choice>
              <mc:Fallback>
                <p:oleObj r:id="rId2" imgW="6351979" imgH="4578074" progId="">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3500" y="990600"/>
                        <a:ext cx="7810500" cy="5181600"/>
                      </a:xfrm>
                      <a:prstGeom prst="rect">
                        <a:avLst/>
                      </a:prstGeom>
                      <a:noFill/>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1" y="1219200"/>
            <a:ext cx="7620000" cy="5410200"/>
          </a:xfrm>
        </p:spPr>
        <p:txBody>
          <a:bodyPr>
            <a:noAutofit/>
          </a:bodyPr>
          <a:lstStyle/>
          <a:p>
            <a:pPr algn="just">
              <a:buFont typeface="Wingdings" pitchFamily="2" charset="2"/>
              <a:buChar char="Ø"/>
            </a:pPr>
            <a:r>
              <a:rPr lang="en-US" sz="2200" dirty="0"/>
              <a:t>We can also access the available information easily using these API’s.</a:t>
            </a:r>
          </a:p>
          <a:p>
            <a:pPr algn="just">
              <a:buFont typeface="Wingdings" pitchFamily="2" charset="2"/>
              <a:buChar char="Ø"/>
            </a:pPr>
            <a:r>
              <a:rPr lang="en-US" sz="2200" dirty="0"/>
              <a:t>In general these providers offer stock price information, payment processing, address validation, data cleansing or other services which validate the data.</a:t>
            </a:r>
          </a:p>
          <a:p>
            <a:pPr algn="just">
              <a:buFont typeface="Wingdings" pitchFamily="2" charset="2"/>
              <a:buChar char="Ø"/>
            </a:pPr>
            <a:r>
              <a:rPr lang="en-US" sz="2200" dirty="0"/>
              <a:t>The advantage of this kind of the service is that the users need not to maintain the data by hand. </a:t>
            </a:r>
          </a:p>
          <a:p>
            <a:pPr algn="just">
              <a:buFont typeface="Wingdings" pitchFamily="2" charset="2"/>
              <a:buChar char="Ø"/>
            </a:pPr>
            <a:r>
              <a:rPr lang="en-US" sz="2200" dirty="0"/>
              <a:t>The users need not relearn the interfaces as they move from API to API because the interfaces are standardized.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823690"/>
          </a:xfrm>
        </p:spPr>
        <p:txBody>
          <a:bodyPr>
            <a:normAutofit/>
          </a:bodyPr>
          <a:lstStyle/>
          <a:p>
            <a:r>
              <a:rPr lang="en-US" dirty="0"/>
              <a:t>5.Process as a service(</a:t>
            </a:r>
            <a:r>
              <a:rPr lang="en-US" dirty="0" err="1"/>
              <a:t>praas</a:t>
            </a:r>
            <a:r>
              <a:rPr lang="en-US" dirty="0"/>
              <a:t>)</a:t>
            </a:r>
          </a:p>
        </p:txBody>
      </p:sp>
      <p:sp>
        <p:nvSpPr>
          <p:cNvPr id="3" name="Content Placeholder 2"/>
          <p:cNvSpPr>
            <a:spLocks noGrp="1"/>
          </p:cNvSpPr>
          <p:nvPr>
            <p:ph idx="1"/>
          </p:nvPr>
        </p:nvSpPr>
        <p:spPr>
          <a:xfrm>
            <a:off x="1295401" y="1371600"/>
            <a:ext cx="7696199" cy="4539622"/>
          </a:xfrm>
        </p:spPr>
        <p:txBody>
          <a:bodyPr>
            <a:normAutofit/>
          </a:bodyPr>
          <a:lstStyle/>
          <a:p>
            <a:pPr algn="just">
              <a:buFont typeface="Wingdings" pitchFamily="2" charset="2"/>
              <a:buChar char="Ø"/>
            </a:pPr>
            <a:r>
              <a:rPr lang="en-US" sz="2400" dirty="0"/>
              <a:t>The rapid growth of </a:t>
            </a:r>
            <a:r>
              <a:rPr lang="en-US" sz="2400" dirty="0" err="1"/>
              <a:t>praas</a:t>
            </a:r>
            <a:r>
              <a:rPr lang="en-US" sz="2400" dirty="0"/>
              <a:t> is increasing the popularity of cloud computing for different sectors of organizations of all sizes</a:t>
            </a:r>
          </a:p>
          <a:p>
            <a:pPr algn="just">
              <a:buFont typeface="Wingdings" pitchFamily="2" charset="2"/>
              <a:buChar char="Ø"/>
            </a:pPr>
            <a:r>
              <a:rPr lang="en-US" sz="2400" dirty="0"/>
              <a:t>This </a:t>
            </a:r>
            <a:r>
              <a:rPr lang="en-US" sz="2400" dirty="0" err="1"/>
              <a:t>praas</a:t>
            </a:r>
            <a:r>
              <a:rPr lang="en-US" sz="2400" dirty="0"/>
              <a:t> is having a great impact on all </a:t>
            </a:r>
            <a:r>
              <a:rPr lang="en-US" sz="2400" dirty="0" err="1"/>
              <a:t>bussinesses</a:t>
            </a:r>
            <a:r>
              <a:rPr lang="en-US" sz="2400" dirty="0"/>
              <a:t> which are using IT solutions  and also this covers major </a:t>
            </a:r>
            <a:r>
              <a:rPr lang="en-US" sz="2400" dirty="0" err="1"/>
              <a:t>bussiness</a:t>
            </a:r>
            <a:r>
              <a:rPr lang="en-US" sz="2400" dirty="0"/>
              <a:t> support processes</a:t>
            </a:r>
          </a:p>
          <a:p>
            <a:pPr algn="just">
              <a:buFont typeface="Wingdings" pitchFamily="2" charset="2"/>
              <a:buChar char="Ø"/>
            </a:pPr>
            <a:r>
              <a:rPr lang="en-US" sz="2400" dirty="0" err="1"/>
              <a:t>Praas</a:t>
            </a:r>
            <a:r>
              <a:rPr lang="en-US" sz="2400" dirty="0"/>
              <a:t> refers to a remote resource which can unite many resources collectively hosted either remotely or in the same cloud computing resource, to form a </a:t>
            </a:r>
            <a:r>
              <a:rPr lang="en-US" sz="2400" dirty="0" err="1"/>
              <a:t>bussiness</a:t>
            </a:r>
            <a:r>
              <a:rPr lang="en-US" sz="2400" dirty="0"/>
              <a:t> process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69" name="Object 1"/>
          <p:cNvGraphicFramePr>
            <a:graphicFrameLocks noChangeAspect="1"/>
          </p:cNvGraphicFramePr>
          <p:nvPr>
            <p:extLst>
              <p:ext uri="{D42A27DB-BD31-4B8C-83A1-F6EECF244321}">
                <p14:modId xmlns:p14="http://schemas.microsoft.com/office/powerpoint/2010/main" val="2016257457"/>
              </p:ext>
            </p:extLst>
          </p:nvPr>
        </p:nvGraphicFramePr>
        <p:xfrm>
          <a:off x="1295400" y="685800"/>
          <a:ext cx="7315200" cy="5257800"/>
        </p:xfrm>
        <a:graphic>
          <a:graphicData uri="http://schemas.openxmlformats.org/presentationml/2006/ole">
            <mc:AlternateContent xmlns:mc="http://schemas.openxmlformats.org/markup-compatibility/2006">
              <mc:Choice xmlns:v="urn:schemas-microsoft-com:vml" Requires="v">
                <p:oleObj r:id="rId2" imgW="4021039" imgH="4278987" progId="">
                  <p:embed/>
                </p:oleObj>
              </mc:Choice>
              <mc:Fallback>
                <p:oleObj r:id="rId2" imgW="4021039" imgH="4278987" progId="">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685800"/>
                        <a:ext cx="7315200" cy="5257800"/>
                      </a:xfrm>
                      <a:prstGeom prst="rect">
                        <a:avLst/>
                      </a:prstGeom>
                      <a:noFill/>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1" y="990600"/>
            <a:ext cx="7620000" cy="4920622"/>
          </a:xfrm>
        </p:spPr>
        <p:txBody>
          <a:bodyPr>
            <a:noAutofit/>
          </a:bodyPr>
          <a:lstStyle/>
          <a:p>
            <a:pPr>
              <a:buFont typeface="Wingdings" pitchFamily="2" charset="2"/>
              <a:buChar char="Ø"/>
            </a:pPr>
            <a:r>
              <a:rPr lang="en-US" sz="2200" dirty="0"/>
              <a:t>Processes are meta applications which form a business solution by uniting information and many services collectively.</a:t>
            </a:r>
          </a:p>
          <a:p>
            <a:pPr>
              <a:buFont typeface="Wingdings" pitchFamily="2" charset="2"/>
              <a:buChar char="Ø"/>
            </a:pPr>
            <a:r>
              <a:rPr lang="en-US" sz="2200" dirty="0" err="1"/>
              <a:t>Praas</a:t>
            </a:r>
            <a:r>
              <a:rPr lang="en-US" sz="2200" dirty="0"/>
              <a:t> provides a mechanism to provide a business solution by uniting the resources together.</a:t>
            </a:r>
          </a:p>
          <a:p>
            <a:pPr>
              <a:buFont typeface="Wingdings" pitchFamily="2" charset="2"/>
              <a:buChar char="Ø"/>
            </a:pPr>
            <a:r>
              <a:rPr lang="en-US" sz="2200" dirty="0"/>
              <a:t>We think series of events that should occur in a certain order as processes. For example, process of “payroll system”.</a:t>
            </a:r>
          </a:p>
          <a:p>
            <a:pPr>
              <a:buNone/>
            </a:pPr>
            <a:r>
              <a:rPr lang="en-US" sz="2200" dirty="0"/>
              <a:t>		1.input information of employees</a:t>
            </a:r>
          </a:p>
          <a:p>
            <a:pPr>
              <a:buNone/>
            </a:pPr>
            <a:r>
              <a:rPr lang="en-US" sz="2200" dirty="0"/>
              <a:t>		2.calculation of pays of the employee</a:t>
            </a:r>
          </a:p>
          <a:p>
            <a:pPr>
              <a:buNone/>
            </a:pPr>
            <a:r>
              <a:rPr lang="en-US" sz="2200" dirty="0"/>
              <a:t>		3.output of the employee record</a:t>
            </a:r>
          </a:p>
          <a:p>
            <a:pPr>
              <a:buFont typeface="Wingdings" pitchFamily="2" charset="2"/>
              <a:buChar char="Ø"/>
            </a:pPr>
            <a:r>
              <a:rPr lang="en-US" sz="2200" dirty="0"/>
              <a:t>All the steps above comprise services called by the process. The services themselves cannot be processes.</a:t>
            </a:r>
          </a:p>
          <a:p>
            <a:pPr>
              <a:buFont typeface="Wingdings" pitchFamily="2" charset="2"/>
              <a:buChar char="Ø"/>
            </a:pPr>
            <a:endParaRPr lang="en-US"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Topics:</a:t>
            </a:r>
          </a:p>
        </p:txBody>
      </p:sp>
      <p:sp>
        <p:nvSpPr>
          <p:cNvPr id="3" name="Content Placeholder 2"/>
          <p:cNvSpPr>
            <a:spLocks noGrp="1"/>
          </p:cNvSpPr>
          <p:nvPr>
            <p:ph idx="1"/>
          </p:nvPr>
        </p:nvSpPr>
        <p:spPr>
          <a:xfrm>
            <a:off x="1295401" y="1066800"/>
            <a:ext cx="7772400" cy="5791200"/>
          </a:xfrm>
        </p:spPr>
        <p:txBody>
          <a:bodyPr>
            <a:noAutofit/>
          </a:bodyPr>
          <a:lstStyle/>
          <a:p>
            <a:pPr>
              <a:buFont typeface="Wingdings" pitchFamily="2" charset="2"/>
              <a:buChar char="Ø"/>
            </a:pPr>
            <a:r>
              <a:rPr lang="en-US" sz="2200" dirty="0"/>
              <a:t>Service definition</a:t>
            </a:r>
          </a:p>
          <a:p>
            <a:pPr>
              <a:buFont typeface="Wingdings" pitchFamily="2" charset="2"/>
              <a:buChar char="Ø"/>
            </a:pPr>
            <a:r>
              <a:rPr lang="en-US" sz="2200" dirty="0"/>
              <a:t>Storage as a service</a:t>
            </a:r>
          </a:p>
          <a:p>
            <a:pPr algn="just">
              <a:buFont typeface="Wingdings" pitchFamily="2" charset="2"/>
              <a:buChar char="Ø"/>
            </a:pPr>
            <a:r>
              <a:rPr lang="en-US" sz="2200" dirty="0"/>
              <a:t>Database as a service</a:t>
            </a:r>
          </a:p>
          <a:p>
            <a:pPr>
              <a:buFont typeface="Wingdings" pitchFamily="2" charset="2"/>
              <a:buChar char="Ø"/>
            </a:pPr>
            <a:r>
              <a:rPr lang="en-US" sz="2200" dirty="0"/>
              <a:t>Information as a service</a:t>
            </a:r>
          </a:p>
          <a:p>
            <a:pPr>
              <a:buFont typeface="Wingdings" pitchFamily="2" charset="2"/>
              <a:buChar char="Ø"/>
            </a:pPr>
            <a:r>
              <a:rPr lang="en-US" sz="2200" dirty="0"/>
              <a:t>Process as a service</a:t>
            </a:r>
          </a:p>
          <a:p>
            <a:pPr>
              <a:buFont typeface="Wingdings" pitchFamily="2" charset="2"/>
              <a:buChar char="Ø"/>
            </a:pPr>
            <a:r>
              <a:rPr lang="en-US" sz="2200" dirty="0"/>
              <a:t>Application as a service</a:t>
            </a:r>
          </a:p>
          <a:p>
            <a:pPr>
              <a:buFont typeface="Wingdings" pitchFamily="2" charset="2"/>
              <a:buChar char="Ø"/>
            </a:pPr>
            <a:r>
              <a:rPr lang="en-US" sz="2200" dirty="0"/>
              <a:t>Management/Governance as a service</a:t>
            </a:r>
          </a:p>
          <a:p>
            <a:pPr>
              <a:buFont typeface="Wingdings" pitchFamily="2" charset="2"/>
              <a:buChar char="Ø"/>
            </a:pPr>
            <a:r>
              <a:rPr lang="en-US" sz="2200" dirty="0"/>
              <a:t>Platform as a service</a:t>
            </a:r>
          </a:p>
          <a:p>
            <a:pPr>
              <a:buFont typeface="Wingdings" pitchFamily="2" charset="2"/>
              <a:buChar char="Ø"/>
            </a:pPr>
            <a:r>
              <a:rPr lang="en-US" sz="2200" dirty="0"/>
              <a:t>Security as a service</a:t>
            </a:r>
          </a:p>
          <a:p>
            <a:pPr>
              <a:buFont typeface="Wingdings" pitchFamily="2" charset="2"/>
              <a:buChar char="Ø"/>
            </a:pPr>
            <a:r>
              <a:rPr lang="en-US" sz="2200" dirty="0"/>
              <a:t>Testing as a service</a:t>
            </a:r>
          </a:p>
          <a:p>
            <a:pPr>
              <a:buFont typeface="Wingdings" pitchFamily="2" charset="2"/>
              <a:buChar char="Ø"/>
            </a:pPr>
            <a:r>
              <a:rPr lang="en-US" sz="2200" dirty="0"/>
              <a:t>Integration as a service</a:t>
            </a:r>
          </a:p>
          <a:p>
            <a:pPr>
              <a:buFont typeface="Wingdings" pitchFamily="2" charset="2"/>
              <a:buChar char="Ø"/>
            </a:pPr>
            <a:r>
              <a:rPr lang="en-US" sz="2200" dirty="0"/>
              <a:t>Infrastructure as a service</a:t>
            </a:r>
          </a:p>
          <a:p>
            <a:pPr>
              <a:buFont typeface="Wingdings" pitchFamily="2" charset="2"/>
              <a:buChar char="Ø"/>
            </a:pPr>
            <a:endParaRPr lang="en-US" sz="2200" dirty="0"/>
          </a:p>
          <a:p>
            <a:pPr>
              <a:buFont typeface="Wingdings" pitchFamily="2" charset="2"/>
              <a:buChar char="Ø"/>
            </a:pPr>
            <a:endParaRPr lang="en-US" sz="2200" dirty="0"/>
          </a:p>
          <a:p>
            <a:pPr>
              <a:buFont typeface="Wingdings" pitchFamily="2" charset="2"/>
              <a:buChar char="Ø"/>
            </a:pPr>
            <a:endParaRPr lang="en-US" sz="2200" dirty="0"/>
          </a:p>
          <a:p>
            <a:pPr>
              <a:buFont typeface="Wingdings" pitchFamily="2" charset="2"/>
              <a:buChar char="Ø"/>
            </a:pPr>
            <a:endParaRPr lang="en-US" sz="2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619998" cy="747490"/>
          </a:xfrm>
        </p:spPr>
        <p:txBody>
          <a:bodyPr>
            <a:normAutofit/>
          </a:bodyPr>
          <a:lstStyle/>
          <a:p>
            <a:r>
              <a:rPr lang="en-US" dirty="0"/>
              <a:t>6.Application as a service(</a:t>
            </a:r>
            <a:r>
              <a:rPr lang="en-US" dirty="0" err="1"/>
              <a:t>saas</a:t>
            </a:r>
            <a:r>
              <a:rPr lang="en-US" dirty="0"/>
              <a:t>)</a:t>
            </a:r>
          </a:p>
        </p:txBody>
      </p:sp>
      <p:sp>
        <p:nvSpPr>
          <p:cNvPr id="3" name="Content Placeholder 2"/>
          <p:cNvSpPr>
            <a:spLocks noGrp="1"/>
          </p:cNvSpPr>
          <p:nvPr>
            <p:ph idx="1"/>
          </p:nvPr>
        </p:nvSpPr>
        <p:spPr>
          <a:xfrm>
            <a:off x="1371601" y="1371600"/>
            <a:ext cx="7162800" cy="4539622"/>
          </a:xfrm>
        </p:spPr>
        <p:txBody>
          <a:bodyPr>
            <a:normAutofit/>
          </a:bodyPr>
          <a:lstStyle/>
          <a:p>
            <a:pPr algn="just">
              <a:buFont typeface="Wingdings" pitchFamily="2" charset="2"/>
              <a:buChar char="Ø"/>
            </a:pPr>
            <a:r>
              <a:rPr lang="en-US" sz="2200" dirty="0"/>
              <a:t>In </a:t>
            </a:r>
            <a:r>
              <a:rPr lang="en-US" sz="2200" dirty="0" err="1"/>
              <a:t>Saas</a:t>
            </a:r>
            <a:r>
              <a:rPr lang="en-US" sz="2200" dirty="0"/>
              <a:t>, customers rent software hosted by the vendor.</a:t>
            </a:r>
          </a:p>
          <a:p>
            <a:pPr algn="just">
              <a:buFont typeface="Wingdings" pitchFamily="2" charset="2"/>
              <a:buChar char="Ø"/>
            </a:pPr>
            <a:r>
              <a:rPr lang="en-US" sz="2200" dirty="0"/>
              <a:t>It is defined as a software distribution model where the applications are hosted by a service provider or a vendor and made accessible to users over the internet.</a:t>
            </a:r>
          </a:p>
          <a:p>
            <a:pPr algn="just">
              <a:buFont typeface="Wingdings" pitchFamily="2" charset="2"/>
              <a:buChar char="Ø"/>
            </a:pPr>
            <a:r>
              <a:rPr lang="en-US" sz="2200" dirty="0"/>
              <a:t>The merits of this model which includes this service are global accessbility, easy administration, compatibility.</a:t>
            </a:r>
          </a:p>
          <a:p>
            <a:pPr algn="just">
              <a:buFont typeface="Wingdings" pitchFamily="2" charset="2"/>
              <a:buChar char="Ø"/>
            </a:pPr>
            <a:endParaRPr lang="en-US"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5841" name="Object 1"/>
          <p:cNvGraphicFramePr>
            <a:graphicFrameLocks noChangeAspect="1"/>
          </p:cNvGraphicFramePr>
          <p:nvPr>
            <p:extLst>
              <p:ext uri="{D42A27DB-BD31-4B8C-83A1-F6EECF244321}">
                <p14:modId xmlns:p14="http://schemas.microsoft.com/office/powerpoint/2010/main" val="1444477580"/>
              </p:ext>
            </p:extLst>
          </p:nvPr>
        </p:nvGraphicFramePr>
        <p:xfrm>
          <a:off x="1371600" y="838200"/>
          <a:ext cx="7543800" cy="5400675"/>
        </p:xfrm>
        <a:graphic>
          <a:graphicData uri="http://schemas.openxmlformats.org/presentationml/2006/ole">
            <mc:AlternateContent xmlns:mc="http://schemas.openxmlformats.org/markup-compatibility/2006">
              <mc:Choice xmlns:v="urn:schemas-microsoft-com:vml" Requires="v">
                <p:oleObj r:id="rId2" imgW="4908875" imgH="3668127" progId="">
                  <p:embed/>
                </p:oleObj>
              </mc:Choice>
              <mc:Fallback>
                <p:oleObj r:id="rId2" imgW="4908875" imgH="3668127" progId="">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838200"/>
                        <a:ext cx="7543800" cy="5400675"/>
                      </a:xfrm>
                      <a:prstGeom prst="rect">
                        <a:avLst/>
                      </a:prstGeom>
                      <a:noFill/>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Characteristics of </a:t>
            </a:r>
            <a:r>
              <a:rPr lang="en-US" dirty="0" err="1"/>
              <a:t>saas</a:t>
            </a:r>
            <a:endParaRPr lang="en-US" dirty="0"/>
          </a:p>
        </p:txBody>
      </p:sp>
      <p:sp>
        <p:nvSpPr>
          <p:cNvPr id="3" name="Content Placeholder 2"/>
          <p:cNvSpPr>
            <a:spLocks noGrp="1"/>
          </p:cNvSpPr>
          <p:nvPr>
            <p:ph idx="1"/>
          </p:nvPr>
        </p:nvSpPr>
        <p:spPr>
          <a:xfrm>
            <a:off x="1295401" y="1295400"/>
            <a:ext cx="7696199" cy="4615822"/>
          </a:xfrm>
        </p:spPr>
        <p:txBody>
          <a:bodyPr>
            <a:normAutofit/>
          </a:bodyPr>
          <a:lstStyle/>
          <a:p>
            <a:pPr algn="just">
              <a:buFont typeface="Wingdings" pitchFamily="2" charset="2"/>
              <a:buChar char="Ø"/>
            </a:pPr>
            <a:r>
              <a:rPr lang="en-US" sz="2200" dirty="0"/>
              <a:t>Managing software from a central location.</a:t>
            </a:r>
          </a:p>
          <a:p>
            <a:pPr algn="just">
              <a:buFont typeface="Wingdings" pitchFamily="2" charset="2"/>
              <a:buChar char="Ø"/>
            </a:pPr>
            <a:r>
              <a:rPr lang="en-US" sz="2200" dirty="0"/>
              <a:t>Accessing </a:t>
            </a:r>
            <a:r>
              <a:rPr lang="en-US" sz="2200" dirty="0" err="1"/>
              <a:t>commericial</a:t>
            </a:r>
            <a:r>
              <a:rPr lang="en-US" sz="2200" dirty="0"/>
              <a:t> software through the web.</a:t>
            </a:r>
          </a:p>
          <a:p>
            <a:pPr algn="just">
              <a:buFont typeface="Wingdings" pitchFamily="2" charset="2"/>
              <a:buChar char="Ø"/>
            </a:pPr>
            <a:r>
              <a:rPr lang="en-US" sz="2200" dirty="0"/>
              <a:t>There is no need for users to take care of software patches and upgrades.</a:t>
            </a:r>
          </a:p>
          <a:p>
            <a:pPr algn="just">
              <a:buFont typeface="Wingdings" pitchFamily="2" charset="2"/>
              <a:buChar char="Ø"/>
            </a:pPr>
            <a:r>
              <a:rPr lang="en-US" sz="2200" dirty="0"/>
              <a:t>APIs allow for integration between various pieces of software.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1" y="624110"/>
            <a:ext cx="7315200" cy="747490"/>
          </a:xfrm>
        </p:spPr>
        <p:txBody>
          <a:bodyPr/>
          <a:lstStyle/>
          <a:p>
            <a:r>
              <a:rPr lang="en-US" dirty="0"/>
              <a:t>Advantages of </a:t>
            </a:r>
            <a:r>
              <a:rPr lang="en-US" dirty="0" err="1"/>
              <a:t>saas</a:t>
            </a:r>
            <a:endParaRPr lang="en-US" dirty="0"/>
          </a:p>
        </p:txBody>
      </p:sp>
      <p:sp>
        <p:nvSpPr>
          <p:cNvPr id="3" name="Content Placeholder 2"/>
          <p:cNvSpPr>
            <a:spLocks noGrp="1"/>
          </p:cNvSpPr>
          <p:nvPr>
            <p:ph idx="1"/>
          </p:nvPr>
        </p:nvSpPr>
        <p:spPr>
          <a:xfrm>
            <a:off x="1219202" y="1371600"/>
            <a:ext cx="7924798" cy="4539622"/>
          </a:xfrm>
        </p:spPr>
        <p:txBody>
          <a:bodyPr>
            <a:noAutofit/>
          </a:bodyPr>
          <a:lstStyle/>
          <a:p>
            <a:pPr algn="just">
              <a:buFont typeface="Wingdings" pitchFamily="2" charset="2"/>
              <a:buChar char="Ø"/>
            </a:pPr>
            <a:r>
              <a:rPr lang="en-US" sz="2200" dirty="0"/>
              <a:t>The service model </a:t>
            </a:r>
            <a:r>
              <a:rPr lang="en-US" sz="2200" dirty="0" err="1"/>
              <a:t>SaaS</a:t>
            </a:r>
            <a:r>
              <a:rPr lang="en-US" sz="2200" dirty="0"/>
              <a:t> facilitates the enterprises that all locations are using the application of the correct version.</a:t>
            </a:r>
          </a:p>
          <a:p>
            <a:pPr algn="just">
              <a:buFont typeface="Wingdings" pitchFamily="2" charset="2"/>
              <a:buChar char="Ø"/>
            </a:pPr>
            <a:r>
              <a:rPr lang="en-US" sz="2200" dirty="0" err="1"/>
              <a:t>SaaS</a:t>
            </a:r>
            <a:r>
              <a:rPr lang="en-US" sz="2200" dirty="0"/>
              <a:t> also increases the accessibility of application to global localities.</a:t>
            </a:r>
          </a:p>
          <a:p>
            <a:pPr algn="just">
              <a:buNone/>
            </a:pPr>
            <a:r>
              <a:rPr lang="en-US" sz="2200" dirty="0"/>
              <a:t>		</a:t>
            </a:r>
            <a:r>
              <a:rPr lang="en-US" sz="2200" b="1" dirty="0"/>
              <a:t>1.customization</a:t>
            </a:r>
          </a:p>
          <a:p>
            <a:pPr algn="just">
              <a:buNone/>
            </a:pPr>
            <a:r>
              <a:rPr lang="en-US" sz="2200" b="1" dirty="0"/>
              <a:t>		2.security</a:t>
            </a:r>
          </a:p>
          <a:p>
            <a:pPr algn="just">
              <a:buNone/>
            </a:pPr>
            <a:r>
              <a:rPr lang="en-US" sz="2200" b="1" dirty="0"/>
              <a:t>		</a:t>
            </a:r>
            <a:r>
              <a:rPr lang="en-US" sz="2200" dirty="0"/>
              <a:t>3.web</a:t>
            </a:r>
            <a:r>
              <a:rPr lang="en-US" sz="2200" b="1" dirty="0"/>
              <a:t> reliability</a:t>
            </a:r>
          </a:p>
          <a:p>
            <a:pPr algn="just">
              <a:buNone/>
            </a:pPr>
            <a:r>
              <a:rPr lang="en-US" sz="2200" b="1" dirty="0"/>
              <a:t>		4.more bandwidth</a:t>
            </a:r>
          </a:p>
          <a:p>
            <a:pPr algn="just">
              <a:buFont typeface="Wingdings" pitchFamily="2" charset="2"/>
              <a:buChar char="Ø"/>
            </a:pPr>
            <a:r>
              <a:rPr lang="en-US" sz="2200" dirty="0" err="1"/>
              <a:t>SaaS</a:t>
            </a:r>
            <a:r>
              <a:rPr lang="en-US" sz="2200" dirty="0"/>
              <a:t> involves less maintenance of set-up, installation, monitoring of software.</a:t>
            </a:r>
          </a:p>
          <a:p>
            <a:pPr algn="just">
              <a:buNone/>
            </a:pPr>
            <a:endParaRPr lang="en-US" sz="2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Disadvantages of </a:t>
            </a:r>
            <a:r>
              <a:rPr lang="en-US" dirty="0" err="1"/>
              <a:t>Saas</a:t>
            </a:r>
            <a:endParaRPr lang="en-US" dirty="0"/>
          </a:p>
        </p:txBody>
      </p:sp>
      <p:sp>
        <p:nvSpPr>
          <p:cNvPr id="3" name="Content Placeholder 2"/>
          <p:cNvSpPr>
            <a:spLocks noGrp="1"/>
          </p:cNvSpPr>
          <p:nvPr>
            <p:ph idx="1"/>
          </p:nvPr>
        </p:nvSpPr>
        <p:spPr>
          <a:xfrm>
            <a:off x="1295401" y="1371600"/>
            <a:ext cx="7772399" cy="4539622"/>
          </a:xfrm>
        </p:spPr>
        <p:txBody>
          <a:bodyPr>
            <a:normAutofit/>
          </a:bodyPr>
          <a:lstStyle/>
          <a:p>
            <a:pPr algn="just">
              <a:buFont typeface="Wingdings" pitchFamily="2" charset="2"/>
              <a:buChar char="Ø"/>
            </a:pPr>
            <a:r>
              <a:rPr lang="en-US" sz="2200" dirty="0"/>
              <a:t>Security is a major concern since the whole data will be in the cloud</a:t>
            </a:r>
          </a:p>
          <a:p>
            <a:pPr algn="just">
              <a:buFont typeface="Wingdings" pitchFamily="2" charset="2"/>
              <a:buChar char="Ø"/>
            </a:pPr>
            <a:r>
              <a:rPr lang="en-US" sz="2200" dirty="0"/>
              <a:t>Internet connection is mandatory</a:t>
            </a:r>
          </a:p>
          <a:p>
            <a:pPr algn="just">
              <a:buFont typeface="Wingdings" pitchFamily="2" charset="2"/>
              <a:buChar char="Ø"/>
            </a:pPr>
            <a:r>
              <a:rPr lang="en-US" sz="2200" dirty="0"/>
              <a:t>Switching different </a:t>
            </a:r>
            <a:r>
              <a:rPr lang="en-US" sz="2200" dirty="0" err="1"/>
              <a:t>SaaS</a:t>
            </a:r>
            <a:r>
              <a:rPr lang="en-US" sz="2200" dirty="0"/>
              <a:t> vendors is a little bit challenging as it may involve a slow and difficult process of transferring very big data files through internet </a:t>
            </a:r>
          </a:p>
          <a:p>
            <a:pPr algn="just">
              <a:buFont typeface="Wingdings" pitchFamily="2" charset="2"/>
              <a:buChar char="Ø"/>
            </a:pPr>
            <a:r>
              <a:rPr lang="en-US" sz="2200" dirty="0"/>
              <a:t>Software as a service (</a:t>
            </a:r>
            <a:r>
              <a:rPr lang="en-US" sz="2200" dirty="0" err="1"/>
              <a:t>SaaS</a:t>
            </a:r>
            <a:r>
              <a:rPr lang="en-US" sz="2200" dirty="0"/>
              <a:t>) model is not apt for applications which demand for response time in milliseconds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747490"/>
          </a:xfrm>
        </p:spPr>
        <p:txBody>
          <a:bodyPr/>
          <a:lstStyle/>
          <a:p>
            <a:r>
              <a:rPr lang="en-US" dirty="0"/>
              <a:t>obstacles</a:t>
            </a:r>
          </a:p>
        </p:txBody>
      </p:sp>
      <p:sp>
        <p:nvSpPr>
          <p:cNvPr id="3" name="Content Placeholder 2"/>
          <p:cNvSpPr>
            <a:spLocks noGrp="1"/>
          </p:cNvSpPr>
          <p:nvPr>
            <p:ph idx="1"/>
          </p:nvPr>
        </p:nvSpPr>
        <p:spPr>
          <a:xfrm>
            <a:off x="1447800" y="1371600"/>
            <a:ext cx="7696200" cy="4539622"/>
          </a:xfrm>
        </p:spPr>
        <p:txBody>
          <a:bodyPr>
            <a:normAutofit/>
          </a:bodyPr>
          <a:lstStyle/>
          <a:p>
            <a:pPr algn="just">
              <a:buFont typeface="Wingdings" pitchFamily="2" charset="2"/>
              <a:buChar char="Ø"/>
            </a:pPr>
            <a:r>
              <a:rPr lang="en-US" sz="2200" dirty="0" err="1"/>
              <a:t>SaaS</a:t>
            </a:r>
            <a:r>
              <a:rPr lang="en-US" sz="2200" dirty="0"/>
              <a:t> also faces complications to its use and implement. </a:t>
            </a:r>
          </a:p>
          <a:p>
            <a:pPr algn="just">
              <a:buFont typeface="Wingdings" pitchFamily="2" charset="2"/>
              <a:buChar char="Ø"/>
            </a:pPr>
            <a:r>
              <a:rPr lang="en-US" sz="2200" dirty="0"/>
              <a:t>The first is that an enterprise which has a particular computational need may not be able to locate the application obtainable through </a:t>
            </a:r>
            <a:r>
              <a:rPr lang="en-US" sz="2200" dirty="0" err="1"/>
              <a:t>SaaS</a:t>
            </a:r>
            <a:r>
              <a:rPr lang="en-US" sz="2200" dirty="0"/>
              <a:t>.</a:t>
            </a:r>
          </a:p>
          <a:p>
            <a:pPr algn="just">
              <a:buFont typeface="Wingdings" pitchFamily="2" charset="2"/>
              <a:buChar char="Ø"/>
            </a:pPr>
            <a:r>
              <a:rPr lang="en-US" sz="2200" dirty="0"/>
              <a:t>It is feasible to shift that application to a new customer, but the old customer may charge a heavy charge fee.</a:t>
            </a:r>
          </a:p>
          <a:p>
            <a:pPr algn="just">
              <a:buFont typeface="Wingdings" pitchFamily="2" charset="2"/>
              <a:buChar char="Ø"/>
            </a:pPr>
            <a:endParaRPr lang="en-US" sz="2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24110"/>
            <a:ext cx="7467599" cy="1280890"/>
          </a:xfrm>
        </p:spPr>
        <p:txBody>
          <a:bodyPr>
            <a:normAutofit/>
          </a:bodyPr>
          <a:lstStyle/>
          <a:p>
            <a:r>
              <a:rPr lang="en-US" dirty="0"/>
              <a:t>Different modes of software as a service SAAS</a:t>
            </a:r>
          </a:p>
        </p:txBody>
      </p:sp>
      <p:sp>
        <p:nvSpPr>
          <p:cNvPr id="3" name="Content Placeholder 2"/>
          <p:cNvSpPr>
            <a:spLocks noGrp="1"/>
          </p:cNvSpPr>
          <p:nvPr>
            <p:ph idx="1"/>
          </p:nvPr>
        </p:nvSpPr>
        <p:spPr>
          <a:xfrm>
            <a:off x="1371601" y="1752600"/>
            <a:ext cx="7620000" cy="4158622"/>
          </a:xfrm>
        </p:spPr>
        <p:txBody>
          <a:bodyPr>
            <a:normAutofit/>
          </a:bodyPr>
          <a:lstStyle/>
          <a:p>
            <a:pPr algn="just">
              <a:buFont typeface="Wingdings" pitchFamily="2" charset="2"/>
              <a:buChar char="Ø"/>
            </a:pPr>
            <a:r>
              <a:rPr lang="en-US" sz="2200" b="1" dirty="0"/>
              <a:t>Simple multi-tenancy: </a:t>
            </a:r>
            <a:r>
              <a:rPr lang="en-US" sz="2200" dirty="0"/>
              <a:t>Every user will have their own resources which are different from other users.</a:t>
            </a:r>
          </a:p>
          <a:p>
            <a:pPr algn="just">
              <a:buFont typeface="Wingdings" pitchFamily="2" charset="2"/>
              <a:buChar char="Ø"/>
            </a:pPr>
            <a:r>
              <a:rPr lang="en-US" sz="2200" b="1" dirty="0"/>
              <a:t>Fine grain multi-tenancy: </a:t>
            </a:r>
            <a:r>
              <a:rPr lang="en-US" sz="2200" dirty="0"/>
              <a:t>It is more efficient than simple multi-tenancy .in this all resources get shared except customer related data and access capabilities.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24110"/>
            <a:ext cx="7543799" cy="1280890"/>
          </a:xfrm>
        </p:spPr>
        <p:txBody>
          <a:bodyPr>
            <a:normAutofit/>
          </a:bodyPr>
          <a:lstStyle/>
          <a:p>
            <a:r>
              <a:rPr lang="en-US" dirty="0"/>
              <a:t>Applications of software as a service (</a:t>
            </a:r>
            <a:r>
              <a:rPr lang="en-US" dirty="0" err="1"/>
              <a:t>saas</a:t>
            </a:r>
            <a:r>
              <a:rPr lang="en-US" dirty="0"/>
              <a:t>)</a:t>
            </a:r>
          </a:p>
        </p:txBody>
      </p:sp>
      <p:sp>
        <p:nvSpPr>
          <p:cNvPr id="3" name="Content Placeholder 2"/>
          <p:cNvSpPr>
            <a:spLocks noGrp="1"/>
          </p:cNvSpPr>
          <p:nvPr>
            <p:ph idx="1"/>
          </p:nvPr>
        </p:nvSpPr>
        <p:spPr>
          <a:xfrm>
            <a:off x="1219199" y="1752600"/>
            <a:ext cx="7696199" cy="4419600"/>
          </a:xfrm>
        </p:spPr>
        <p:txBody>
          <a:bodyPr>
            <a:noAutofit/>
          </a:bodyPr>
          <a:lstStyle/>
          <a:p>
            <a:pPr algn="just">
              <a:buFont typeface="Wingdings" pitchFamily="2" charset="2"/>
              <a:buChar char="Ø"/>
            </a:pPr>
            <a:r>
              <a:rPr lang="en-US" sz="2200" dirty="0"/>
              <a:t>Software which performs a task without much interaction with other systems make use of </a:t>
            </a:r>
            <a:r>
              <a:rPr lang="en-US" sz="2200" dirty="0" err="1"/>
              <a:t>saas</a:t>
            </a:r>
            <a:r>
              <a:rPr lang="en-US" sz="2200" dirty="0"/>
              <a:t> and also customers who have requirement of high-powered applications can benefit from </a:t>
            </a:r>
            <a:r>
              <a:rPr lang="en-US" sz="2200" dirty="0" err="1"/>
              <a:t>saas</a:t>
            </a:r>
            <a:r>
              <a:rPr lang="en-US" sz="2200" dirty="0"/>
              <a:t>.</a:t>
            </a:r>
          </a:p>
          <a:p>
            <a:pPr algn="just">
              <a:buFont typeface="Wingdings" pitchFamily="2" charset="2"/>
              <a:buChar char="Ø"/>
            </a:pPr>
            <a:r>
              <a:rPr lang="en-US" sz="2200" dirty="0"/>
              <a:t>Some of the services include:</a:t>
            </a:r>
          </a:p>
          <a:p>
            <a:pPr algn="just">
              <a:buNone/>
            </a:pPr>
            <a:r>
              <a:rPr lang="en-US" sz="2200" dirty="0"/>
              <a:t>		1.Web applications such as blogs ,social 	networks ,web       content management and wiki services.</a:t>
            </a:r>
          </a:p>
          <a:p>
            <a:pPr algn="just">
              <a:buNone/>
            </a:pPr>
            <a:r>
              <a:rPr lang="en-US" sz="2200" dirty="0"/>
              <a:t>		2.Enterprise services such as desktop 	software, workflow   management, supply chain, customer resource management (CMR), and financial  management.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09600"/>
            <a:ext cx="6817799" cy="1280890"/>
          </a:xfrm>
        </p:spPr>
        <p:txBody>
          <a:bodyPr/>
          <a:lstStyle/>
          <a:p>
            <a:r>
              <a:rPr lang="en-US" dirty="0"/>
              <a:t>Driving forces</a:t>
            </a:r>
          </a:p>
        </p:txBody>
      </p:sp>
      <p:sp>
        <p:nvSpPr>
          <p:cNvPr id="3" name="Content Placeholder 2"/>
          <p:cNvSpPr>
            <a:spLocks noGrp="1"/>
          </p:cNvSpPr>
          <p:nvPr>
            <p:ph idx="1"/>
          </p:nvPr>
        </p:nvSpPr>
        <p:spPr>
          <a:xfrm>
            <a:off x="1295401" y="1371600"/>
            <a:ext cx="7772400" cy="4539622"/>
          </a:xfrm>
        </p:spPr>
        <p:txBody>
          <a:bodyPr>
            <a:normAutofit/>
          </a:bodyPr>
          <a:lstStyle/>
          <a:p>
            <a:pPr algn="just">
              <a:buFont typeface="Wingdings" pitchFamily="2" charset="2"/>
              <a:buChar char="Ø"/>
            </a:pPr>
            <a:r>
              <a:rPr lang="en-US" sz="2200" dirty="0"/>
              <a:t>The driving forces for the growth of cloud computing involves both consumer applications and enterprise needs.</a:t>
            </a:r>
          </a:p>
          <a:p>
            <a:pPr algn="just">
              <a:buFont typeface="Wingdings" pitchFamily="2" charset="2"/>
              <a:buChar char="Ø"/>
            </a:pPr>
            <a:r>
              <a:rPr lang="en-US" sz="2200" dirty="0"/>
              <a:t>They are many issues which are driving most of the cloud vendors to offer software as a service(</a:t>
            </a:r>
            <a:r>
              <a:rPr lang="en-US" sz="2200" dirty="0" err="1"/>
              <a:t>saas</a:t>
            </a:r>
            <a:r>
              <a:rPr lang="en-US" sz="2200" dirty="0"/>
              <a:t>) and many clients to sign on. </a:t>
            </a:r>
          </a:p>
          <a:p>
            <a:pPr algn="just">
              <a:buFont typeface="Wingdings" pitchFamily="2" charset="2"/>
              <a:buChar char="Ø"/>
            </a:pPr>
            <a:r>
              <a:rPr lang="en-US" sz="2200" dirty="0"/>
              <a:t>The following are some of the reasons why </a:t>
            </a:r>
            <a:r>
              <a:rPr lang="en-US" sz="2200" dirty="0" err="1"/>
              <a:t>SaaS</a:t>
            </a:r>
            <a:r>
              <a:rPr lang="en-US" sz="2200" dirty="0"/>
              <a:t> is driven this much:</a:t>
            </a:r>
          </a:p>
          <a:p>
            <a:pPr algn="just">
              <a:buFont typeface="Wingdings" pitchFamily="2" charset="2"/>
              <a:buChar char="Ø"/>
            </a:pPr>
            <a:r>
              <a:rPr lang="en-US" sz="2200" b="1" dirty="0"/>
              <a:t>Software vendors interest :</a:t>
            </a:r>
            <a:r>
              <a:rPr lang="en-US" sz="2200" dirty="0"/>
              <a:t>it is expected that more </a:t>
            </a:r>
            <a:r>
              <a:rPr lang="en-US" sz="2200" dirty="0" err="1"/>
              <a:t>SaaS</a:t>
            </a:r>
            <a:r>
              <a:rPr lang="en-US" sz="2200" dirty="0"/>
              <a:t> applications are to be made available in the future.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447800"/>
            <a:ext cx="7772399" cy="4463422"/>
          </a:xfrm>
        </p:spPr>
        <p:txBody>
          <a:bodyPr>
            <a:normAutofit/>
          </a:bodyPr>
          <a:lstStyle/>
          <a:p>
            <a:pPr algn="just">
              <a:buFont typeface="Wingdings" pitchFamily="2" charset="2"/>
              <a:buChar char="Ø"/>
            </a:pPr>
            <a:r>
              <a:rPr lang="en-US" sz="2200" b="1" dirty="0"/>
              <a:t>Enterprises interest :</a:t>
            </a:r>
          </a:p>
          <a:p>
            <a:pPr algn="just">
              <a:buNone/>
            </a:pPr>
            <a:r>
              <a:rPr lang="en-US" sz="2200" dirty="0"/>
              <a:t>		1.It is possible to deploy </a:t>
            </a:r>
            <a:r>
              <a:rPr lang="en-US" sz="2200" dirty="0" err="1"/>
              <a:t>SaaS</a:t>
            </a:r>
            <a:r>
              <a:rPr lang="en-US" sz="2200" dirty="0"/>
              <a:t> in two ways </a:t>
            </a:r>
            <a:r>
              <a:rPr lang="en-US" sz="2200" dirty="0" err="1"/>
              <a:t>i.e</a:t>
            </a:r>
            <a:r>
              <a:rPr lang="en-US" sz="2200" dirty="0"/>
              <a:t> both internally and externally </a:t>
            </a:r>
          </a:p>
          <a:p>
            <a:pPr algn="just">
              <a:buNone/>
            </a:pPr>
            <a:r>
              <a:rPr lang="en-US" sz="2200" dirty="0"/>
              <a:t>		2.The external use is specially to appease IT professionals ,since it takes work off their shoulders. so they will get the capability to focus more on their related work thereby hoping that any work would generate a competitive advantage in their marketplace </a:t>
            </a:r>
          </a:p>
          <a:p>
            <a:pPr algn="just">
              <a:buNone/>
            </a:pPr>
            <a:endParaRPr lang="en-US"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1" y="624110"/>
            <a:ext cx="7315200" cy="747490"/>
          </a:xfrm>
        </p:spPr>
        <p:txBody>
          <a:bodyPr/>
          <a:lstStyle/>
          <a:p>
            <a:r>
              <a:rPr lang="en-US" dirty="0"/>
              <a:t>1.Service definition</a:t>
            </a:r>
          </a:p>
        </p:txBody>
      </p:sp>
      <p:sp>
        <p:nvSpPr>
          <p:cNvPr id="3" name="Content Placeholder 2"/>
          <p:cNvSpPr>
            <a:spLocks noGrp="1"/>
          </p:cNvSpPr>
          <p:nvPr>
            <p:ph idx="1"/>
          </p:nvPr>
        </p:nvSpPr>
        <p:spPr>
          <a:xfrm>
            <a:off x="1225827" y="1219200"/>
            <a:ext cx="7772400" cy="5257800"/>
          </a:xfrm>
        </p:spPr>
        <p:txBody>
          <a:bodyPr>
            <a:noAutofit/>
          </a:bodyPr>
          <a:lstStyle/>
          <a:p>
            <a:pPr algn="just">
              <a:buFont typeface="Wingdings" pitchFamily="2" charset="2"/>
              <a:buChar char="Ø"/>
            </a:pPr>
            <a:r>
              <a:rPr lang="en-US" sz="2200" dirty="0"/>
              <a:t>In cloud computing, the phrase ‘services’ refers to the idea of being able to utilize reusable components across a provider’s network.</a:t>
            </a:r>
          </a:p>
          <a:p>
            <a:pPr algn="just">
              <a:buFont typeface="Wingdings" pitchFamily="2" charset="2"/>
              <a:buChar char="Ø"/>
            </a:pPr>
            <a:r>
              <a:rPr lang="en-US" sz="2200" dirty="0"/>
              <a:t>This is commonly known as “as a service”</a:t>
            </a:r>
          </a:p>
          <a:p>
            <a:pPr algn="just">
              <a:buFont typeface="Wingdings" pitchFamily="2" charset="2"/>
              <a:buChar char="Ø"/>
            </a:pPr>
            <a:r>
              <a:rPr lang="en-US" sz="2200" dirty="0"/>
              <a:t>The suffix “as a service” includes the following characteristics:</a:t>
            </a:r>
          </a:p>
          <a:p>
            <a:pPr algn="just">
              <a:buNone/>
            </a:pPr>
            <a:r>
              <a:rPr lang="en-US" sz="2200" dirty="0"/>
              <a:t>	1.The entry is a little difficulty, making them   accessible to small industries.</a:t>
            </a:r>
          </a:p>
          <a:p>
            <a:pPr algn="just">
              <a:buNone/>
            </a:pPr>
            <a:r>
              <a:rPr lang="en-US" sz="2200" dirty="0"/>
              <a:t>	2.scalability is large.</a:t>
            </a:r>
          </a:p>
          <a:p>
            <a:pPr algn="just">
              <a:buNone/>
            </a:pPr>
            <a:r>
              <a:rPr lang="en-US" sz="2200" dirty="0"/>
              <a:t>	3.multitenancy which allows sharing of resources by many users.</a:t>
            </a:r>
          </a:p>
          <a:p>
            <a:pPr algn="just">
              <a:buNone/>
            </a:pPr>
            <a:r>
              <a:rPr lang="en-US" sz="2200" dirty="0"/>
              <a:t>	4.device independence, which allows client to access the system on diverse hardware.</a:t>
            </a:r>
          </a:p>
          <a:p>
            <a:pPr algn="just">
              <a:buNone/>
            </a:pPr>
            <a:endParaRPr lang="en-US" sz="2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143000"/>
            <a:ext cx="7772399" cy="4768222"/>
          </a:xfrm>
        </p:spPr>
        <p:txBody>
          <a:bodyPr>
            <a:normAutofit/>
          </a:bodyPr>
          <a:lstStyle/>
          <a:p>
            <a:pPr algn="just">
              <a:buFont typeface="Wingdings" pitchFamily="2" charset="2"/>
              <a:buChar char="Ø"/>
            </a:pPr>
            <a:r>
              <a:rPr lang="en-US" sz="2200" b="1" dirty="0"/>
              <a:t>Plenty of </a:t>
            </a:r>
            <a:r>
              <a:rPr lang="en-US" sz="2200" b="1" dirty="0" err="1"/>
              <a:t>SaaS</a:t>
            </a:r>
            <a:r>
              <a:rPr lang="en-US" sz="2200" b="1" dirty="0"/>
              <a:t> platforms:</a:t>
            </a:r>
          </a:p>
          <a:p>
            <a:pPr algn="just">
              <a:buNone/>
            </a:pPr>
            <a:r>
              <a:rPr lang="en-US" sz="2200" dirty="0"/>
              <a:t>		1.SaaS platforms are growing each month. </a:t>
            </a:r>
          </a:p>
          <a:p>
            <a:pPr algn="just">
              <a:buNone/>
            </a:pPr>
            <a:r>
              <a:rPr lang="en-US" sz="2200" dirty="0"/>
              <a:t>		2.Since </a:t>
            </a:r>
            <a:r>
              <a:rPr lang="en-US" sz="2200" dirty="0" err="1"/>
              <a:t>SaaS</a:t>
            </a:r>
            <a:r>
              <a:rPr lang="en-US" sz="2200" dirty="0"/>
              <a:t> is becoming more popular ,many more vendors are forced to make their platforms </a:t>
            </a:r>
            <a:r>
              <a:rPr lang="en-US" sz="2200" dirty="0" err="1"/>
              <a:t>SaaS</a:t>
            </a:r>
            <a:r>
              <a:rPr lang="en-US" sz="2200" dirty="0"/>
              <a:t>-friendly for those applications which are based on </a:t>
            </a:r>
            <a:r>
              <a:rPr lang="en-US" sz="2200" dirty="0" err="1"/>
              <a:t>SaaS</a:t>
            </a:r>
            <a:r>
              <a:rPr lang="en-US" sz="2200" dirty="0"/>
              <a:t>.</a:t>
            </a:r>
          </a:p>
          <a:p>
            <a:pPr algn="just">
              <a:buNone/>
            </a:pPr>
            <a:r>
              <a:rPr lang="en-US" sz="2200" dirty="0"/>
              <a:t>		3.Clients are very much interested to move towards </a:t>
            </a:r>
            <a:r>
              <a:rPr lang="en-US" sz="2200" dirty="0" err="1"/>
              <a:t>SaaS</a:t>
            </a:r>
            <a:r>
              <a:rPr lang="en-US" sz="2200" dirty="0"/>
              <a:t> platforms because they can reduce the number of servers that they power and cool.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143000"/>
            <a:ext cx="7619999" cy="4768222"/>
          </a:xfrm>
        </p:spPr>
        <p:txBody>
          <a:bodyPr>
            <a:normAutofit/>
          </a:bodyPr>
          <a:lstStyle/>
          <a:p>
            <a:pPr algn="just">
              <a:buFont typeface="Wingdings" pitchFamily="2" charset="2"/>
              <a:buChar char="Ø"/>
            </a:pPr>
            <a:r>
              <a:rPr lang="en-US" sz="2200" b="1" dirty="0"/>
              <a:t>Total cost of ownership:</a:t>
            </a:r>
          </a:p>
          <a:p>
            <a:pPr algn="just">
              <a:buNone/>
            </a:pPr>
            <a:r>
              <a:rPr lang="en-US" sz="2200" dirty="0"/>
              <a:t> 1.Among several number of driving forces, the primary driver is the total cost of ownership.  </a:t>
            </a:r>
          </a:p>
          <a:p>
            <a:pPr algn="just">
              <a:buNone/>
            </a:pPr>
            <a:r>
              <a:rPr lang="en-US" sz="2200" dirty="0"/>
              <a:t> 2.the reason for quick diversion to new applications with lower </a:t>
            </a:r>
            <a:r>
              <a:rPr lang="en-US" sz="2200" dirty="0" err="1"/>
              <a:t>intial</a:t>
            </a:r>
            <a:r>
              <a:rPr lang="en-US" sz="2200" dirty="0"/>
              <a:t> cost of ownership makes software as a service an interesting offer for small and middle scale businesses, importantly expanding the market for software applications.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normAutofit/>
          </a:bodyPr>
          <a:lstStyle/>
          <a:p>
            <a:r>
              <a:rPr lang="en-US" dirty="0"/>
              <a:t>7.management/governance as a service(</a:t>
            </a:r>
            <a:r>
              <a:rPr lang="en-US" dirty="0" err="1"/>
              <a:t>maas</a:t>
            </a:r>
            <a:r>
              <a:rPr lang="en-US" dirty="0"/>
              <a:t>)</a:t>
            </a:r>
          </a:p>
        </p:txBody>
      </p:sp>
      <p:sp>
        <p:nvSpPr>
          <p:cNvPr id="3" name="Content Placeholder 2"/>
          <p:cNvSpPr>
            <a:spLocks noGrp="1"/>
          </p:cNvSpPr>
          <p:nvPr>
            <p:ph idx="1"/>
          </p:nvPr>
        </p:nvSpPr>
        <p:spPr>
          <a:xfrm>
            <a:off x="1295401" y="1905000"/>
            <a:ext cx="7619999" cy="4006222"/>
          </a:xfrm>
        </p:spPr>
        <p:txBody>
          <a:bodyPr>
            <a:normAutofit/>
          </a:bodyPr>
          <a:lstStyle/>
          <a:p>
            <a:pPr algn="just">
              <a:buFont typeface="Wingdings" pitchFamily="2" charset="2"/>
              <a:buChar char="Ø"/>
            </a:pPr>
            <a:r>
              <a:rPr lang="en-US" sz="2200" dirty="0"/>
              <a:t>Cloud management tools assure that an organization cloud based resources are working properly and also those interactions with users. </a:t>
            </a:r>
          </a:p>
          <a:p>
            <a:pPr algn="just">
              <a:buFont typeface="Wingdings" pitchFamily="2" charset="2"/>
              <a:buChar char="Ø"/>
            </a:pPr>
            <a:r>
              <a:rPr lang="en-US" sz="2200" dirty="0" err="1"/>
              <a:t>MaaS</a:t>
            </a:r>
            <a:r>
              <a:rPr lang="en-US" sz="2200" dirty="0"/>
              <a:t> is an on-demand service.it offers the facility to manage one or more cloud services, for example uptime management, resource virtualization, topology, governance systems. </a:t>
            </a:r>
          </a:p>
          <a:p>
            <a:pPr algn="just">
              <a:buFont typeface="Wingdings" pitchFamily="2" charset="2"/>
              <a:buChar char="Ø"/>
            </a:pPr>
            <a:r>
              <a:rPr lang="en-US" sz="2200" dirty="0"/>
              <a:t>Most of the organizations wish to control governance and management. </a:t>
            </a:r>
          </a:p>
          <a:p>
            <a:pPr algn="just">
              <a:buFont typeface="Wingdings" pitchFamily="2" charset="2"/>
              <a:buChar char="Ø"/>
            </a:pPr>
            <a:endParaRPr lang="en-US" sz="2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normAutofit/>
          </a:bodyPr>
          <a:lstStyle/>
          <a:p>
            <a:r>
              <a:rPr lang="en-US" dirty="0"/>
              <a:t>8.Platform as a service(</a:t>
            </a:r>
            <a:r>
              <a:rPr lang="en-US" dirty="0" err="1"/>
              <a:t>paas</a:t>
            </a:r>
            <a:r>
              <a:rPr lang="en-US" dirty="0"/>
              <a:t>)</a:t>
            </a:r>
          </a:p>
        </p:txBody>
      </p:sp>
      <p:sp>
        <p:nvSpPr>
          <p:cNvPr id="3" name="Content Placeholder 2"/>
          <p:cNvSpPr>
            <a:spLocks noGrp="1"/>
          </p:cNvSpPr>
          <p:nvPr>
            <p:ph idx="1"/>
          </p:nvPr>
        </p:nvSpPr>
        <p:spPr>
          <a:xfrm>
            <a:off x="1295401" y="1524000"/>
            <a:ext cx="7696199" cy="4387222"/>
          </a:xfrm>
        </p:spPr>
        <p:txBody>
          <a:bodyPr>
            <a:normAutofit/>
          </a:bodyPr>
          <a:lstStyle/>
          <a:p>
            <a:pPr algn="just">
              <a:buFont typeface="Wingdings" pitchFamily="2" charset="2"/>
              <a:buChar char="Ø"/>
            </a:pPr>
            <a:r>
              <a:rPr lang="en-US" sz="2200" dirty="0"/>
              <a:t>It includes services for application development and deployment. </a:t>
            </a:r>
          </a:p>
          <a:p>
            <a:pPr algn="just">
              <a:buFont typeface="Wingdings" pitchFamily="2" charset="2"/>
              <a:buChar char="Ø"/>
            </a:pPr>
            <a:r>
              <a:rPr lang="en-US" sz="2200" dirty="0" err="1"/>
              <a:t>PaaS</a:t>
            </a:r>
            <a:r>
              <a:rPr lang="en-US" sz="2200" dirty="0"/>
              <a:t> is a verified model for running applications without the difficulty of maintaining software and hardware infrastructure at your own company.</a:t>
            </a:r>
          </a:p>
          <a:p>
            <a:pPr algn="just">
              <a:buFont typeface="Wingdings" pitchFamily="2" charset="2"/>
              <a:buChar char="Ø"/>
            </a:pPr>
            <a:r>
              <a:rPr lang="en-US" sz="2200" dirty="0"/>
              <a:t>It allows users to create web applications very quickly, without bothering about the cost and complexity of buying and also managing the related hardware/software.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1" y="1447800"/>
            <a:ext cx="7315200" cy="4463422"/>
          </a:xfrm>
        </p:spPr>
        <p:txBody>
          <a:bodyPr>
            <a:normAutofit/>
          </a:bodyPr>
          <a:lstStyle/>
          <a:p>
            <a:pPr algn="just">
              <a:buFont typeface="Wingdings" pitchFamily="2" charset="2"/>
              <a:buChar char="Ø"/>
            </a:pPr>
            <a:r>
              <a:rPr lang="en-US" sz="2200" dirty="0" err="1"/>
              <a:t>PaaS</a:t>
            </a:r>
            <a:r>
              <a:rPr lang="en-US" sz="2200" dirty="0"/>
              <a:t> is used to build multi-tenant applications.</a:t>
            </a:r>
          </a:p>
          <a:p>
            <a:pPr algn="just">
              <a:buFont typeface="Wingdings" pitchFamily="2" charset="2"/>
              <a:buChar char="Ø"/>
            </a:pPr>
            <a:r>
              <a:rPr lang="en-US" sz="2200" dirty="0"/>
              <a:t>The developer’s duty is simply to write the code by using the services provided by </a:t>
            </a:r>
            <a:r>
              <a:rPr lang="en-US" sz="2200" dirty="0" err="1"/>
              <a:t>PaaS</a:t>
            </a:r>
            <a:r>
              <a:rPr lang="en-US" sz="2200" dirty="0"/>
              <a:t> and the </a:t>
            </a:r>
            <a:r>
              <a:rPr lang="en-US" sz="2200" dirty="0" err="1"/>
              <a:t>PaaS</a:t>
            </a:r>
            <a:r>
              <a:rPr lang="en-US" sz="2200" dirty="0"/>
              <a:t> provider will take care of uploading that code and making it available to the users through the internet. </a:t>
            </a:r>
          </a:p>
          <a:p>
            <a:pPr algn="just">
              <a:buFont typeface="Wingdings" pitchFamily="2" charset="2"/>
              <a:buChar char="Ø"/>
            </a:pPr>
            <a:endParaRPr lang="en-US" sz="2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13" name="Object 1"/>
          <p:cNvGraphicFramePr>
            <a:graphicFrameLocks noChangeAspect="1"/>
          </p:cNvGraphicFramePr>
          <p:nvPr>
            <p:extLst>
              <p:ext uri="{D42A27DB-BD31-4B8C-83A1-F6EECF244321}">
                <p14:modId xmlns:p14="http://schemas.microsoft.com/office/powerpoint/2010/main" val="4207173062"/>
              </p:ext>
            </p:extLst>
          </p:nvPr>
        </p:nvGraphicFramePr>
        <p:xfrm>
          <a:off x="1371600" y="1143000"/>
          <a:ext cx="7391400" cy="5029200"/>
        </p:xfrm>
        <a:graphic>
          <a:graphicData uri="http://schemas.openxmlformats.org/presentationml/2006/ole">
            <mc:AlternateContent xmlns:mc="http://schemas.openxmlformats.org/markup-compatibility/2006">
              <mc:Choice xmlns:v="urn:schemas-microsoft-com:vml" Requires="v">
                <p:oleObj r:id="rId2" imgW="7478712" imgH="3789867" progId="">
                  <p:embed/>
                </p:oleObj>
              </mc:Choice>
              <mc:Fallback>
                <p:oleObj r:id="rId2" imgW="7478712" imgH="3789867" progId="">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143000"/>
                        <a:ext cx="7391400" cy="5029200"/>
                      </a:xfrm>
                      <a:prstGeom prst="rect">
                        <a:avLst/>
                      </a:prstGeom>
                      <a:noFill/>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Characteristics of </a:t>
            </a:r>
            <a:r>
              <a:rPr lang="en-US" dirty="0" err="1"/>
              <a:t>paas</a:t>
            </a:r>
            <a:endParaRPr lang="en-US" dirty="0"/>
          </a:p>
        </p:txBody>
      </p:sp>
      <p:sp>
        <p:nvSpPr>
          <p:cNvPr id="3" name="Content Placeholder 2"/>
          <p:cNvSpPr>
            <a:spLocks noGrp="1"/>
          </p:cNvSpPr>
          <p:nvPr>
            <p:ph idx="1"/>
          </p:nvPr>
        </p:nvSpPr>
        <p:spPr>
          <a:xfrm>
            <a:off x="1295401" y="1371600"/>
            <a:ext cx="7696199" cy="4539622"/>
          </a:xfrm>
        </p:spPr>
        <p:txBody>
          <a:bodyPr>
            <a:normAutofit/>
          </a:bodyPr>
          <a:lstStyle/>
          <a:p>
            <a:pPr algn="just">
              <a:buFont typeface="Wingdings" pitchFamily="2" charset="2"/>
              <a:buChar char="Ø"/>
            </a:pPr>
            <a:r>
              <a:rPr lang="en-US" sz="2200" dirty="0"/>
              <a:t>It includes multi-tenant architecture in which multiple users can use the same developed application concurrently</a:t>
            </a:r>
          </a:p>
          <a:p>
            <a:pPr algn="just">
              <a:buFont typeface="Wingdings" pitchFamily="2" charset="2"/>
              <a:buChar char="Ø"/>
            </a:pPr>
            <a:r>
              <a:rPr lang="en-US" sz="2200" dirty="0"/>
              <a:t>Safety is achieved since customer environments are separated from each other, there by applications related to one customer cannot be accessed by others</a:t>
            </a:r>
          </a:p>
          <a:p>
            <a:pPr algn="just">
              <a:buFont typeface="Wingdings" pitchFamily="2" charset="2"/>
              <a:buChar char="Ø"/>
            </a:pPr>
            <a:r>
              <a:rPr lang="en-US" sz="2200" dirty="0"/>
              <a:t>As it is common to all cloud services, internet connection is a must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Advantages of </a:t>
            </a:r>
            <a:r>
              <a:rPr lang="en-US" dirty="0" err="1"/>
              <a:t>paas</a:t>
            </a:r>
            <a:endParaRPr lang="en-US" dirty="0"/>
          </a:p>
        </p:txBody>
      </p:sp>
      <p:sp>
        <p:nvSpPr>
          <p:cNvPr id="3" name="Content Placeholder 2"/>
          <p:cNvSpPr>
            <a:spLocks noGrp="1"/>
          </p:cNvSpPr>
          <p:nvPr>
            <p:ph idx="1"/>
          </p:nvPr>
        </p:nvSpPr>
        <p:spPr>
          <a:xfrm>
            <a:off x="1371601" y="1447800"/>
            <a:ext cx="7772400" cy="4463422"/>
          </a:xfrm>
        </p:spPr>
        <p:txBody>
          <a:bodyPr>
            <a:normAutofit/>
          </a:bodyPr>
          <a:lstStyle/>
          <a:p>
            <a:pPr algn="just">
              <a:buFont typeface="Wingdings" pitchFamily="2" charset="2"/>
              <a:buChar char="Ø"/>
            </a:pPr>
            <a:r>
              <a:rPr lang="en-US" sz="2200" dirty="0"/>
              <a:t>The features </a:t>
            </a:r>
            <a:r>
              <a:rPr lang="en-US" sz="2200" dirty="0" err="1"/>
              <a:t>os</a:t>
            </a:r>
            <a:r>
              <a:rPr lang="en-US" sz="2200" dirty="0"/>
              <a:t> operating system can be upgraded and can also be changed if required, very frequently. </a:t>
            </a:r>
          </a:p>
          <a:p>
            <a:pPr algn="just">
              <a:buFont typeface="Wingdings" pitchFamily="2" charset="2"/>
              <a:buChar char="Ø"/>
            </a:pPr>
            <a:r>
              <a:rPr lang="en-US" sz="2200" dirty="0"/>
              <a:t>Members of development teams who are located at very distant places can work all together to develop software related projects. </a:t>
            </a:r>
          </a:p>
          <a:p>
            <a:pPr algn="just">
              <a:buFont typeface="Wingdings" pitchFamily="2" charset="2"/>
              <a:buChar char="Ø"/>
            </a:pPr>
            <a:r>
              <a:rPr lang="en-US" sz="2200" dirty="0"/>
              <a:t>The advantage of </a:t>
            </a:r>
            <a:r>
              <a:rPr lang="en-US" sz="2200" dirty="0" err="1"/>
              <a:t>PaaS</a:t>
            </a:r>
            <a:r>
              <a:rPr lang="en-US" sz="2200" dirty="0"/>
              <a:t> to application developers is that they do not have any need to buy hardware and employ the members to maintain or manage it.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219200"/>
            <a:ext cx="7619999" cy="4692022"/>
          </a:xfrm>
        </p:spPr>
        <p:txBody>
          <a:bodyPr>
            <a:normAutofit/>
          </a:bodyPr>
          <a:lstStyle/>
          <a:p>
            <a:pPr algn="just">
              <a:buFont typeface="Wingdings" pitchFamily="2" charset="2"/>
              <a:buChar char="Ø"/>
            </a:pPr>
            <a:r>
              <a:rPr lang="en-US" sz="2200" dirty="0"/>
              <a:t>Different types of costs can be minimized.</a:t>
            </a:r>
          </a:p>
          <a:p>
            <a:pPr algn="just">
              <a:buFont typeface="Wingdings" pitchFamily="2" charset="2"/>
              <a:buChar char="Ø"/>
            </a:pPr>
            <a:r>
              <a:rPr lang="en-US" sz="2200" dirty="0"/>
              <a:t>It is used as a multi-tenant development tool and also deployment architecture. </a:t>
            </a:r>
          </a:p>
          <a:p>
            <a:pPr algn="just">
              <a:buFont typeface="Wingdings" pitchFamily="2" charset="2"/>
              <a:buChar char="Ø"/>
            </a:pPr>
            <a:r>
              <a:rPr lang="en-US" sz="2200" dirty="0"/>
              <a:t>Simplified deployment is there since developers need to focus on development rather than maintaining the infrastructure. </a:t>
            </a:r>
          </a:p>
          <a:p>
            <a:pPr algn="just">
              <a:buFont typeface="Wingdings" pitchFamily="2" charset="2"/>
              <a:buChar char="Ø"/>
            </a:pPr>
            <a:r>
              <a:rPr lang="en-US" sz="2200" dirty="0"/>
              <a:t>Examples: Google App Engine ,Long jump, Force.com, Wave Maker, Microsoft Azure, cloud bees.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1280890"/>
          </a:xfrm>
        </p:spPr>
        <p:txBody>
          <a:bodyPr/>
          <a:lstStyle/>
          <a:p>
            <a:r>
              <a:rPr lang="en-US" dirty="0"/>
              <a:t>Disadvantages of </a:t>
            </a:r>
            <a:r>
              <a:rPr lang="en-US" dirty="0" err="1"/>
              <a:t>paas</a:t>
            </a:r>
            <a:endParaRPr lang="en-US" dirty="0"/>
          </a:p>
        </p:txBody>
      </p:sp>
      <p:sp>
        <p:nvSpPr>
          <p:cNvPr id="3" name="Content Placeholder 2"/>
          <p:cNvSpPr>
            <a:spLocks noGrp="1"/>
          </p:cNvSpPr>
          <p:nvPr>
            <p:ph idx="1"/>
          </p:nvPr>
        </p:nvSpPr>
        <p:spPr>
          <a:xfrm>
            <a:off x="1295401" y="1295400"/>
            <a:ext cx="7696199" cy="4615822"/>
          </a:xfrm>
        </p:spPr>
        <p:txBody>
          <a:bodyPr>
            <a:normAutofit/>
          </a:bodyPr>
          <a:lstStyle/>
          <a:p>
            <a:pPr algn="just">
              <a:buFont typeface="Wingdings" pitchFamily="2" charset="2"/>
              <a:buChar char="Ø"/>
            </a:pPr>
            <a:r>
              <a:rPr lang="en-US" sz="2200" dirty="0" err="1"/>
              <a:t>PaaS</a:t>
            </a:r>
            <a:r>
              <a:rPr lang="en-US" sz="2200" dirty="0"/>
              <a:t> solutions do not permit the flexibility of </a:t>
            </a:r>
            <a:r>
              <a:rPr lang="en-US" sz="2200" dirty="0" err="1"/>
              <a:t>Iaas</a:t>
            </a:r>
            <a:r>
              <a:rPr lang="en-US" sz="2200" dirty="0"/>
              <a:t> offering. </a:t>
            </a:r>
          </a:p>
          <a:p>
            <a:pPr algn="just">
              <a:buFont typeface="Wingdings" pitchFamily="2" charset="2"/>
              <a:buChar char="Ø"/>
            </a:pPr>
            <a:r>
              <a:rPr lang="en-US" sz="2200" dirty="0" err="1"/>
              <a:t>PaaS</a:t>
            </a:r>
            <a:r>
              <a:rPr lang="en-US" sz="2200" dirty="0"/>
              <a:t> need not represent the whole product In the process that </a:t>
            </a:r>
            <a:r>
              <a:rPr lang="en-US" sz="2200" dirty="0" err="1"/>
              <a:t>SaaS</a:t>
            </a:r>
            <a:r>
              <a:rPr lang="en-US" sz="2200" dirty="0"/>
              <a:t> offerings do. </a:t>
            </a:r>
          </a:p>
          <a:p>
            <a:pPr algn="just">
              <a:buFont typeface="Wingdings" pitchFamily="2" charset="2"/>
              <a:buChar char="Ø"/>
            </a:pPr>
            <a:r>
              <a:rPr lang="en-US" sz="2200" dirty="0"/>
              <a:t>There are some providers which does not permit moving developed software out of the platform.</a:t>
            </a:r>
          </a:p>
          <a:p>
            <a:pPr algn="just">
              <a:buFont typeface="Wingdings" pitchFamily="2" charset="2"/>
              <a:buChar char="Ø"/>
            </a:pPr>
            <a:r>
              <a:rPr lang="en-US" sz="2200" dirty="0"/>
              <a:t>Data security is a main concern.</a:t>
            </a:r>
          </a:p>
          <a:p>
            <a:pPr algn="just">
              <a:buFont typeface="Wingdings" pitchFamily="2" charset="2"/>
              <a:buChar char="Ø"/>
            </a:pPr>
            <a:r>
              <a:rPr lang="en-US" sz="2200" dirty="0"/>
              <a:t>Integration of </a:t>
            </a:r>
            <a:r>
              <a:rPr lang="en-US" sz="2200" dirty="0" err="1"/>
              <a:t>PaaS</a:t>
            </a:r>
            <a:r>
              <a:rPr lang="en-US" sz="2200" dirty="0"/>
              <a:t> with the rest of the systems and applications could be a little bit tricky.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24110"/>
            <a:ext cx="7696199" cy="671290"/>
          </a:xfrm>
        </p:spPr>
        <p:txBody>
          <a:bodyPr>
            <a:normAutofit/>
          </a:bodyPr>
          <a:lstStyle/>
          <a:p>
            <a:r>
              <a:rPr lang="en-US" dirty="0"/>
              <a:t>Main  features of cloud services</a:t>
            </a:r>
          </a:p>
        </p:txBody>
      </p:sp>
      <p:sp>
        <p:nvSpPr>
          <p:cNvPr id="3" name="Content Placeholder 2"/>
          <p:cNvSpPr>
            <a:spLocks noGrp="1"/>
          </p:cNvSpPr>
          <p:nvPr>
            <p:ph idx="1"/>
          </p:nvPr>
        </p:nvSpPr>
        <p:spPr>
          <a:xfrm>
            <a:off x="1295400" y="1447800"/>
            <a:ext cx="7848600" cy="3777622"/>
          </a:xfrm>
        </p:spPr>
        <p:txBody>
          <a:bodyPr>
            <a:normAutofit/>
          </a:bodyPr>
          <a:lstStyle/>
          <a:p>
            <a:pPr algn="just">
              <a:buFont typeface="Wingdings" pitchFamily="2" charset="2"/>
              <a:buChar char="Ø"/>
            </a:pPr>
            <a:r>
              <a:rPr lang="en-US" sz="2200" dirty="0"/>
              <a:t>Developing the applications which have the ability to manage several clients.</a:t>
            </a:r>
          </a:p>
          <a:p>
            <a:pPr>
              <a:buFont typeface="Wingdings" pitchFamily="2" charset="2"/>
              <a:buChar char="Ø"/>
            </a:pPr>
            <a:r>
              <a:rPr lang="en-US" sz="2200" dirty="0"/>
              <a:t>Accessing, maintaining and managing the commercial software.</a:t>
            </a:r>
          </a:p>
          <a:p>
            <a:pPr>
              <a:buFont typeface="Wingdings" pitchFamily="2" charset="2"/>
              <a:buChar char="Ø"/>
            </a:pPr>
            <a:r>
              <a:rPr lang="en-US" sz="2200" dirty="0"/>
              <a:t>Coordinating the updating feature of the software which avoids the need of downloading the upgrades.</a:t>
            </a:r>
          </a:p>
          <a:p>
            <a:pPr>
              <a:buFont typeface="Wingdings" pitchFamily="2" charset="2"/>
              <a:buChar char="Ø"/>
            </a:pPr>
            <a:r>
              <a:rPr lang="en-US" sz="2200" dirty="0"/>
              <a:t>Coordinating the activities regarding management of software in the web environment.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823690"/>
          </a:xfrm>
        </p:spPr>
        <p:txBody>
          <a:bodyPr/>
          <a:lstStyle/>
          <a:p>
            <a:r>
              <a:rPr lang="en-US" dirty="0"/>
              <a:t>Companies offering PAAS</a:t>
            </a:r>
          </a:p>
        </p:txBody>
      </p:sp>
      <p:sp>
        <p:nvSpPr>
          <p:cNvPr id="3" name="Content Placeholder 2"/>
          <p:cNvSpPr>
            <a:spLocks noGrp="1"/>
          </p:cNvSpPr>
          <p:nvPr>
            <p:ph idx="1"/>
          </p:nvPr>
        </p:nvSpPr>
        <p:spPr>
          <a:xfrm>
            <a:off x="1295401" y="1447800"/>
            <a:ext cx="7543799" cy="4463422"/>
          </a:xfrm>
        </p:spPr>
        <p:txBody>
          <a:bodyPr>
            <a:normAutofit/>
          </a:bodyPr>
          <a:lstStyle/>
          <a:p>
            <a:pPr algn="just">
              <a:buFont typeface="Wingdings" pitchFamily="2" charset="2"/>
              <a:buChar char="Ø"/>
            </a:pPr>
            <a:r>
              <a:rPr lang="en-US" sz="2200" b="1" dirty="0"/>
              <a:t>Google App Engine :</a:t>
            </a:r>
          </a:p>
          <a:p>
            <a:pPr algn="just">
              <a:buNone/>
            </a:pPr>
            <a:r>
              <a:rPr lang="en-US" sz="2200" b="1" dirty="0"/>
              <a:t>		1.</a:t>
            </a:r>
            <a:r>
              <a:rPr lang="en-US" sz="2200" dirty="0"/>
              <a:t>the main aim of Google App Engine(GAE) is to run the user’s web application very efficiently. </a:t>
            </a:r>
          </a:p>
          <a:p>
            <a:pPr algn="just">
              <a:buNone/>
            </a:pPr>
            <a:r>
              <a:rPr lang="en-US" sz="2200" b="1" dirty="0"/>
              <a:t>		2.Applications are able to integrate data services and also other Google App Services like email, image storage etc..</a:t>
            </a:r>
          </a:p>
          <a:p>
            <a:pPr algn="just">
              <a:buNone/>
            </a:pPr>
            <a:r>
              <a:rPr lang="en-US" sz="2200" b="1" dirty="0"/>
              <a:t>		3.Along with APIs(Application program interface) provided by the Google App Engine (GAE).</a:t>
            </a:r>
          </a:p>
          <a:p>
            <a:pPr algn="just">
              <a:buNone/>
            </a:pPr>
            <a:r>
              <a:rPr lang="en-US" sz="2200" dirty="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371600"/>
            <a:ext cx="7696200" cy="3777622"/>
          </a:xfrm>
        </p:spPr>
        <p:txBody>
          <a:bodyPr>
            <a:noAutofit/>
          </a:bodyPr>
          <a:lstStyle/>
          <a:p>
            <a:pPr algn="just">
              <a:buFont typeface="Wingdings" pitchFamily="2" charset="2"/>
              <a:buChar char="Ø"/>
            </a:pPr>
            <a:r>
              <a:rPr lang="en-US" sz="2200" b="1" dirty="0"/>
              <a:t>Microsoft Azure:</a:t>
            </a:r>
          </a:p>
          <a:p>
            <a:pPr algn="just">
              <a:buNone/>
            </a:pPr>
            <a:r>
              <a:rPr lang="en-US" sz="2200" dirty="0"/>
              <a:t>		1.The applications regarding Microsoft’s cloud offerings are categorized into two types namely worker role instances and web role instances.</a:t>
            </a:r>
          </a:p>
          <a:p>
            <a:pPr algn="just">
              <a:buNone/>
            </a:pPr>
            <a:r>
              <a:rPr lang="en-US" sz="2200" dirty="0"/>
              <a:t>		2.in worker role instances in which it is possible to receive messages from any other web role instances or any on-premise applications.</a:t>
            </a:r>
          </a:p>
          <a:p>
            <a:pPr algn="just">
              <a:buNone/>
            </a:pPr>
            <a:r>
              <a:rPr lang="en-US" sz="2200" dirty="0"/>
              <a:t>		3.Windows Azure uses fabric controller in order to manage all storage servers and virtual machines on the physical machines existing in the data center.</a:t>
            </a:r>
          </a:p>
          <a:p>
            <a:pPr algn="just">
              <a:buNone/>
            </a:pPr>
            <a:endParaRPr lang="en-US" sz="22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295400"/>
            <a:ext cx="7772399" cy="4615822"/>
          </a:xfrm>
        </p:spPr>
        <p:txBody>
          <a:bodyPr>
            <a:normAutofit/>
          </a:bodyPr>
          <a:lstStyle/>
          <a:p>
            <a:pPr algn="just">
              <a:buFont typeface="Wingdings" pitchFamily="2" charset="2"/>
              <a:buChar char="Ø"/>
            </a:pPr>
            <a:r>
              <a:rPr lang="en-US" sz="2200" b="1" dirty="0"/>
              <a:t>Force.com:</a:t>
            </a:r>
          </a:p>
          <a:p>
            <a:pPr algn="just">
              <a:buNone/>
            </a:pPr>
            <a:r>
              <a:rPr lang="en-US" sz="2200" dirty="0"/>
              <a:t>	1.The two main popular technologies regarding Force.com are metadata and multi –tenancy. </a:t>
            </a:r>
          </a:p>
          <a:p>
            <a:pPr algn="just">
              <a:buNone/>
            </a:pPr>
            <a:r>
              <a:rPr lang="en-US" sz="2200" dirty="0"/>
              <a:t>	2.The main aim of the Force.com is taking care of all necessary requirements thereby users has to focus on only application design. </a:t>
            </a:r>
          </a:p>
          <a:p>
            <a:pPr algn="just">
              <a:buNone/>
            </a:pPr>
            <a:r>
              <a:rPr lang="en-US" sz="2200" dirty="0"/>
              <a:t>	3.It is very powerful, scalable and also secure cloud platform.</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7086600" cy="1280890"/>
          </a:xfrm>
        </p:spPr>
        <p:txBody>
          <a:bodyPr>
            <a:normAutofit/>
          </a:bodyPr>
          <a:lstStyle/>
          <a:p>
            <a:r>
              <a:rPr lang="en-US" dirty="0"/>
              <a:t>9.Security as a service(</a:t>
            </a:r>
            <a:r>
              <a:rPr lang="en-US" dirty="0" err="1"/>
              <a:t>secaas</a:t>
            </a:r>
            <a:r>
              <a:rPr lang="en-US" dirty="0"/>
              <a:t>)</a:t>
            </a:r>
          </a:p>
        </p:txBody>
      </p:sp>
      <p:sp>
        <p:nvSpPr>
          <p:cNvPr id="3" name="Content Placeholder 2"/>
          <p:cNvSpPr>
            <a:spLocks noGrp="1"/>
          </p:cNvSpPr>
          <p:nvPr>
            <p:ph idx="1"/>
          </p:nvPr>
        </p:nvSpPr>
        <p:spPr>
          <a:xfrm>
            <a:off x="1219200" y="1447800"/>
            <a:ext cx="7772400" cy="3777622"/>
          </a:xfrm>
        </p:spPr>
        <p:txBody>
          <a:bodyPr>
            <a:normAutofit/>
          </a:bodyPr>
          <a:lstStyle/>
          <a:p>
            <a:pPr algn="just">
              <a:buFont typeface="Wingdings" pitchFamily="2" charset="2"/>
              <a:buChar char="Ø"/>
            </a:pPr>
            <a:r>
              <a:rPr lang="en-US" sz="2200" dirty="0"/>
              <a:t>Security is provided as a service(</a:t>
            </a:r>
            <a:r>
              <a:rPr lang="en-US" sz="2200" dirty="0" err="1"/>
              <a:t>Secaas</a:t>
            </a:r>
            <a:r>
              <a:rPr lang="en-US" sz="2200" dirty="0"/>
              <a:t>) to the applications or to any information remotely through the network internet. </a:t>
            </a:r>
          </a:p>
          <a:p>
            <a:pPr algn="just">
              <a:buFont typeface="Wingdings" pitchFamily="2" charset="2"/>
              <a:buChar char="Ø"/>
            </a:pPr>
            <a:r>
              <a:rPr lang="en-US" sz="2200" dirty="0"/>
              <a:t>Security plays a vital role in any area while dealing with confidential information. </a:t>
            </a:r>
          </a:p>
          <a:p>
            <a:pPr algn="just">
              <a:buFont typeface="Wingdings" pitchFamily="2" charset="2"/>
              <a:buChar char="Ø"/>
            </a:pPr>
            <a:r>
              <a:rPr lang="en-US" sz="2200" dirty="0"/>
              <a:t>In cloud computing technology data is being accessed from cloud by customer through internet so there is a need to provide security to the data belonging to cloud users.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295400"/>
            <a:ext cx="7315200" cy="3777622"/>
          </a:xfrm>
        </p:spPr>
        <p:txBody>
          <a:bodyPr>
            <a:normAutofit/>
          </a:bodyPr>
          <a:lstStyle/>
          <a:p>
            <a:pPr algn="just">
              <a:buFont typeface="Wingdings" pitchFamily="2" charset="2"/>
              <a:buChar char="Ø"/>
            </a:pPr>
            <a:r>
              <a:rPr lang="en-US" sz="2200" dirty="0"/>
              <a:t>Security should be provided for the data at various stages like data in processing, data In transit and data in rest i.e., while storing also.</a:t>
            </a:r>
          </a:p>
          <a:p>
            <a:pPr algn="just">
              <a:buFont typeface="Wingdings" pitchFamily="2" charset="2"/>
              <a:buChar char="Ø"/>
            </a:pPr>
            <a:r>
              <a:rPr lang="en-US" sz="2200" dirty="0"/>
              <a:t>The term cloud security can also called internet-based security. </a:t>
            </a:r>
          </a:p>
          <a:p>
            <a:pPr algn="just">
              <a:buFont typeface="Wingdings" pitchFamily="2" charset="2"/>
              <a:buChar char="Ø"/>
            </a:pPr>
            <a:r>
              <a:rPr lang="en-US" sz="2200" dirty="0"/>
              <a:t>To provide security to the cloud it is important to know about the five things such as who is logged in, what are they going to access, how are they authorized, where is the device, when was the asset changed.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24110"/>
            <a:ext cx="7391399" cy="1280890"/>
          </a:xfrm>
        </p:spPr>
        <p:txBody>
          <a:bodyPr>
            <a:normAutofit/>
          </a:bodyPr>
          <a:lstStyle/>
          <a:p>
            <a:r>
              <a:rPr lang="en-US" dirty="0"/>
              <a:t>Different security issues of cloud computing</a:t>
            </a:r>
          </a:p>
        </p:txBody>
      </p:sp>
      <p:sp>
        <p:nvSpPr>
          <p:cNvPr id="3" name="Content Placeholder 2"/>
          <p:cNvSpPr>
            <a:spLocks noGrp="1"/>
          </p:cNvSpPr>
          <p:nvPr>
            <p:ph idx="1"/>
          </p:nvPr>
        </p:nvSpPr>
        <p:spPr/>
        <p:txBody>
          <a:bodyPr/>
          <a:lstStyle/>
          <a:p>
            <a:pPr>
              <a:buFont typeface="Wingdings" pitchFamily="2" charset="2"/>
              <a:buChar char="Ø"/>
            </a:pPr>
            <a:r>
              <a:rPr lang="en-US" dirty="0"/>
              <a:t>Data </a:t>
            </a:r>
            <a:r>
              <a:rPr lang="en-US" dirty="0" err="1"/>
              <a:t>segragation</a:t>
            </a:r>
            <a:r>
              <a:rPr lang="en-US" dirty="0"/>
              <a:t> and protection</a:t>
            </a:r>
          </a:p>
          <a:p>
            <a:pPr>
              <a:buFont typeface="Wingdings" pitchFamily="2" charset="2"/>
              <a:buChar char="Ø"/>
            </a:pPr>
            <a:r>
              <a:rPr lang="en-US" dirty="0"/>
              <a:t>Identity management </a:t>
            </a:r>
          </a:p>
          <a:p>
            <a:pPr>
              <a:buFont typeface="Wingdings" pitchFamily="2" charset="2"/>
              <a:buChar char="Ø"/>
            </a:pPr>
            <a:r>
              <a:rPr lang="en-US" dirty="0"/>
              <a:t>Availability management </a:t>
            </a:r>
          </a:p>
          <a:p>
            <a:pPr>
              <a:buFont typeface="Wingdings" pitchFamily="2" charset="2"/>
              <a:buChar char="Ø"/>
            </a:pPr>
            <a:r>
              <a:rPr lang="en-US" dirty="0"/>
              <a:t>Vulnerability management </a:t>
            </a:r>
          </a:p>
          <a:p>
            <a:pPr>
              <a:buFont typeface="Wingdings" pitchFamily="2" charset="2"/>
              <a:buChar char="Ø"/>
            </a:pPr>
            <a:r>
              <a:rPr lang="en-US" dirty="0"/>
              <a:t>Access control management etc..</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Data segregation and protection</a:t>
            </a:r>
          </a:p>
        </p:txBody>
      </p:sp>
      <p:sp>
        <p:nvSpPr>
          <p:cNvPr id="3" name="Content Placeholder 2"/>
          <p:cNvSpPr>
            <a:spLocks noGrp="1"/>
          </p:cNvSpPr>
          <p:nvPr>
            <p:ph idx="1"/>
          </p:nvPr>
        </p:nvSpPr>
        <p:spPr/>
        <p:txBody>
          <a:bodyPr/>
          <a:lstStyle/>
          <a:p>
            <a:pPr>
              <a:buFont typeface="Wingdings" pitchFamily="2" charset="2"/>
              <a:buChar char="Ø"/>
            </a:pPr>
            <a:r>
              <a:rPr lang="en-US" dirty="0"/>
              <a:t>The data segregation and protection is because of to leave the customers assuring the related data is secured at any cost in any situation</a:t>
            </a:r>
          </a:p>
          <a:p>
            <a:pPr>
              <a:buFont typeface="Wingdings" pitchFamily="2" charset="2"/>
              <a:buChar char="Ø"/>
            </a:pPr>
            <a:r>
              <a:rPr lang="en-US" dirty="0"/>
              <a:t>If the cloud provider does not take an intense care while separating and protecting the data then cloud computing is a failure</a:t>
            </a:r>
          </a:p>
          <a:p>
            <a:pPr>
              <a:buFont typeface="Wingdings" pitchFamily="2" charset="2"/>
              <a:buChar char="Ø"/>
            </a:pPr>
            <a:r>
              <a:rPr lang="en-US" dirty="0"/>
              <a:t>The authentication and authorization mechanism helps to provide more security to the data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Identity management </a:t>
            </a:r>
          </a:p>
        </p:txBody>
      </p:sp>
      <p:sp>
        <p:nvSpPr>
          <p:cNvPr id="3" name="Content Placeholder 2"/>
          <p:cNvSpPr>
            <a:spLocks noGrp="1"/>
          </p:cNvSpPr>
          <p:nvPr>
            <p:ph idx="1"/>
          </p:nvPr>
        </p:nvSpPr>
        <p:spPr/>
        <p:txBody>
          <a:bodyPr/>
          <a:lstStyle/>
          <a:p>
            <a:pPr>
              <a:buFont typeface="Wingdings" pitchFamily="2" charset="2"/>
              <a:buChar char="Ø"/>
            </a:pPr>
            <a:r>
              <a:rPr lang="en-US" dirty="0"/>
              <a:t>It is the practice of managing identities which include establishing </a:t>
            </a:r>
            <a:r>
              <a:rPr lang="en-US" dirty="0" err="1"/>
              <a:t>identity,logs</a:t>
            </a:r>
            <a:r>
              <a:rPr lang="en-US" dirty="0"/>
              <a:t> identity activity</a:t>
            </a:r>
          </a:p>
          <a:p>
            <a:pPr>
              <a:buFont typeface="Wingdings" pitchFamily="2" charset="2"/>
              <a:buChar char="Ø"/>
            </a:pPr>
            <a:r>
              <a:rPr lang="en-US" dirty="0"/>
              <a:t>This security issue is mainly needed to prevent unauthorized access to information resources in a cloud </a:t>
            </a:r>
          </a:p>
          <a:p>
            <a:pPr>
              <a:buFont typeface="Wingdings" pitchFamily="2" charset="2"/>
              <a:buChar char="Ø"/>
            </a:pPr>
            <a:r>
              <a:rPr lang="en-US" dirty="0"/>
              <a:t>The user should provide personally identifiable information(PII) that uniquely identifies it to a service provider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 management</a:t>
            </a:r>
          </a:p>
        </p:txBody>
      </p:sp>
      <p:sp>
        <p:nvSpPr>
          <p:cNvPr id="3" name="Content Placeholder 2"/>
          <p:cNvSpPr>
            <a:spLocks noGrp="1"/>
          </p:cNvSpPr>
          <p:nvPr>
            <p:ph idx="1"/>
          </p:nvPr>
        </p:nvSpPr>
        <p:spPr/>
        <p:txBody>
          <a:bodyPr/>
          <a:lstStyle/>
          <a:p>
            <a:pPr>
              <a:buFont typeface="Wingdings" pitchFamily="2" charset="2"/>
              <a:buChar char="Ø"/>
            </a:pPr>
            <a:r>
              <a:rPr lang="en-US" dirty="0"/>
              <a:t>It is related to managing several available resources existing in the cloud to the users </a:t>
            </a:r>
          </a:p>
          <a:p>
            <a:pPr>
              <a:buFont typeface="Wingdings" pitchFamily="2" charset="2"/>
              <a:buChar char="Ø"/>
            </a:pPr>
            <a:r>
              <a:rPr lang="en-US" dirty="0"/>
              <a:t>Availability is the practice of vendors meeting their obligations to provide customers with regular and predictable access to the specified cloud computing resources </a:t>
            </a:r>
          </a:p>
          <a:p>
            <a:pPr>
              <a:buFont typeface="Wingdings" pitchFamily="2" charset="2"/>
              <a:buChar char="Ø"/>
            </a:pPr>
            <a:r>
              <a:rPr lang="en-US" dirty="0"/>
              <a:t>During a cloud </a:t>
            </a:r>
            <a:r>
              <a:rPr lang="en-US" dirty="0" err="1"/>
              <a:t>disruption,customers</a:t>
            </a:r>
            <a:r>
              <a:rPr lang="en-US" dirty="0"/>
              <a:t> are unable to access the cloud service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Vulnerability  management </a:t>
            </a:r>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Vulnerability is a </a:t>
            </a:r>
            <a:r>
              <a:rPr lang="en-US" dirty="0" err="1"/>
              <a:t>weekness</a:t>
            </a:r>
            <a:r>
              <a:rPr lang="en-US" dirty="0"/>
              <a:t> in the security system that could be exploited to cause harm </a:t>
            </a:r>
          </a:p>
          <a:p>
            <a:pPr>
              <a:buFont typeface="Wingdings" pitchFamily="2" charset="2"/>
              <a:buChar char="Ø"/>
            </a:pPr>
            <a:r>
              <a:rPr lang="en-US" dirty="0"/>
              <a:t>Vulnerability management is a required threat management element to protect </a:t>
            </a:r>
            <a:r>
              <a:rPr lang="en-US" dirty="0" err="1"/>
              <a:t>hosts,applications</a:t>
            </a:r>
            <a:r>
              <a:rPr lang="en-US" dirty="0"/>
              <a:t> and network devices from attacks across known vulnerabilities</a:t>
            </a:r>
          </a:p>
          <a:p>
            <a:pPr>
              <a:buFont typeface="Wingdings" pitchFamily="2" charset="2"/>
              <a:buChar char="Ø"/>
            </a:pPr>
            <a:r>
              <a:rPr lang="en-US" dirty="0"/>
              <a:t>Most popular </a:t>
            </a:r>
            <a:r>
              <a:rPr lang="en-US" dirty="0" err="1"/>
              <a:t>oragnizations</a:t>
            </a:r>
            <a:r>
              <a:rPr lang="en-US" dirty="0"/>
              <a:t> should consider this vulnerability management process which involves frequent scanning of systems which are connected to their </a:t>
            </a:r>
            <a:r>
              <a:rPr lang="en-US" dirty="0" err="1"/>
              <a:t>network,assuming</a:t>
            </a:r>
            <a:r>
              <a:rPr lang="en-US" dirty="0"/>
              <a:t> the risks resulted from vulnerabilities to the </a:t>
            </a:r>
            <a:r>
              <a:rPr lang="en-US" dirty="0" err="1"/>
              <a:t>organization,and</a:t>
            </a:r>
            <a:r>
              <a:rPr lang="en-US" dirty="0"/>
              <a:t> a remediation process to solve the risks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24110"/>
            <a:ext cx="7239000" cy="747490"/>
          </a:xfrm>
        </p:spPr>
        <p:txBody>
          <a:bodyPr>
            <a:normAutofit/>
          </a:bodyPr>
          <a:lstStyle/>
          <a:p>
            <a:r>
              <a:rPr lang="en-US" dirty="0"/>
              <a:t>Advantages of cloud services</a:t>
            </a:r>
          </a:p>
        </p:txBody>
      </p:sp>
      <p:sp>
        <p:nvSpPr>
          <p:cNvPr id="3" name="Content Placeholder 2"/>
          <p:cNvSpPr>
            <a:spLocks noGrp="1"/>
          </p:cNvSpPr>
          <p:nvPr>
            <p:ph idx="1"/>
          </p:nvPr>
        </p:nvSpPr>
        <p:spPr>
          <a:xfrm>
            <a:off x="1295401" y="1371600"/>
            <a:ext cx="7696199" cy="4539622"/>
          </a:xfrm>
        </p:spPr>
        <p:txBody>
          <a:bodyPr>
            <a:normAutofit/>
          </a:bodyPr>
          <a:lstStyle/>
          <a:p>
            <a:pPr>
              <a:buFont typeface="Wingdings" pitchFamily="2" charset="2"/>
              <a:buChar char="Ø"/>
            </a:pPr>
            <a:r>
              <a:rPr lang="en-US" sz="2200" dirty="0"/>
              <a:t>Helps in saving time regarding deployment and maintenance.</a:t>
            </a:r>
          </a:p>
          <a:p>
            <a:pPr>
              <a:buFont typeface="Wingdings" pitchFamily="2" charset="2"/>
              <a:buChar char="Ø"/>
            </a:pPr>
            <a:r>
              <a:rPr lang="en-US" sz="2200" dirty="0"/>
              <a:t>Helps in developing scalable and robust applications.</a:t>
            </a:r>
          </a:p>
          <a:p>
            <a:pPr>
              <a:buFont typeface="Wingdings" pitchFamily="2" charset="2"/>
              <a:buChar char="Ø"/>
            </a:pPr>
            <a:r>
              <a:rPr lang="en-US" sz="2200" dirty="0"/>
              <a:t>Helps with the investment issues in corporate sector which leads to cost saving.</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Access control management </a:t>
            </a:r>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It is a vital function that mainly focuses on accessibility requirements for the users and system </a:t>
            </a:r>
            <a:r>
              <a:rPr lang="en-US" dirty="0" err="1"/>
              <a:t>adminstrators</a:t>
            </a:r>
            <a:r>
              <a:rPr lang="en-US" dirty="0"/>
              <a:t> who access </a:t>
            </a:r>
            <a:r>
              <a:rPr lang="en-US" dirty="0" err="1"/>
              <a:t>network,system</a:t>
            </a:r>
            <a:r>
              <a:rPr lang="en-US" dirty="0"/>
              <a:t> and application resources</a:t>
            </a:r>
          </a:p>
          <a:p>
            <a:pPr>
              <a:buFont typeface="Wingdings" pitchFamily="2" charset="2"/>
              <a:buChar char="Ø"/>
            </a:pPr>
            <a:r>
              <a:rPr lang="en-US" dirty="0"/>
              <a:t>Access control mechanisms responsibility is to make sure that the authorized user can access and to prevent unauthorized access to information systems</a:t>
            </a:r>
          </a:p>
          <a:p>
            <a:pPr>
              <a:buFont typeface="Wingdings" pitchFamily="2" charset="2"/>
              <a:buChar char="Ø"/>
            </a:pPr>
            <a:r>
              <a:rPr lang="en-US" dirty="0"/>
              <a:t>The mechanisms should include the </a:t>
            </a:r>
            <a:r>
              <a:rPr lang="en-US" dirty="0" err="1"/>
              <a:t>intial</a:t>
            </a:r>
            <a:r>
              <a:rPr lang="en-US" dirty="0"/>
              <a:t> registration of users before accessing and using the information systems and services and final de-registration of users who longer require access to those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10.Testing as a service(</a:t>
            </a:r>
            <a:r>
              <a:rPr lang="en-US" dirty="0" err="1"/>
              <a:t>taas</a:t>
            </a:r>
            <a:r>
              <a:rPr lang="en-US" dirty="0"/>
              <a:t>)</a:t>
            </a:r>
            <a:br>
              <a:rPr lang="en-US" dirty="0"/>
            </a:b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It is simply written as </a:t>
            </a:r>
            <a:r>
              <a:rPr lang="en-US" dirty="0" err="1"/>
              <a:t>Taas</a:t>
            </a:r>
            <a:r>
              <a:rPr lang="en-US" dirty="0"/>
              <a:t> which is outsourcing model where the testing activities are related with some of an organization’s business activities that are accomplished by a service provider but not by employees</a:t>
            </a:r>
          </a:p>
          <a:p>
            <a:pPr>
              <a:buFont typeface="Wingdings" pitchFamily="2" charset="2"/>
              <a:buChar char="Ø"/>
            </a:pPr>
            <a:r>
              <a:rPr lang="en-US" dirty="0"/>
              <a:t>The cloud-based software testing mainly refers to testing on the cloud based environment and infrastructure by influencing cloud technologies and solutions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err="1"/>
              <a:t>Taas</a:t>
            </a:r>
            <a:r>
              <a:rPr lang="en-US" dirty="0"/>
              <a:t>(Testing As a service) have been becoming  popular and widely used by several organizations to obtain minimized costs and improved service for related IT test requirements </a:t>
            </a:r>
          </a:p>
          <a:p>
            <a:pPr>
              <a:buFont typeface="Wingdings" pitchFamily="2" charset="2"/>
              <a:buChar char="Ø"/>
            </a:pPr>
            <a:r>
              <a:rPr lang="en-US" dirty="0"/>
              <a:t>Cloud computing provides the facility to access test environments and test tools from, anywhere within the  world without having any need  to own those assets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Cloud based software testing has the following goals:</a:t>
            </a:r>
          </a:p>
          <a:p>
            <a:pPr>
              <a:buNone/>
            </a:pPr>
            <a:r>
              <a:rPr lang="en-US" dirty="0"/>
              <a:t>    1.validating </a:t>
            </a:r>
            <a:r>
              <a:rPr lang="en-US" dirty="0" err="1"/>
              <a:t>SaaS</a:t>
            </a:r>
            <a:r>
              <a:rPr lang="en-US" dirty="0"/>
              <a:t>(Software as a service) in a cloud environment such as software scalability , performance ,security and measurement depending upon economic scales and predefined software level agreements(SLAs)</a:t>
            </a:r>
          </a:p>
          <a:p>
            <a:pPr>
              <a:buNone/>
            </a:pPr>
            <a:r>
              <a:rPr lang="en-US" dirty="0"/>
              <a:t>   2.To provide a guarantee regarding the quality of the applications which are cloud based</a:t>
            </a:r>
          </a:p>
          <a:p>
            <a:pPr>
              <a:buNone/>
            </a:pPr>
            <a:r>
              <a:rPr lang="en-US" dirty="0"/>
              <a:t>   3.Testing inter-operation capability and cloud compatibility between </a:t>
            </a:r>
            <a:r>
              <a:rPr lang="en-US" dirty="0" err="1"/>
              <a:t>SaaS</a:t>
            </a:r>
            <a:r>
              <a:rPr lang="en-US" dirty="0"/>
              <a:t> and related applications in a cloud  infrastructure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p:cNvPicPr>
            <a:picLocks noChangeAspect="1" noChangeArrowheads="1"/>
          </p:cNvPicPr>
          <p:nvPr/>
        </p:nvPicPr>
        <p:blipFill>
          <a:blip r:embed="rId2"/>
          <a:srcRect/>
          <a:stretch>
            <a:fillRect/>
          </a:stretch>
        </p:blipFill>
        <p:spPr bwMode="auto">
          <a:xfrm>
            <a:off x="228600" y="381000"/>
            <a:ext cx="7848600" cy="601980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forms of testing:</a:t>
            </a:r>
          </a:p>
        </p:txBody>
      </p:sp>
      <p:sp>
        <p:nvSpPr>
          <p:cNvPr id="3" name="Content Placeholder 2"/>
          <p:cNvSpPr>
            <a:spLocks noGrp="1"/>
          </p:cNvSpPr>
          <p:nvPr>
            <p:ph idx="1"/>
          </p:nvPr>
        </p:nvSpPr>
        <p:spPr/>
        <p:txBody>
          <a:bodyPr>
            <a:normAutofit/>
          </a:bodyPr>
          <a:lstStyle/>
          <a:p>
            <a:pPr>
              <a:buFont typeface="Wingdings" pitchFamily="2" charset="2"/>
              <a:buChar char="Ø"/>
            </a:pPr>
            <a:r>
              <a:rPr lang="en-US" b="1" dirty="0"/>
              <a:t>Testing </a:t>
            </a:r>
            <a:r>
              <a:rPr lang="en-US" b="1" dirty="0" err="1"/>
              <a:t>SaaS</a:t>
            </a:r>
            <a:r>
              <a:rPr lang="en-US" b="1" dirty="0"/>
              <a:t> in a cloud :</a:t>
            </a:r>
            <a:r>
              <a:rPr lang="en-US" dirty="0"/>
              <a:t>it provides guarantee regarding the quality of </a:t>
            </a:r>
            <a:r>
              <a:rPr lang="en-US" dirty="0" err="1"/>
              <a:t>SaaS</a:t>
            </a:r>
            <a:r>
              <a:rPr lang="en-US" dirty="0"/>
              <a:t>(software as a service)  in a cloud depending on both functional and non-functional requirements</a:t>
            </a:r>
          </a:p>
          <a:p>
            <a:pPr>
              <a:buFont typeface="Wingdings" pitchFamily="2" charset="2"/>
              <a:buChar char="Ø"/>
            </a:pPr>
            <a:r>
              <a:rPr lang="en-US" b="1" dirty="0"/>
              <a:t>Testing a cloud :</a:t>
            </a:r>
            <a:r>
              <a:rPr lang="en-US" dirty="0"/>
              <a:t>This form of testing validates the power of a cloud from an external side, depending upon the concerned cloud service features and specified </a:t>
            </a:r>
            <a:r>
              <a:rPr lang="en-US" dirty="0" err="1"/>
              <a:t>capabilites</a:t>
            </a:r>
            <a:r>
              <a:rPr lang="en-US" dirty="0"/>
              <a:t>. Cloud, </a:t>
            </a:r>
            <a:r>
              <a:rPr lang="en-US" dirty="0" err="1"/>
              <a:t>SaaS</a:t>
            </a:r>
            <a:r>
              <a:rPr lang="en-US" dirty="0"/>
              <a:t>(software as a service) vendors and end users are responsible to carry this form of testing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b="1" dirty="0"/>
              <a:t>Testing cloud internally: </a:t>
            </a:r>
            <a:r>
              <a:rPr lang="en-US" dirty="0"/>
              <a:t>It validates the quality of a cloud internally depending upon the cloud specified capabilities and internal infrastructure of a cloud. Cloud vendors can only carry out this form of testing </a:t>
            </a:r>
          </a:p>
          <a:p>
            <a:pPr>
              <a:buFont typeface="Wingdings" pitchFamily="2" charset="2"/>
              <a:buChar char="Ø"/>
            </a:pPr>
            <a:r>
              <a:rPr lang="en-US" b="1" dirty="0"/>
              <a:t>Testing over the clouds: </a:t>
            </a:r>
            <a:r>
              <a:rPr lang="en-US" dirty="0"/>
              <a:t>it checks cloud based service applications over various types of clouds namely public, private and hybrid depending upon system level application service specifications and requirements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Testing a cloud involves testing various things at different levels which are explained below:</a:t>
            </a:r>
          </a:p>
          <a:p>
            <a:pPr>
              <a:buNone/>
            </a:pPr>
            <a:r>
              <a:rPr lang="en-US" dirty="0"/>
              <a:t>  </a:t>
            </a:r>
            <a:r>
              <a:rPr lang="en-US" b="1" dirty="0"/>
              <a:t>1.Network interconnectivity infrastructure level:</a:t>
            </a:r>
            <a:r>
              <a:rPr lang="en-US" dirty="0"/>
              <a:t> At this level testing must validate VoIP(voice over IP)</a:t>
            </a:r>
            <a:r>
              <a:rPr lang="en-US" dirty="0" err="1"/>
              <a:t>gateways,switches,routers</a:t>
            </a:r>
            <a:r>
              <a:rPr lang="en-US" dirty="0"/>
              <a:t> application delivery platforms </a:t>
            </a:r>
          </a:p>
          <a:p>
            <a:pPr>
              <a:buNone/>
            </a:pPr>
            <a:r>
              <a:rPr lang="en-US" b="1" dirty="0"/>
              <a:t>   2.Virtualisation level: </a:t>
            </a:r>
            <a:r>
              <a:rPr lang="en-US" dirty="0"/>
              <a:t>Here testing must validate video hand </a:t>
            </a:r>
            <a:r>
              <a:rPr lang="en-US" dirty="0" err="1"/>
              <a:t>ends,virtual</a:t>
            </a:r>
            <a:r>
              <a:rPr lang="en-US" dirty="0"/>
              <a:t> </a:t>
            </a:r>
            <a:r>
              <a:rPr lang="en-US" dirty="0" err="1"/>
              <a:t>hosts,and</a:t>
            </a:r>
            <a:r>
              <a:rPr lang="en-US" dirty="0"/>
              <a:t> VM instantiation and movement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   3.Server and Storage Infrastructure level: </a:t>
            </a:r>
            <a:r>
              <a:rPr lang="en-US" dirty="0"/>
              <a:t>data centre </a:t>
            </a:r>
            <a:r>
              <a:rPr lang="en-US" dirty="0" err="1"/>
              <a:t>networks,data</a:t>
            </a:r>
            <a:r>
              <a:rPr lang="en-US" dirty="0"/>
              <a:t> centre </a:t>
            </a:r>
            <a:r>
              <a:rPr lang="en-US" dirty="0" err="1"/>
              <a:t>capacity,storage</a:t>
            </a:r>
            <a:r>
              <a:rPr lang="en-US" dirty="0"/>
              <a:t> </a:t>
            </a:r>
            <a:r>
              <a:rPr lang="en-US" dirty="0" err="1"/>
              <a:t>systems,converged</a:t>
            </a:r>
            <a:r>
              <a:rPr lang="en-US" dirty="0"/>
              <a:t> network adapters must be getting  validated </a:t>
            </a:r>
            <a:r>
              <a:rPr lang="en-US" dirty="0" err="1"/>
              <a:t>bytesting</a:t>
            </a:r>
            <a:r>
              <a:rPr lang="en-US" dirty="0"/>
              <a:t> process at this level </a:t>
            </a:r>
          </a:p>
          <a:p>
            <a:pPr>
              <a:buNone/>
            </a:pPr>
            <a:r>
              <a:rPr lang="en-US" b="1" dirty="0"/>
              <a:t>   4.Security Information level: </a:t>
            </a:r>
            <a:r>
              <a:rPr lang="en-US" dirty="0"/>
              <a:t>testing must validate Virtual private network (VPN) </a:t>
            </a:r>
            <a:r>
              <a:rPr lang="en-US" dirty="0" err="1"/>
              <a:t>gateways,firewalls</a:t>
            </a:r>
            <a:r>
              <a:rPr lang="en-US" dirty="0"/>
              <a:t> and IPS(intrusion prevention systems)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Advantages of </a:t>
            </a:r>
            <a:r>
              <a:rPr lang="en-US" dirty="0" err="1"/>
              <a:t>Taas</a:t>
            </a:r>
            <a:r>
              <a:rPr lang="en-US" dirty="0"/>
              <a:t> </a:t>
            </a:r>
          </a:p>
        </p:txBody>
      </p:sp>
      <p:sp>
        <p:nvSpPr>
          <p:cNvPr id="3" name="Content Placeholder 2"/>
          <p:cNvSpPr>
            <a:spLocks noGrp="1"/>
          </p:cNvSpPr>
          <p:nvPr>
            <p:ph idx="1"/>
          </p:nvPr>
        </p:nvSpPr>
        <p:spPr/>
        <p:txBody>
          <a:bodyPr/>
          <a:lstStyle/>
          <a:p>
            <a:pPr>
              <a:buFont typeface="Wingdings" pitchFamily="2" charset="2"/>
              <a:buChar char="Ø"/>
            </a:pPr>
            <a:r>
              <a:rPr lang="en-US" dirty="0"/>
              <a:t>Cost reduction regarding the quality of the cloud </a:t>
            </a:r>
          </a:p>
          <a:p>
            <a:pPr>
              <a:buFont typeface="Wingdings" pitchFamily="2" charset="2"/>
              <a:buChar char="Ø"/>
            </a:pPr>
            <a:r>
              <a:rPr lang="en-US" dirty="0"/>
              <a:t>Test cycle time can be minimized</a:t>
            </a:r>
          </a:p>
          <a:p>
            <a:pPr>
              <a:buFont typeface="Wingdings" pitchFamily="2" charset="2"/>
              <a:buChar char="Ø"/>
            </a:pPr>
            <a:r>
              <a:rPr lang="en-US" dirty="0"/>
              <a:t>Helps to perform large scale and real time online validation for internet based software in clouds due to on-demand test services</a:t>
            </a:r>
          </a:p>
          <a:p>
            <a:pPr>
              <a:buFont typeface="Wingdings" pitchFamily="2" charset="2"/>
              <a:buChar char="Ø"/>
            </a:pPr>
            <a:r>
              <a:rPr lang="en-US" dirty="0"/>
              <a:t>Less time spent on test environment creation</a:t>
            </a:r>
          </a:p>
          <a:p>
            <a:pPr>
              <a:buFont typeface="Wingdings" pitchFamily="2" charset="2"/>
              <a:buChar char="Ø"/>
            </a:pPr>
            <a:endParaRPr lang="en-US" dirty="0"/>
          </a:p>
          <a:p>
            <a:pPr>
              <a:buFont typeface="Wingdings" pitchFamily="2" charset="2"/>
              <a:buChar char="Ø"/>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24110"/>
            <a:ext cx="7619999" cy="747490"/>
          </a:xfrm>
        </p:spPr>
        <p:txBody>
          <a:bodyPr>
            <a:normAutofit/>
          </a:bodyPr>
          <a:lstStyle/>
          <a:p>
            <a:r>
              <a:rPr lang="en-US" dirty="0"/>
              <a:t>2.Storage  as a service(</a:t>
            </a:r>
            <a:r>
              <a:rPr lang="en-US" dirty="0" err="1"/>
              <a:t>staas</a:t>
            </a:r>
            <a:r>
              <a:rPr lang="en-US" dirty="0"/>
              <a:t>)</a:t>
            </a:r>
          </a:p>
        </p:txBody>
      </p:sp>
      <p:sp>
        <p:nvSpPr>
          <p:cNvPr id="3" name="Content Placeholder 2"/>
          <p:cNvSpPr>
            <a:spLocks noGrp="1"/>
          </p:cNvSpPr>
          <p:nvPr>
            <p:ph idx="1"/>
          </p:nvPr>
        </p:nvSpPr>
        <p:spPr>
          <a:xfrm>
            <a:off x="1295401" y="1371600"/>
            <a:ext cx="7239000" cy="4539622"/>
          </a:xfrm>
        </p:spPr>
        <p:txBody>
          <a:bodyPr>
            <a:normAutofit/>
          </a:bodyPr>
          <a:lstStyle/>
          <a:p>
            <a:pPr algn="just">
              <a:buFont typeface="Wingdings" pitchFamily="2" charset="2"/>
              <a:buChar char="Ø"/>
            </a:pPr>
            <a:r>
              <a:rPr lang="en-US" sz="2200" dirty="0"/>
              <a:t>Storage as a service defines a business model where a large company will rent space on their storage infrastructure to a small company or an individual who lack the budget to compensate for it on their own.</a:t>
            </a:r>
          </a:p>
          <a:p>
            <a:pPr algn="just">
              <a:buFont typeface="Wingdings" pitchFamily="2" charset="2"/>
              <a:buChar char="Ø"/>
            </a:pPr>
            <a:r>
              <a:rPr lang="en-US" sz="2200" dirty="0"/>
              <a:t>The main advantage of staas is an enterprise in cost savings.</a:t>
            </a:r>
          </a:p>
          <a:p>
            <a:pPr algn="just">
              <a:buFont typeface="Wingdings" pitchFamily="2" charset="2"/>
              <a:buChar char="Ø"/>
            </a:pPr>
            <a:r>
              <a:rPr lang="en-US" sz="2200" dirty="0"/>
              <a:t>The storage is rented by the provider using either accost -per-data-transferred or cost-per-gigabyte-stored model.</a:t>
            </a:r>
          </a:p>
          <a:p>
            <a:pPr algn="just">
              <a:buFont typeface="Wingdings" pitchFamily="2" charset="2"/>
              <a:buChar char="Ø"/>
            </a:pPr>
            <a:endParaRPr lang="en-US" sz="22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0040"/>
            <a:ext cx="7848600" cy="1143000"/>
          </a:xfrm>
        </p:spPr>
        <p:txBody>
          <a:bodyPr>
            <a:normAutofit/>
          </a:bodyPr>
          <a:lstStyle/>
          <a:p>
            <a:r>
              <a:rPr lang="en-US" dirty="0"/>
              <a:t>11.Integration as a service(</a:t>
            </a:r>
            <a:r>
              <a:rPr lang="en-US" dirty="0" err="1"/>
              <a:t>iaas</a:t>
            </a:r>
            <a:r>
              <a:rPr lang="en-US" dirty="0"/>
              <a:t>)</a:t>
            </a:r>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Integration as a service can be simply written as </a:t>
            </a:r>
            <a:r>
              <a:rPr lang="en-US" dirty="0" err="1"/>
              <a:t>IaaS</a:t>
            </a:r>
            <a:r>
              <a:rPr lang="en-US" dirty="0"/>
              <a:t> and also known as an integration platform as a service</a:t>
            </a:r>
          </a:p>
          <a:p>
            <a:pPr>
              <a:buFont typeface="Wingdings" pitchFamily="2" charset="2"/>
              <a:buChar char="Ø"/>
            </a:pPr>
            <a:r>
              <a:rPr lang="en-US" dirty="0"/>
              <a:t>It allows the use of cloud services to connect to an enterprise and making to interface with its internal systems and applications with the required number of remote or external environments </a:t>
            </a:r>
          </a:p>
          <a:p>
            <a:pPr>
              <a:buFont typeface="Wingdings" pitchFamily="2" charset="2"/>
              <a:buChar char="Ø"/>
            </a:pPr>
            <a:r>
              <a:rPr lang="en-US" dirty="0"/>
              <a:t>It provides a solution which avoids system level and data level interdependencies and also offers a web based interface to connect files and applications with any other </a:t>
            </a:r>
            <a:r>
              <a:rPr lang="en-US" dirty="0" err="1"/>
              <a:t>data,the</a:t>
            </a:r>
            <a:r>
              <a:rPr lang="en-US" dirty="0"/>
              <a:t> backend data, applications and systems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It is implemented in B2B (Business to business) environments in which an organization needs to connect its related applications and data with an external partner organization </a:t>
            </a:r>
          </a:p>
          <a:p>
            <a:pPr>
              <a:buFont typeface="Wingdings" pitchFamily="2" charset="2"/>
              <a:buChar char="Ø"/>
            </a:pPr>
            <a:r>
              <a:rPr lang="en-US" dirty="0" err="1"/>
              <a:t>Iaas</a:t>
            </a:r>
            <a:r>
              <a:rPr lang="en-US" dirty="0"/>
              <a:t> has its positive impact on small and medium-sized businesses since it is very </a:t>
            </a:r>
            <a:r>
              <a:rPr lang="en-US" dirty="0" err="1"/>
              <a:t>efficient,low</a:t>
            </a:r>
            <a:r>
              <a:rPr lang="en-US" dirty="0"/>
              <a:t> cost  and offers reliable B2B integration </a:t>
            </a:r>
          </a:p>
          <a:p>
            <a:pPr>
              <a:buFont typeface="Wingdings" pitchFamily="2" charset="2"/>
              <a:buChar char="Ø"/>
            </a:pPr>
            <a:r>
              <a:rPr lang="en-US" dirty="0"/>
              <a:t>It enables organizations of medium-sized to spend more valuable resources on the services and products which directly benefit customers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Any integration engine in the cloud has to maintain some fundamental </a:t>
            </a:r>
            <a:r>
              <a:rPr lang="en-US" dirty="0" err="1"/>
              <a:t>functions,including</a:t>
            </a:r>
            <a:r>
              <a:rPr lang="en-US" dirty="0"/>
              <a:t> :</a:t>
            </a:r>
          </a:p>
          <a:p>
            <a:pPr>
              <a:buNone/>
            </a:pPr>
            <a:r>
              <a:rPr lang="en-US" dirty="0"/>
              <a:t>     1.Transformation</a:t>
            </a:r>
          </a:p>
          <a:p>
            <a:pPr>
              <a:buNone/>
            </a:pPr>
            <a:r>
              <a:rPr lang="en-US" dirty="0"/>
              <a:t>     2.Routing</a:t>
            </a:r>
          </a:p>
          <a:p>
            <a:pPr>
              <a:buNone/>
            </a:pPr>
            <a:r>
              <a:rPr lang="en-US" dirty="0"/>
              <a:t>     3.Interface</a:t>
            </a:r>
          </a:p>
          <a:p>
            <a:pPr>
              <a:buNone/>
            </a:pPr>
            <a:r>
              <a:rPr lang="en-US" dirty="0"/>
              <a:t>     4.Logging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b="1" dirty="0"/>
              <a:t>Transformation</a:t>
            </a:r>
            <a:r>
              <a:rPr lang="en-US" dirty="0"/>
              <a:t>:</a:t>
            </a:r>
          </a:p>
          <a:p>
            <a:pPr>
              <a:buFont typeface="Wingdings" pitchFamily="2" charset="2"/>
              <a:buChar char="§"/>
            </a:pPr>
            <a:r>
              <a:rPr lang="en-US" dirty="0"/>
              <a:t>It means that the information semantics of one system can be translated to information semantics of another system by the user, so that the target system can accept information in a format it understands</a:t>
            </a:r>
          </a:p>
          <a:p>
            <a:pPr>
              <a:buFont typeface="Wingdings" pitchFamily="2" charset="2"/>
              <a:buChar char="Ø"/>
            </a:pPr>
            <a:r>
              <a:rPr lang="en-US" b="1" dirty="0"/>
              <a:t>Routing</a:t>
            </a:r>
            <a:r>
              <a:rPr lang="en-US" dirty="0"/>
              <a:t>:</a:t>
            </a:r>
          </a:p>
          <a:p>
            <a:pPr>
              <a:buFont typeface="Wingdings" pitchFamily="2" charset="2"/>
              <a:buChar char="§"/>
            </a:pPr>
            <a:r>
              <a:rPr lang="en-US" dirty="0"/>
              <a:t>It means that depending on the pre-defined logic the information is routed to the correct system. It is also called as intelligent routing</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b="1" dirty="0"/>
              <a:t>Interface</a:t>
            </a:r>
            <a:r>
              <a:rPr lang="en-US" dirty="0"/>
              <a:t>:</a:t>
            </a:r>
          </a:p>
          <a:p>
            <a:pPr>
              <a:buFont typeface="Wingdings" pitchFamily="2" charset="2"/>
              <a:buChar char="§"/>
            </a:pPr>
            <a:r>
              <a:rPr lang="en-US" dirty="0"/>
              <a:t>It means that using whatever interface exposed the user can connect to the source system or to the target system</a:t>
            </a:r>
          </a:p>
          <a:p>
            <a:pPr>
              <a:buFont typeface="Wingdings" pitchFamily="2" charset="2"/>
              <a:buChar char="Ø"/>
            </a:pPr>
            <a:r>
              <a:rPr lang="en-US" b="1" dirty="0"/>
              <a:t>Logging</a:t>
            </a:r>
            <a:r>
              <a:rPr lang="en-US" dirty="0"/>
              <a:t>:</a:t>
            </a:r>
          </a:p>
          <a:p>
            <a:pPr>
              <a:buFont typeface="Wingdings" pitchFamily="2" charset="2"/>
              <a:buChar char="§"/>
            </a:pPr>
            <a:r>
              <a:rPr lang="en-US" dirty="0"/>
              <a:t>It means that all integration activities such as in and out of messages, other events can log by the user</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Advantage and </a:t>
            </a:r>
            <a:r>
              <a:rPr lang="en-US" dirty="0" err="1"/>
              <a:t>disvantage</a:t>
            </a:r>
            <a:r>
              <a:rPr lang="en-US" dirty="0"/>
              <a:t> of </a:t>
            </a:r>
            <a:r>
              <a:rPr lang="en-US" dirty="0" err="1"/>
              <a:t>iaas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b="1" dirty="0"/>
              <a:t>Advantage</a:t>
            </a:r>
            <a:r>
              <a:rPr lang="en-US" dirty="0"/>
              <a:t>:</a:t>
            </a:r>
          </a:p>
          <a:p>
            <a:pPr>
              <a:buFont typeface="Wingdings" pitchFamily="2" charset="2"/>
              <a:buChar char="§"/>
            </a:pPr>
            <a:r>
              <a:rPr lang="en-US" dirty="0"/>
              <a:t>The advantage of the </a:t>
            </a:r>
            <a:r>
              <a:rPr lang="en-US" dirty="0" err="1"/>
              <a:t>IaaS</a:t>
            </a:r>
            <a:r>
              <a:rPr lang="en-US" dirty="0"/>
              <a:t> is that the user can access the integration software functionality on the basis of rental </a:t>
            </a:r>
            <a:r>
              <a:rPr lang="en-US" dirty="0" err="1"/>
              <a:t>aggrement</a:t>
            </a:r>
            <a:r>
              <a:rPr lang="en-US" dirty="0"/>
              <a:t> </a:t>
            </a:r>
          </a:p>
          <a:p>
            <a:pPr>
              <a:buFont typeface="Wingdings" pitchFamily="2" charset="2"/>
              <a:buChar char="Ø"/>
            </a:pPr>
            <a:r>
              <a:rPr lang="en-US" b="1" dirty="0"/>
              <a:t>Disadvantage</a:t>
            </a:r>
            <a:r>
              <a:rPr lang="en-US" dirty="0"/>
              <a:t>:</a:t>
            </a:r>
          </a:p>
          <a:p>
            <a:pPr>
              <a:buFont typeface="Wingdings" pitchFamily="2" charset="2"/>
              <a:buChar char="§"/>
            </a:pPr>
            <a:r>
              <a:rPr lang="en-US" dirty="0"/>
              <a:t>There are many firewall  mediation issues to deal with </a:t>
            </a:r>
          </a:p>
          <a:p>
            <a:pPr>
              <a:buFont typeface="Wingdings" pitchFamily="2" charset="2"/>
              <a:buChar char="§"/>
            </a:pPr>
            <a:r>
              <a:rPr lang="en-US" dirty="0" err="1"/>
              <a:t>Example:amazon</a:t>
            </a:r>
            <a:r>
              <a:rPr lang="en-US" dirty="0"/>
              <a:t> elastic compute cloud(EC2)</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12.INFRASTRUCTURE AS A SERVICE(IAAS)</a:t>
            </a:r>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This service can be simply called as </a:t>
            </a:r>
            <a:r>
              <a:rPr lang="en-US" dirty="0" err="1"/>
              <a:t>IaaS</a:t>
            </a:r>
            <a:r>
              <a:rPr lang="en-US" dirty="0"/>
              <a:t> and also known as Hardware as a Service(</a:t>
            </a:r>
            <a:r>
              <a:rPr lang="en-US" dirty="0" err="1"/>
              <a:t>HaaS</a:t>
            </a:r>
            <a:r>
              <a:rPr lang="en-US" dirty="0"/>
              <a:t>)</a:t>
            </a:r>
          </a:p>
          <a:p>
            <a:pPr>
              <a:buFont typeface="Wingdings" pitchFamily="2" charset="2"/>
              <a:buChar char="Ø"/>
            </a:pPr>
            <a:r>
              <a:rPr lang="en-US" dirty="0" err="1"/>
              <a:t>IaaS</a:t>
            </a:r>
            <a:r>
              <a:rPr lang="en-US" dirty="0"/>
              <a:t> is a virtual provider of computing resources such as hardware, storage </a:t>
            </a:r>
            <a:r>
              <a:rPr lang="en-US" dirty="0" err="1"/>
              <a:t>services,networking,operating</a:t>
            </a:r>
            <a:r>
              <a:rPr lang="en-US" dirty="0"/>
              <a:t> </a:t>
            </a:r>
            <a:r>
              <a:rPr lang="en-US" dirty="0" err="1"/>
              <a:t>systems,virtualisation</a:t>
            </a:r>
            <a:r>
              <a:rPr lang="en-US" dirty="0"/>
              <a:t> technology etc…</a:t>
            </a:r>
          </a:p>
          <a:p>
            <a:pPr>
              <a:buFont typeface="Wingdings" pitchFamily="2" charset="2"/>
              <a:buChar char="Ø"/>
            </a:pPr>
            <a:r>
              <a:rPr lang="en-US" dirty="0"/>
              <a:t>This service provider owns the required equipment and is responsible for </a:t>
            </a:r>
            <a:r>
              <a:rPr lang="en-US" dirty="0" err="1"/>
              <a:t>configuring,running</a:t>
            </a:r>
            <a:r>
              <a:rPr lang="en-US" dirty="0"/>
              <a:t> and maintaining it.</a:t>
            </a:r>
          </a:p>
          <a:p>
            <a:pPr>
              <a:buFont typeface="Wingdings" pitchFamily="2" charset="2"/>
              <a:buChar char="Ø"/>
            </a:pPr>
            <a:r>
              <a:rPr lang="en-US" dirty="0"/>
              <a:t>Instead of buying and then installing these resources In their own data </a:t>
            </a:r>
            <a:r>
              <a:rPr lang="en-US" dirty="0" err="1"/>
              <a:t>center,companies</a:t>
            </a:r>
            <a:r>
              <a:rPr lang="en-US" dirty="0"/>
              <a:t> can rent these resources as per requirement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err="1"/>
              <a:t>IaaS</a:t>
            </a:r>
            <a:r>
              <a:rPr lang="en-US" dirty="0"/>
              <a:t> is a process of making </a:t>
            </a:r>
            <a:r>
              <a:rPr lang="en-US" dirty="0" err="1"/>
              <a:t>avaliable</a:t>
            </a:r>
            <a:r>
              <a:rPr lang="en-US" dirty="0"/>
              <a:t> the cloud computing infrastructure resources i.e. </a:t>
            </a:r>
            <a:r>
              <a:rPr lang="en-US" dirty="0" err="1"/>
              <a:t>servers,software,data</a:t>
            </a:r>
            <a:r>
              <a:rPr lang="en-US" dirty="0"/>
              <a:t> center space or network </a:t>
            </a:r>
            <a:r>
              <a:rPr lang="en-US" dirty="0" err="1"/>
              <a:t>equipment,clients</a:t>
            </a:r>
            <a:r>
              <a:rPr lang="en-US" dirty="0"/>
              <a:t> instead buy those resources as a fully outsourced service on demand </a:t>
            </a:r>
          </a:p>
          <a:p>
            <a:pPr>
              <a:buFont typeface="Wingdings" pitchFamily="2" charset="2"/>
              <a:buChar char="Ø"/>
            </a:pPr>
            <a:r>
              <a:rPr lang="en-US" dirty="0"/>
              <a:t>Amazon web services is the best all-round </a:t>
            </a:r>
            <a:r>
              <a:rPr lang="en-US" dirty="0" err="1"/>
              <a:t>IaaS</a:t>
            </a:r>
            <a:r>
              <a:rPr lang="en-US" dirty="0"/>
              <a:t> provider </a:t>
            </a:r>
          </a:p>
          <a:p>
            <a:pPr>
              <a:buFont typeface="Wingdings" pitchFamily="2" charset="2"/>
              <a:buChar char="Ø"/>
            </a:pPr>
            <a:r>
              <a:rPr lang="en-US" dirty="0"/>
              <a:t>Depending upon the computing requirements and </a:t>
            </a:r>
            <a:r>
              <a:rPr lang="en-US" dirty="0" err="1"/>
              <a:t>configuration,the</a:t>
            </a:r>
            <a:r>
              <a:rPr lang="en-US" dirty="0"/>
              <a:t> </a:t>
            </a:r>
            <a:r>
              <a:rPr lang="en-US" dirty="0" err="1"/>
              <a:t>IaaS</a:t>
            </a:r>
            <a:r>
              <a:rPr lang="en-US" dirty="0"/>
              <a:t> provider will react quickly in case of scale up or down which is known as auto scaling </a:t>
            </a:r>
          </a:p>
          <a:p>
            <a:pPr>
              <a:buFont typeface="Wingdings" pitchFamily="2" charset="2"/>
              <a:buChar char="Ø"/>
            </a:pPr>
            <a:r>
              <a:rPr lang="en-US" dirty="0"/>
              <a:t>Another important feature regarding various </a:t>
            </a:r>
            <a:r>
              <a:rPr lang="en-US" dirty="0" err="1"/>
              <a:t>IaaS</a:t>
            </a:r>
            <a:r>
              <a:rPr lang="en-US" dirty="0"/>
              <a:t> providers is Elastic load balancing which auto-distributes the incoming traffic related to an application to various multiple instances(virtual computers)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3249" name="Object 1"/>
          <p:cNvGraphicFramePr>
            <a:graphicFrameLocks noChangeAspect="1"/>
          </p:cNvGraphicFramePr>
          <p:nvPr/>
        </p:nvGraphicFramePr>
        <p:xfrm>
          <a:off x="0" y="381000"/>
          <a:ext cx="8001000" cy="6477000"/>
        </p:xfrm>
        <a:graphic>
          <a:graphicData uri="http://schemas.openxmlformats.org/presentationml/2006/ole">
            <mc:AlternateContent xmlns:mc="http://schemas.openxmlformats.org/markup-compatibility/2006">
              <mc:Choice xmlns:v="urn:schemas-microsoft-com:vml" Requires="v">
                <p:oleObj r:id="rId2" imgW="6578729" imgH="3669207" progId="CorelDraw.Graphic.16">
                  <p:embed/>
                </p:oleObj>
              </mc:Choice>
              <mc:Fallback>
                <p:oleObj r:id="rId2" imgW="6578729" imgH="3669207" progId="CorelDraw.Graphic.16">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1000"/>
                        <a:ext cx="8001000" cy="6477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a:t>
            </a:r>
            <a:r>
              <a:rPr lang="en-US" dirty="0" err="1"/>
              <a:t>iaas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Infrastructure as a service(</a:t>
            </a:r>
            <a:r>
              <a:rPr lang="en-US" dirty="0" err="1"/>
              <a:t>IaaS</a:t>
            </a:r>
            <a:r>
              <a:rPr lang="en-US" dirty="0"/>
              <a:t>) is platform independent </a:t>
            </a:r>
          </a:p>
          <a:p>
            <a:pPr>
              <a:buFont typeface="Wingdings" pitchFamily="2" charset="2"/>
              <a:buChar char="Ø"/>
            </a:pPr>
            <a:r>
              <a:rPr lang="en-US" dirty="0"/>
              <a:t>It charges for only the resources that are accessed and used</a:t>
            </a:r>
          </a:p>
          <a:p>
            <a:pPr>
              <a:buFont typeface="Wingdings" pitchFamily="2" charset="2"/>
              <a:buChar char="Ø"/>
            </a:pPr>
            <a:r>
              <a:rPr lang="en-US" dirty="0"/>
              <a:t>Scaling of resources can be done as per requirements </a:t>
            </a:r>
          </a:p>
          <a:p>
            <a:pPr>
              <a:buFont typeface="Wingdings" pitchFamily="2" charset="2"/>
              <a:buChar char="Ø"/>
            </a:pPr>
            <a:r>
              <a:rPr lang="en-US" dirty="0"/>
              <a:t>It includes multi-tenant architecture which represents several users can work on a single piece of hardware </a:t>
            </a:r>
          </a:p>
          <a:p>
            <a:pPr>
              <a:buFont typeface="Wingdings" pitchFamily="2" charset="2"/>
              <a:buChar char="Ø"/>
            </a:pPr>
            <a:r>
              <a:rPr lang="en-US" dirty="0"/>
              <a:t>Elasticity is also possible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extLst>
              <p:ext uri="{D42A27DB-BD31-4B8C-83A1-F6EECF244321}">
                <p14:modId xmlns:p14="http://schemas.microsoft.com/office/powerpoint/2010/main" val="3841155372"/>
              </p:ext>
            </p:extLst>
          </p:nvPr>
        </p:nvGraphicFramePr>
        <p:xfrm>
          <a:off x="914400" y="1219200"/>
          <a:ext cx="8077200" cy="4572000"/>
        </p:xfrm>
        <a:graphic>
          <a:graphicData uri="http://schemas.openxmlformats.org/presentationml/2006/ole">
            <mc:AlternateContent xmlns:mc="http://schemas.openxmlformats.org/markup-compatibility/2006">
              <mc:Choice xmlns:v="urn:schemas-microsoft-com:vml" Requires="v">
                <p:oleObj r:id="rId2" imgW="5388830" imgH="4423941" progId="">
                  <p:embed/>
                </p:oleObj>
              </mc:Choice>
              <mc:Fallback>
                <p:oleObj r:id="rId2" imgW="5388830" imgH="4423941" progId="">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19200"/>
                        <a:ext cx="8077200" cy="4572000"/>
                      </a:xfrm>
                      <a:prstGeom prst="rect">
                        <a:avLst/>
                      </a:prstGeom>
                      <a:noFill/>
                    </p:spPr>
                  </p:pic>
                </p:oleObj>
              </mc:Fallback>
            </mc:AlternateContent>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a:t>
            </a:r>
            <a:r>
              <a:rPr lang="en-US" dirty="0" err="1"/>
              <a:t>iaas</a:t>
            </a:r>
            <a:r>
              <a:rPr lang="en-US" dirty="0"/>
              <a:t>:</a:t>
            </a:r>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It offers flexible scalability because users can access the resources at any time as per requirement </a:t>
            </a:r>
          </a:p>
          <a:p>
            <a:pPr>
              <a:buFont typeface="Wingdings" pitchFamily="2" charset="2"/>
              <a:buChar char="Ø"/>
            </a:pPr>
            <a:r>
              <a:rPr lang="en-US" dirty="0"/>
              <a:t>Less total cost of ownership since customers will pay only for what they use</a:t>
            </a:r>
          </a:p>
          <a:p>
            <a:pPr>
              <a:buFont typeface="Wingdings" pitchFamily="2" charset="2"/>
              <a:buChar char="Ø"/>
            </a:pPr>
            <a:r>
              <a:rPr lang="en-US" dirty="0"/>
              <a:t>Avoids the need for hardware administration and maintenance</a:t>
            </a:r>
          </a:p>
          <a:p>
            <a:pPr>
              <a:buFont typeface="Wingdings" pitchFamily="2" charset="2"/>
              <a:buChar char="Ø"/>
            </a:pPr>
            <a:r>
              <a:rPr lang="en-US" dirty="0"/>
              <a:t>It also includes location independence since users can access the service from </a:t>
            </a:r>
            <a:r>
              <a:rPr lang="en-US" dirty="0" err="1"/>
              <a:t>anywhere,as</a:t>
            </a:r>
            <a:r>
              <a:rPr lang="en-US" dirty="0"/>
              <a:t> long as the internet connection  facility  exists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lvl="0">
              <a:buFont typeface="Wingdings" pitchFamily="2" charset="2"/>
              <a:buChar char="Ø"/>
            </a:pPr>
            <a:r>
              <a:rPr lang="en-IN" dirty="0"/>
              <a:t>Because of the redundancy of the cloud hosts, if one network or server fails, there is no effect on data </a:t>
            </a:r>
            <a:r>
              <a:rPr lang="en-IN" dirty="0" err="1"/>
              <a:t>center</a:t>
            </a:r>
            <a:r>
              <a:rPr lang="en-IN" dirty="0"/>
              <a:t> due to multiple hardware resources. Even in the worst case if an entire data </a:t>
            </a:r>
            <a:r>
              <a:rPr lang="en-IN" dirty="0" err="1"/>
              <a:t>center</a:t>
            </a:r>
            <a:r>
              <a:rPr lang="en-IN" dirty="0"/>
              <a:t> failed, there would be secondary and tertiary data </a:t>
            </a:r>
            <a:r>
              <a:rPr lang="en-IN" dirty="0" err="1"/>
              <a:t>centers</a:t>
            </a:r>
            <a:r>
              <a:rPr lang="en-IN" dirty="0"/>
              <a:t> to assure continued required function.</a:t>
            </a:r>
            <a:endParaRPr lang="en-US" dirty="0"/>
          </a:p>
          <a:p>
            <a:pPr lvl="0">
              <a:buFont typeface="Wingdings" pitchFamily="2" charset="2"/>
              <a:buChar char="Ø"/>
            </a:pPr>
            <a:r>
              <a:rPr lang="en-IN" dirty="0"/>
              <a:t>Minimized risk on ROI.</a:t>
            </a:r>
            <a:endParaRPr lang="en-US" dirty="0"/>
          </a:p>
          <a:p>
            <a:pPr>
              <a:buFont typeface="Wingdings" pitchFamily="2" charset="2"/>
              <a:buChar char="Ø"/>
            </a:pP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a:t>
            </a:r>
            <a:r>
              <a:rPr lang="en-US" dirty="0" err="1"/>
              <a:t>Iaas</a:t>
            </a:r>
            <a:endParaRPr lang="en-US" dirty="0"/>
          </a:p>
        </p:txBody>
      </p:sp>
      <p:sp>
        <p:nvSpPr>
          <p:cNvPr id="3" name="Content Placeholder 2"/>
          <p:cNvSpPr>
            <a:spLocks noGrp="1"/>
          </p:cNvSpPr>
          <p:nvPr>
            <p:ph idx="1"/>
          </p:nvPr>
        </p:nvSpPr>
        <p:spPr/>
        <p:txBody>
          <a:bodyPr/>
          <a:lstStyle/>
          <a:p>
            <a:pPr lvl="0">
              <a:buFont typeface="Wingdings" pitchFamily="2" charset="2"/>
              <a:buChar char="Ø"/>
            </a:pPr>
            <a:r>
              <a:rPr lang="en-IN" dirty="0"/>
              <a:t>Success regarding particular usage of the service is based on the ability of the vendor.</a:t>
            </a:r>
            <a:endParaRPr lang="en-US" dirty="0"/>
          </a:p>
          <a:p>
            <a:pPr lvl="0">
              <a:buFont typeface="Wingdings" pitchFamily="2" charset="2"/>
              <a:buChar char="Ø"/>
            </a:pPr>
            <a:r>
              <a:rPr lang="en-IN" dirty="0"/>
              <a:t>Security is a major concern.</a:t>
            </a:r>
            <a:endParaRPr lang="en-US" dirty="0"/>
          </a:p>
          <a:p>
            <a:pPr lvl="0">
              <a:buFont typeface="Wingdings" pitchFamily="2" charset="2"/>
              <a:buChar char="Ø"/>
            </a:pPr>
            <a:r>
              <a:rPr lang="en-IN" dirty="0"/>
              <a:t>As data can be stored anywhere in the cloud, it is necessary to determine the kind of data to be stored since many countries have their own strict regulations regarding the location of data.</a:t>
            </a:r>
            <a:endParaRPr lang="en-US" dirty="0"/>
          </a:p>
          <a:p>
            <a:pPr>
              <a:buFont typeface="Wingdings" pitchFamily="2" charset="2"/>
              <a:buChar char="Ø"/>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
            </a:r>
            <a:r>
              <a:rPr lang="en-US" dirty="0" err="1"/>
              <a:t>iaas</a:t>
            </a:r>
            <a:r>
              <a:rPr lang="en-US" dirty="0"/>
              <a:t>:</a:t>
            </a:r>
          </a:p>
        </p:txBody>
      </p:sp>
      <p:sp>
        <p:nvSpPr>
          <p:cNvPr id="3" name="Content Placeholder 2"/>
          <p:cNvSpPr>
            <a:spLocks noGrp="1"/>
          </p:cNvSpPr>
          <p:nvPr>
            <p:ph idx="1"/>
          </p:nvPr>
        </p:nvSpPr>
        <p:spPr/>
        <p:txBody>
          <a:bodyPr>
            <a:normAutofit/>
          </a:bodyPr>
          <a:lstStyle/>
          <a:p>
            <a:pPr>
              <a:buFont typeface="Wingdings" pitchFamily="2" charset="2"/>
              <a:buChar char="Ø"/>
            </a:pPr>
            <a:r>
              <a:rPr lang="en-US" b="1" dirty="0"/>
              <a:t>Computation as a service</a:t>
            </a:r>
            <a:r>
              <a:rPr lang="en-US" dirty="0"/>
              <a:t>:</a:t>
            </a:r>
          </a:p>
          <a:p>
            <a:pPr lvl="0">
              <a:buFont typeface="Wingdings" pitchFamily="2" charset="2"/>
              <a:buChar char="§"/>
            </a:pPr>
            <a:r>
              <a:rPr lang="en-IN" dirty="0"/>
              <a:t>In this virtual machine based servers are charged per hour depending upon the virtual machine capacity mainly RAM size and CPU, OS, features of that particular virtual machine and deployed software.</a:t>
            </a:r>
          </a:p>
          <a:p>
            <a:pPr lvl="0">
              <a:buFont typeface="Wingdings" pitchFamily="2" charset="2"/>
              <a:buChar char="Ø"/>
            </a:pPr>
            <a:r>
              <a:rPr lang="en-IN" b="1" dirty="0"/>
              <a:t>Data as a service</a:t>
            </a:r>
            <a:r>
              <a:rPr lang="en-IN" dirty="0"/>
              <a:t>:</a:t>
            </a:r>
          </a:p>
          <a:p>
            <a:pPr>
              <a:buFont typeface="Wingdings" pitchFamily="2" charset="2"/>
              <a:buChar char="§"/>
            </a:pPr>
            <a:r>
              <a:rPr lang="en-IN" dirty="0"/>
              <a:t>In this there is no restriction on storage space to store the data related to the user regardless of its type, and charged per </a:t>
            </a:r>
            <a:r>
              <a:rPr lang="en-IN" dirty="0" err="1"/>
              <a:t>GByte</a:t>
            </a:r>
            <a:r>
              <a:rPr lang="en-IN" dirty="0"/>
              <a:t> for data transfer and data size.</a:t>
            </a:r>
            <a:endParaRPr lang="en-US" dirty="0"/>
          </a:p>
          <a:p>
            <a:pPr lvl="0">
              <a:buFont typeface="Wingdings" pitchFamily="2" charset="2"/>
              <a:buChar char="§"/>
            </a:pPr>
            <a:endParaRPr lang="en-US" dirty="0"/>
          </a:p>
          <a:p>
            <a:pPr>
              <a:buFont typeface="Wingdings" pitchFamily="2" charset="2"/>
              <a:buChar char="§"/>
            </a:pP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
            </a:r>
            <a:r>
              <a:rPr lang="en-US" dirty="0" err="1"/>
              <a:t>Iaas</a:t>
            </a:r>
            <a:r>
              <a:rPr lang="en-US" dirty="0"/>
              <a:t> clouds:</a:t>
            </a:r>
          </a:p>
        </p:txBody>
      </p:sp>
      <p:sp>
        <p:nvSpPr>
          <p:cNvPr id="3" name="Content Placeholder 2"/>
          <p:cNvSpPr>
            <a:spLocks noGrp="1"/>
          </p:cNvSpPr>
          <p:nvPr>
            <p:ph idx="1"/>
          </p:nvPr>
        </p:nvSpPr>
        <p:spPr/>
        <p:txBody>
          <a:bodyPr>
            <a:normAutofit/>
          </a:bodyPr>
          <a:lstStyle/>
          <a:p>
            <a:pPr>
              <a:buFont typeface="Wingdings" pitchFamily="2" charset="2"/>
              <a:buChar char="Ø"/>
            </a:pPr>
            <a:r>
              <a:rPr lang="en-US" b="1" dirty="0"/>
              <a:t>Public </a:t>
            </a:r>
            <a:r>
              <a:rPr lang="en-US" b="1" dirty="0" err="1"/>
              <a:t>IaaS</a:t>
            </a:r>
            <a:r>
              <a:rPr lang="en-US" b="1" dirty="0"/>
              <a:t> cloud</a:t>
            </a:r>
            <a:r>
              <a:rPr lang="en-US" dirty="0"/>
              <a:t>:</a:t>
            </a:r>
          </a:p>
          <a:p>
            <a:pPr>
              <a:buFont typeface="Wingdings" pitchFamily="2" charset="2"/>
              <a:buChar char="§"/>
            </a:pPr>
            <a:r>
              <a:rPr lang="en-IN" dirty="0"/>
              <a:t>This is similar to that of the cloud computing concept where multiple users will share the server resources as provided by the provider.</a:t>
            </a:r>
          </a:p>
          <a:p>
            <a:pPr>
              <a:buFont typeface="Wingdings" pitchFamily="2" charset="2"/>
              <a:buChar char="Ø"/>
            </a:pPr>
            <a:r>
              <a:rPr lang="en-IN" b="1" dirty="0"/>
              <a:t>Private </a:t>
            </a:r>
            <a:r>
              <a:rPr lang="en-IN" b="1" dirty="0" err="1"/>
              <a:t>IaaS</a:t>
            </a:r>
            <a:r>
              <a:rPr lang="en-IN" b="1" dirty="0"/>
              <a:t> cloud</a:t>
            </a:r>
            <a:r>
              <a:rPr lang="en-IN" dirty="0"/>
              <a:t>:</a:t>
            </a:r>
          </a:p>
          <a:p>
            <a:pPr>
              <a:buFont typeface="Wingdings" pitchFamily="2" charset="2"/>
              <a:buChar char="§"/>
            </a:pPr>
            <a:r>
              <a:rPr lang="en-IN" dirty="0"/>
              <a:t>using virtualisation technology it provides cloud computing services to a single company. The Services are provided privately and exists behind firewalls which are managed by individual business. The resources are especially concerned to the individual business and must not be used by others.</a:t>
            </a:r>
            <a:endParaRPr lang="en-US" dirty="0"/>
          </a:p>
          <a:p>
            <a:pPr>
              <a:buFont typeface="Wingdings" pitchFamily="2" charset="2"/>
              <a:buChar char="Ø"/>
            </a:pP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b="1" dirty="0"/>
              <a:t>Hybrid </a:t>
            </a:r>
            <a:r>
              <a:rPr lang="en-US" b="1" dirty="0" err="1"/>
              <a:t>IaaS</a:t>
            </a:r>
            <a:r>
              <a:rPr lang="en-US" b="1" dirty="0"/>
              <a:t> cloud</a:t>
            </a:r>
            <a:r>
              <a:rPr lang="en-US" dirty="0"/>
              <a:t>:</a:t>
            </a:r>
          </a:p>
          <a:p>
            <a:pPr hangingPunct="0">
              <a:buFont typeface="Wingdings" pitchFamily="2" charset="2"/>
              <a:buChar char="§"/>
            </a:pPr>
            <a:r>
              <a:rPr lang="en-IN" dirty="0"/>
              <a:t>As it is already said in chapter2 it is a combination of public and private cloud. It is helpful in those cases, where some companies might want to maintain certain servers in private cloud and other category of servers in public cloud.</a:t>
            </a:r>
            <a:endParaRPr lang="en-US" dirty="0"/>
          </a:p>
          <a:p>
            <a:pPr hangingPunct="0">
              <a:buFont typeface="Wingdings" pitchFamily="2" charset="2"/>
              <a:buChar char="§"/>
            </a:pPr>
            <a:r>
              <a:rPr lang="en-IN" dirty="0"/>
              <a:t>Examples: Amazon EC2, Tata Communication’s </a:t>
            </a:r>
            <a:r>
              <a:rPr lang="en-IN" dirty="0" err="1"/>
              <a:t>InstaCompute</a:t>
            </a:r>
            <a:r>
              <a:rPr lang="en-IN" dirty="0"/>
              <a:t>, </a:t>
            </a:r>
            <a:r>
              <a:rPr lang="en-IN" dirty="0" err="1"/>
              <a:t>Rackspace</a:t>
            </a:r>
            <a:r>
              <a:rPr lang="en-IN" dirty="0"/>
              <a:t>, </a:t>
            </a:r>
            <a:r>
              <a:rPr lang="en-IN" dirty="0" err="1"/>
              <a:t>Bluelock</a:t>
            </a:r>
            <a:r>
              <a:rPr lang="en-IN" dirty="0"/>
              <a:t>.  </a:t>
            </a:r>
            <a:endParaRPr lang="en-US" dirty="0"/>
          </a:p>
          <a:p>
            <a:pPr hangingPunct="0">
              <a:buFont typeface="Wingdings" pitchFamily="2" charset="2"/>
              <a:buChar char="§"/>
            </a:pPr>
            <a:r>
              <a:rPr lang="en-IN" dirty="0"/>
              <a:t>Infrastructure as a service (</a:t>
            </a:r>
            <a:r>
              <a:rPr lang="en-IN" dirty="0" err="1"/>
              <a:t>IaaS</a:t>
            </a:r>
            <a:r>
              <a:rPr lang="en-IN" dirty="0"/>
              <a:t>) like Amazon Web Services offers virtual server instances having unique IP addresses and storage blocks on demand. Customers can use the API (Application Program Interface) of the provider to start, access, configure and stop their storage and virtual servers.</a:t>
            </a:r>
            <a:endParaRPr lang="en-US" dirty="0"/>
          </a:p>
          <a:p>
            <a:pPr>
              <a:buFont typeface="Wingdings" pitchFamily="2" charset="2"/>
              <a:buChar char="§"/>
            </a:pP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hangingPunct="0">
              <a:buFont typeface="Wingdings" pitchFamily="2" charset="2"/>
              <a:buChar char="Ø"/>
            </a:pPr>
            <a:r>
              <a:rPr lang="en-IN" b="1" dirty="0" err="1"/>
              <a:t>InstaCompute</a:t>
            </a:r>
            <a:r>
              <a:rPr lang="en-IN" b="1" dirty="0"/>
              <a:t>:</a:t>
            </a:r>
            <a:endParaRPr lang="en-US" dirty="0"/>
          </a:p>
          <a:p>
            <a:pPr hangingPunct="0">
              <a:buFont typeface="Wingdings" pitchFamily="2" charset="2"/>
              <a:buChar char="§"/>
            </a:pPr>
            <a:r>
              <a:rPr lang="en-IN" dirty="0"/>
              <a:t>It is an example of an </a:t>
            </a:r>
            <a:r>
              <a:rPr lang="en-IN" dirty="0" err="1"/>
              <a:t>IaaS</a:t>
            </a:r>
            <a:r>
              <a:rPr lang="en-IN" dirty="0"/>
              <a:t> provider by Tata communications which is cost-effective and flexible and reliable hosted infrastructure solution which offers the variable computing power needed to meet varying business needs exactly as per the requirement.</a:t>
            </a:r>
          </a:p>
          <a:p>
            <a:pPr hangingPunct="0">
              <a:buFont typeface="Wingdings" pitchFamily="2" charset="2"/>
              <a:buChar char="§"/>
            </a:pPr>
            <a:r>
              <a:rPr lang="en-IN" dirty="0"/>
              <a:t> It allows removal of virtual servers, metered internet connectivity, storage capacity and dynamic addition. </a:t>
            </a:r>
          </a:p>
          <a:p>
            <a:pPr hangingPunct="0">
              <a:buFont typeface="Wingdings" pitchFamily="2" charset="2"/>
              <a:buChar char="§"/>
            </a:pPr>
            <a:r>
              <a:rPr lang="en-IN" dirty="0"/>
              <a:t>With security, pay-per–use and guaranteed service levels, it is the exactly suitable for businesses which require faster revenue generation, increased competitiveness and quick-time to market.</a:t>
            </a:r>
            <a:endParaRPr lang="en-US" dirty="0"/>
          </a:p>
          <a:p>
            <a:pPr>
              <a:buNone/>
            </a:pP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Companies offering </a:t>
            </a:r>
            <a:r>
              <a:rPr lang="en-US" dirty="0" err="1"/>
              <a:t>iaas</a:t>
            </a:r>
            <a:r>
              <a:rPr lang="en-US" dirty="0"/>
              <a:t>:</a:t>
            </a:r>
          </a:p>
        </p:txBody>
      </p:sp>
      <p:sp>
        <p:nvSpPr>
          <p:cNvPr id="3" name="Content Placeholder 2"/>
          <p:cNvSpPr>
            <a:spLocks noGrp="1"/>
          </p:cNvSpPr>
          <p:nvPr>
            <p:ph idx="1"/>
          </p:nvPr>
        </p:nvSpPr>
        <p:spPr/>
        <p:txBody>
          <a:bodyPr>
            <a:normAutofit fontScale="92500" lnSpcReduction="20000"/>
          </a:bodyPr>
          <a:lstStyle/>
          <a:p>
            <a:pPr hangingPunct="0">
              <a:buFont typeface="Wingdings" pitchFamily="2" charset="2"/>
              <a:buChar char="Ø"/>
            </a:pPr>
            <a:r>
              <a:rPr lang="en-IN" b="1" dirty="0"/>
              <a:t>Amazon EC2:</a:t>
            </a:r>
            <a:endParaRPr lang="en-US" dirty="0"/>
          </a:p>
          <a:p>
            <a:pPr hangingPunct="0">
              <a:buFont typeface="Wingdings" pitchFamily="2" charset="2"/>
              <a:buChar char="Ø"/>
            </a:pPr>
            <a:r>
              <a:rPr lang="en-IN" dirty="0"/>
              <a:t>It is a web service which offers dynamic scaling of computing capacity in the cloud. </a:t>
            </a:r>
          </a:p>
          <a:p>
            <a:pPr hangingPunct="0">
              <a:buFont typeface="Wingdings" pitchFamily="2" charset="2"/>
              <a:buChar char="Ø"/>
            </a:pPr>
            <a:r>
              <a:rPr lang="en-IN" dirty="0"/>
              <a:t>It enables users to have complete control over computing resources and makes them to run on Amazon’s excellent computing environment.</a:t>
            </a:r>
          </a:p>
          <a:p>
            <a:pPr hangingPunct="0">
              <a:buFont typeface="Wingdings" pitchFamily="2" charset="2"/>
              <a:buChar char="Ø"/>
            </a:pPr>
            <a:r>
              <a:rPr lang="en-IN" dirty="0"/>
              <a:t> It allows the users to pay as per the capacity what they use.</a:t>
            </a:r>
          </a:p>
          <a:p>
            <a:pPr hangingPunct="0">
              <a:buFont typeface="Wingdings" pitchFamily="2" charset="2"/>
              <a:buChar char="Ø"/>
            </a:pPr>
            <a:r>
              <a:rPr lang="en-IN" dirty="0"/>
              <a:t> It minimizes the time needed to obtain and boot any new server instances, allowing the users to quickly scale capacity whenever computing requirements change. </a:t>
            </a:r>
          </a:p>
          <a:p>
            <a:pPr hangingPunct="0">
              <a:buFont typeface="Wingdings" pitchFamily="2" charset="2"/>
              <a:buChar char="Ø"/>
            </a:pPr>
            <a:r>
              <a:rPr lang="en-IN" dirty="0"/>
              <a:t>It also offers developers the tools to repair failure resilient applications and separate themselves from general failure scenarios.</a:t>
            </a:r>
            <a:endParaRPr lang="en-US" dirty="0"/>
          </a:p>
          <a:p>
            <a:pPr>
              <a:buNone/>
            </a:pP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hangingPunct="0">
              <a:buFont typeface="Wingdings" pitchFamily="2" charset="2"/>
              <a:buChar char="Ø"/>
            </a:pPr>
            <a:r>
              <a:rPr lang="en-IN" b="1" dirty="0" err="1"/>
              <a:t>Bluelock</a:t>
            </a:r>
            <a:r>
              <a:rPr lang="en-IN" b="1" dirty="0"/>
              <a:t>:</a:t>
            </a:r>
            <a:endParaRPr lang="en-US" dirty="0"/>
          </a:p>
          <a:p>
            <a:pPr hangingPunct="0">
              <a:buFont typeface="Wingdings" pitchFamily="2" charset="2"/>
              <a:buChar char="§"/>
            </a:pPr>
            <a:r>
              <a:rPr lang="en-IN" dirty="0"/>
              <a:t>It offers cloud computing and managed services supported by VMware cloud data </a:t>
            </a:r>
            <a:r>
              <a:rPr lang="en-IN" dirty="0" err="1"/>
              <a:t>center</a:t>
            </a:r>
            <a:r>
              <a:rPr lang="en-IN" dirty="0"/>
              <a:t> services. </a:t>
            </a:r>
          </a:p>
          <a:p>
            <a:pPr hangingPunct="0">
              <a:buFont typeface="Wingdings" pitchFamily="2" charset="2"/>
              <a:buChar char="§"/>
            </a:pPr>
            <a:r>
              <a:rPr lang="en-IN" dirty="0"/>
              <a:t>The data </a:t>
            </a:r>
            <a:r>
              <a:rPr lang="en-IN" dirty="0" err="1"/>
              <a:t>centers</a:t>
            </a:r>
            <a:r>
              <a:rPr lang="en-IN" dirty="0"/>
              <a:t> related to this are very secure and also SAS-70 type II certified, so the users know that their data existing in the cloud is not touchable by anyone.</a:t>
            </a:r>
            <a:endParaRPr lang="en-US" dirty="0"/>
          </a:p>
          <a:p>
            <a:pPr>
              <a:buNone/>
            </a:pP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hangingPunct="0">
              <a:buFont typeface="Wingdings" pitchFamily="2" charset="2"/>
              <a:buChar char="Ø"/>
            </a:pPr>
            <a:r>
              <a:rPr lang="en-IN" b="1" dirty="0" err="1"/>
              <a:t>GoGrid</a:t>
            </a:r>
            <a:r>
              <a:rPr lang="en-IN" b="1" dirty="0"/>
              <a:t>:</a:t>
            </a:r>
            <a:endParaRPr lang="en-US" dirty="0"/>
          </a:p>
          <a:p>
            <a:pPr hangingPunct="0">
              <a:buFont typeface="Wingdings" pitchFamily="2" charset="2"/>
              <a:buChar char="§"/>
            </a:pPr>
            <a:r>
              <a:rPr lang="en-IN" dirty="0"/>
              <a:t>It offers customers with a web service interface which is user friendly, video demonstrations which are very easy to understand, and also inexpensive billing system. </a:t>
            </a:r>
          </a:p>
          <a:p>
            <a:pPr hangingPunct="0">
              <a:buFont typeface="Wingdings" pitchFamily="2" charset="2"/>
              <a:buChar char="§"/>
            </a:pPr>
            <a:r>
              <a:rPr lang="en-IN" dirty="0"/>
              <a:t>It supports multiple operating systems, load balancing, cloud storage etc.,.</a:t>
            </a:r>
            <a:endParaRPr lang="en-US" dirty="0"/>
          </a:p>
          <a:p>
            <a:pPr hangingPunct="0">
              <a:buNone/>
            </a:pPr>
            <a:r>
              <a:rPr lang="en-IN" dirty="0"/>
              <a:t> </a:t>
            </a:r>
            <a:endParaRPr lang="en-US" dirty="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1" y="1676400"/>
            <a:ext cx="7315200" cy="4234822"/>
          </a:xfrm>
        </p:spPr>
        <p:txBody>
          <a:bodyPr>
            <a:normAutofit/>
          </a:bodyPr>
          <a:lstStyle/>
          <a:p>
            <a:pPr>
              <a:buFont typeface="Wingdings" pitchFamily="2" charset="2"/>
              <a:buChar char="Ø"/>
            </a:pPr>
            <a:r>
              <a:rPr lang="en-US" sz="2200" dirty="0"/>
              <a:t>The users need not to compensate for infrastructure, they just pay for how much data they transferred and saved on the server  of the provider.</a:t>
            </a:r>
          </a:p>
          <a:p>
            <a:pPr>
              <a:buFont typeface="Wingdings" pitchFamily="2" charset="2"/>
              <a:buChar char="Ø"/>
            </a:pPr>
            <a:r>
              <a:rPr lang="en-US" sz="2200" dirty="0"/>
              <a:t>If there is any  loss of data, the client can get the lost data from provider of the service.</a:t>
            </a:r>
          </a:p>
          <a:p>
            <a:pPr>
              <a:buFont typeface="Wingdings" pitchFamily="2" charset="2"/>
              <a:buChar char="Ø"/>
            </a:pPr>
            <a:r>
              <a:rPr lang="en-US" sz="2200" dirty="0"/>
              <a:t>Examples :web e-mail providers such as yahoo, </a:t>
            </a:r>
            <a:r>
              <a:rPr lang="en-US" sz="2200" dirty="0" err="1"/>
              <a:t>gmail</a:t>
            </a:r>
            <a:r>
              <a:rPr lang="en-US" sz="2200" dirty="0"/>
              <a:t>, hot mail, sites like </a:t>
            </a:r>
            <a:r>
              <a:rPr lang="en-US" sz="2200" dirty="0" err="1"/>
              <a:t>flickr</a:t>
            </a:r>
            <a:r>
              <a:rPr lang="en-US" sz="2200" dirty="0"/>
              <a:t>, </a:t>
            </a:r>
            <a:r>
              <a:rPr lang="en-US" sz="2200" dirty="0" err="1"/>
              <a:t>picasa</a:t>
            </a:r>
            <a:r>
              <a:rPr lang="en-US" sz="2200" dirty="0"/>
              <a:t>, youtube, </a:t>
            </a:r>
            <a:r>
              <a:rPr lang="en-US" sz="2200" dirty="0" err="1"/>
              <a:t>facebook</a:t>
            </a:r>
            <a:r>
              <a:rPr lang="en-US" sz="2200" dirty="0"/>
              <a:t>.</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Recapitulation:</a:t>
            </a:r>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IN" dirty="0"/>
              <a:t>In this chapter you have learnt various types of services offered by cloud such as  Storage as a Service which generally depends on hundreds of data servers.</a:t>
            </a:r>
          </a:p>
          <a:p>
            <a:pPr>
              <a:buFont typeface="Wingdings" pitchFamily="2" charset="2"/>
              <a:buChar char="Ø"/>
            </a:pPr>
            <a:r>
              <a:rPr lang="en-IN" dirty="0"/>
              <a:t> Database as a Service which avoids the cost and complexity of maintaining your own database, Information as a Service which offers the facility to use any type of information which is hosted remotely. Process as a Service which provides a mechanism to form a business solution by uniting the resources together.</a:t>
            </a:r>
          </a:p>
          <a:p>
            <a:pPr>
              <a:buFont typeface="Wingdings" pitchFamily="2" charset="2"/>
              <a:buChar char="Ø"/>
            </a:pPr>
            <a:r>
              <a:rPr lang="en-IN" dirty="0"/>
              <a:t> Application as a service in which Customers rent software hosted by the vendor, Management/Governance as a Service which involves various tasks such as security, performance monitoring, compliance auditing, contingency plans and disaster recovery etc., </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a:xfrm>
            <a:off x="457200" y="1609416"/>
            <a:ext cx="7239000" cy="5248584"/>
          </a:xfrm>
        </p:spPr>
        <p:txBody>
          <a:bodyPr>
            <a:normAutofit/>
          </a:bodyPr>
          <a:lstStyle/>
          <a:p>
            <a:pPr>
              <a:buFont typeface="Wingdings" pitchFamily="2" charset="2"/>
              <a:buChar char="Ø"/>
            </a:pPr>
            <a:r>
              <a:rPr lang="en-IN" dirty="0"/>
              <a:t>Platform as a Service which enables users to create web applications very quickly by providing hardware, storage, operating systems and network capacity on rent basis over the network internet. </a:t>
            </a:r>
          </a:p>
          <a:p>
            <a:pPr>
              <a:buFont typeface="Wingdings" pitchFamily="2" charset="2"/>
              <a:buChar char="Ø"/>
            </a:pPr>
            <a:r>
              <a:rPr lang="en-IN" dirty="0"/>
              <a:t>Next you have learned the most required one in any area </a:t>
            </a:r>
            <a:r>
              <a:rPr lang="en-IN" dirty="0" err="1"/>
              <a:t>i.e</a:t>
            </a:r>
            <a:r>
              <a:rPr lang="en-IN" dirty="0"/>
              <a:t> Security as a Service which protects the data at various stages. </a:t>
            </a:r>
          </a:p>
          <a:p>
            <a:pPr>
              <a:buFont typeface="Wingdings" pitchFamily="2" charset="2"/>
              <a:buChar char="Ø"/>
            </a:pPr>
            <a:r>
              <a:rPr lang="en-IN" dirty="0"/>
              <a:t>The other services are Testing as a Service which is required to provide a guarantee regarding the quality of the applications which are cloud based, Integration as a Service which provides a web based interface to connect files and applications with any other data, the backend data, applications and systems.</a:t>
            </a:r>
          </a:p>
          <a:p>
            <a:pPr>
              <a:buFont typeface="Wingdings" pitchFamily="2" charset="2"/>
              <a:buChar char="Ø"/>
            </a:pPr>
            <a:r>
              <a:rPr lang="en-IN" dirty="0"/>
              <a:t> Infrastructure as a Service which is a process of making available the cloud computing infrastructure resources.</a:t>
            </a:r>
            <a:endParaRPr lang="en-US" dirty="0"/>
          </a:p>
          <a:p>
            <a:pPr>
              <a:buFont typeface="Wingdings" pitchFamily="2" charset="2"/>
              <a:buChar char="Ø"/>
            </a:pP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BIBILIOGRAPHY</a:t>
            </a:r>
            <a:endParaRPr lang="en-US" dirty="0"/>
          </a:p>
        </p:txBody>
      </p:sp>
      <p:sp>
        <p:nvSpPr>
          <p:cNvPr id="3" name="Content Placeholder 2"/>
          <p:cNvSpPr>
            <a:spLocks noGrp="1"/>
          </p:cNvSpPr>
          <p:nvPr>
            <p:ph idx="1"/>
          </p:nvPr>
        </p:nvSpPr>
        <p:spPr/>
        <p:txBody>
          <a:bodyPr>
            <a:normAutofit/>
          </a:bodyPr>
          <a:lstStyle/>
          <a:p>
            <a:pPr lvl="0" hangingPunct="0">
              <a:buFont typeface="Wingdings" pitchFamily="2" charset="2"/>
              <a:buChar char="Ø"/>
            </a:pPr>
            <a:r>
              <a:rPr lang="en-IN" dirty="0" err="1"/>
              <a:t>Dinkar</a:t>
            </a:r>
            <a:r>
              <a:rPr lang="en-IN" dirty="0"/>
              <a:t> </a:t>
            </a:r>
            <a:r>
              <a:rPr lang="en-IN" dirty="0" err="1"/>
              <a:t>Sitaram</a:t>
            </a:r>
            <a:r>
              <a:rPr lang="en-IN" dirty="0"/>
              <a:t>, </a:t>
            </a:r>
            <a:r>
              <a:rPr lang="en-IN" dirty="0" err="1"/>
              <a:t>Geetha</a:t>
            </a:r>
            <a:r>
              <a:rPr lang="en-IN" dirty="0"/>
              <a:t> </a:t>
            </a:r>
            <a:r>
              <a:rPr lang="en-IN" dirty="0" err="1"/>
              <a:t>Manjunath</a:t>
            </a:r>
            <a:r>
              <a:rPr lang="en-IN" dirty="0"/>
              <a:t>, </a:t>
            </a:r>
            <a:r>
              <a:rPr lang="en-IN" i="1" dirty="0"/>
              <a:t>Moving to the Cloud: Developing Apps in the New World of Cloud Computing</a:t>
            </a:r>
            <a:r>
              <a:rPr lang="en-IN" dirty="0"/>
              <a:t>, Elsevier, 2011.</a:t>
            </a:r>
            <a:endParaRPr lang="en-US" dirty="0"/>
          </a:p>
          <a:p>
            <a:pPr lvl="0" hangingPunct="0">
              <a:buFont typeface="Wingdings" pitchFamily="2" charset="2"/>
              <a:buChar char="Ø"/>
            </a:pPr>
            <a:r>
              <a:rPr lang="en-IN" dirty="0"/>
              <a:t>Jonathan B. Rosenberg, Arthur </a:t>
            </a:r>
            <a:r>
              <a:rPr lang="en-IN" dirty="0" err="1"/>
              <a:t>Mateos</a:t>
            </a:r>
            <a:r>
              <a:rPr lang="en-IN" dirty="0"/>
              <a:t>, </a:t>
            </a:r>
            <a:r>
              <a:rPr lang="en-IN" i="1" dirty="0"/>
              <a:t>The Cloud at Your Service: The When, How, and Why of Enterprise Cloud Computing</a:t>
            </a:r>
            <a:r>
              <a:rPr lang="en-IN" dirty="0"/>
              <a:t>, Manning Publications Company, 2010.</a:t>
            </a:r>
            <a:endParaRPr lang="en-US" dirty="0"/>
          </a:p>
          <a:p>
            <a:pPr lvl="0" hangingPunct="0">
              <a:buFont typeface="Wingdings" pitchFamily="2" charset="2"/>
              <a:buChar char="Ø"/>
            </a:pPr>
            <a:r>
              <a:rPr lang="en-IN" dirty="0" err="1"/>
              <a:t>Rajkumar</a:t>
            </a:r>
            <a:r>
              <a:rPr lang="en-IN" dirty="0"/>
              <a:t> </a:t>
            </a:r>
            <a:r>
              <a:rPr lang="en-IN" dirty="0" err="1"/>
              <a:t>Buyya</a:t>
            </a:r>
            <a:r>
              <a:rPr lang="en-IN" dirty="0"/>
              <a:t>, James </a:t>
            </a:r>
            <a:r>
              <a:rPr lang="en-IN" dirty="0" err="1"/>
              <a:t>Broberg</a:t>
            </a:r>
            <a:r>
              <a:rPr lang="en-IN" dirty="0"/>
              <a:t>, </a:t>
            </a:r>
            <a:r>
              <a:rPr lang="en-IN" dirty="0" err="1"/>
              <a:t>Andrzej</a:t>
            </a:r>
            <a:r>
              <a:rPr lang="en-IN" dirty="0"/>
              <a:t> </a:t>
            </a:r>
            <a:r>
              <a:rPr lang="en-IN" dirty="0" err="1"/>
              <a:t>M.Goscinski</a:t>
            </a:r>
            <a:r>
              <a:rPr lang="en-IN" dirty="0"/>
              <a:t>, </a:t>
            </a:r>
            <a:r>
              <a:rPr lang="en-IN" i="1" dirty="0"/>
              <a:t>Cloud Computing: Principles and Paradigms</a:t>
            </a:r>
            <a:r>
              <a:rPr lang="en-IN" dirty="0"/>
              <a:t>, John Wiley &amp; Sons, 2010.</a:t>
            </a:r>
            <a:endParaRPr lang="en-US" dirty="0"/>
          </a:p>
          <a:p>
            <a:pPr lvl="0">
              <a:buFont typeface="Wingdings" pitchFamily="2" charset="2"/>
              <a:buChar char="Ø"/>
            </a:pPr>
            <a:r>
              <a:rPr lang="en-IN" dirty="0"/>
              <a:t>Nick Antonopoulos, Lee </a:t>
            </a:r>
            <a:r>
              <a:rPr lang="en-IN" dirty="0" err="1"/>
              <a:t>Gillam</a:t>
            </a:r>
            <a:r>
              <a:rPr lang="en-IN" dirty="0"/>
              <a:t>, </a:t>
            </a:r>
            <a:r>
              <a:rPr lang="en-IN" i="1" dirty="0"/>
              <a:t>Cloud Computing Principles, Systems and Applications</a:t>
            </a:r>
            <a:r>
              <a:rPr lang="en-IN" dirty="0"/>
              <a:t>, Springer, 2010.</a:t>
            </a:r>
            <a:endParaRPr lang="en-US" dirty="0"/>
          </a:p>
          <a:p>
            <a:pPr>
              <a:buFont typeface="Wingdings" pitchFamily="2" charset="2"/>
              <a:buChar char="Ø"/>
            </a:pP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a:bodyPr>
          <a:lstStyle/>
          <a:p>
            <a:pPr lvl="0">
              <a:buFont typeface="Wingdings" pitchFamily="2" charset="2"/>
              <a:buChar char="Ø"/>
            </a:pPr>
            <a:r>
              <a:rPr lang="en-IN" dirty="0"/>
              <a:t>David </a:t>
            </a:r>
            <a:r>
              <a:rPr lang="en-IN" dirty="0" err="1"/>
              <a:t>S.Linthicum</a:t>
            </a:r>
            <a:r>
              <a:rPr lang="en-IN" dirty="0"/>
              <a:t>, </a:t>
            </a:r>
            <a:r>
              <a:rPr lang="en-IN" i="1" dirty="0"/>
              <a:t>Cloud Computing and SOA Convergence in Your Enterprise </a:t>
            </a:r>
            <a:r>
              <a:rPr lang="en-IN" dirty="0"/>
              <a:t>A Step-by-Step Guide, Pearson Education, Inc.</a:t>
            </a:r>
            <a:endParaRPr lang="en-US" dirty="0"/>
          </a:p>
          <a:p>
            <a:pPr lvl="0" hangingPunct="0">
              <a:buFont typeface="Wingdings" pitchFamily="2" charset="2"/>
              <a:buChar char="Ø"/>
            </a:pPr>
            <a:r>
              <a:rPr lang="en-IN" dirty="0" err="1"/>
              <a:t>Lizhe</a:t>
            </a:r>
            <a:r>
              <a:rPr lang="en-IN" dirty="0"/>
              <a:t> Wang, Rajiv </a:t>
            </a:r>
            <a:r>
              <a:rPr lang="en-IN" dirty="0" err="1"/>
              <a:t>Ranjan</a:t>
            </a:r>
            <a:r>
              <a:rPr lang="en-IN" dirty="0"/>
              <a:t>, </a:t>
            </a:r>
            <a:r>
              <a:rPr lang="en-IN" dirty="0" err="1"/>
              <a:t>Jinjun</a:t>
            </a:r>
            <a:r>
              <a:rPr lang="en-IN" dirty="0"/>
              <a:t> Chen, </a:t>
            </a:r>
            <a:r>
              <a:rPr lang="en-IN" dirty="0" err="1"/>
              <a:t>Boualem</a:t>
            </a:r>
            <a:r>
              <a:rPr lang="en-IN" dirty="0"/>
              <a:t> </a:t>
            </a:r>
            <a:r>
              <a:rPr lang="en-IN" dirty="0" err="1"/>
              <a:t>Benatallah</a:t>
            </a:r>
            <a:r>
              <a:rPr lang="en-IN" dirty="0"/>
              <a:t>, </a:t>
            </a:r>
            <a:r>
              <a:rPr lang="en-IN" i="1" dirty="0"/>
              <a:t>Cloud Computing: Methodology, Systems, and Applications</a:t>
            </a:r>
            <a:r>
              <a:rPr lang="en-IN" dirty="0"/>
              <a:t>, CRC Press, 2011.</a:t>
            </a:r>
            <a:endParaRPr lang="en-US" dirty="0"/>
          </a:p>
          <a:p>
            <a:pPr lvl="0" hangingPunct="0">
              <a:buFont typeface="Wingdings" pitchFamily="2" charset="2"/>
              <a:buChar char="Ø"/>
            </a:pPr>
            <a:r>
              <a:rPr lang="en-IN" dirty="0"/>
              <a:t>Melvin B. Greer, </a:t>
            </a:r>
            <a:r>
              <a:rPr lang="en-IN" i="1" dirty="0"/>
              <a:t>Software As a Service Inflection Point: Using Cloud Computing to Achieve Business Agility</a:t>
            </a:r>
            <a:r>
              <a:rPr lang="en-IN" dirty="0"/>
              <a:t>, </a:t>
            </a:r>
            <a:r>
              <a:rPr lang="en-IN" dirty="0" err="1"/>
              <a:t>iUniverse</a:t>
            </a:r>
            <a:r>
              <a:rPr lang="en-IN" dirty="0"/>
              <a:t>, 2009.</a:t>
            </a:r>
            <a:endParaRPr lang="en-US" dirty="0"/>
          </a:p>
          <a:p>
            <a:pPr hangingPunct="0">
              <a:buFont typeface="Wingdings" pitchFamily="2" charset="2"/>
              <a:buChar char="Ø"/>
            </a:pPr>
            <a:r>
              <a:rPr lang="en-IN" dirty="0" err="1"/>
              <a:t>Navin</a:t>
            </a:r>
            <a:r>
              <a:rPr lang="en-IN" dirty="0"/>
              <a:t> </a:t>
            </a:r>
            <a:r>
              <a:rPr lang="en-IN" dirty="0" err="1"/>
              <a:t>Sabharwal</a:t>
            </a:r>
            <a:r>
              <a:rPr lang="en-IN" dirty="0"/>
              <a:t>, </a:t>
            </a:r>
            <a:r>
              <a:rPr lang="en-IN" dirty="0" err="1"/>
              <a:t>Prashant</a:t>
            </a:r>
            <a:r>
              <a:rPr lang="en-IN" dirty="0"/>
              <a:t> </a:t>
            </a:r>
            <a:r>
              <a:rPr lang="en-IN" dirty="0" err="1"/>
              <a:t>Wali</a:t>
            </a:r>
            <a:r>
              <a:rPr lang="en-IN" dirty="0"/>
              <a:t>, </a:t>
            </a:r>
            <a:r>
              <a:rPr lang="en-IN" i="1" dirty="0"/>
              <a:t>Cloud Capacity Management</a:t>
            </a:r>
            <a:r>
              <a:rPr lang="en-IN" dirty="0"/>
              <a:t>, </a:t>
            </a:r>
            <a:r>
              <a:rPr lang="en-IN" dirty="0" err="1"/>
              <a:t>Apress</a:t>
            </a:r>
            <a:r>
              <a:rPr lang="en-IN" dirty="0"/>
              <a:t>, 2013.</a:t>
            </a:r>
            <a:endParaRPr lang="en-US" dirty="0"/>
          </a:p>
          <a:p>
            <a:pPr>
              <a:buFont typeface="Wingdings" pitchFamily="2" charset="2"/>
              <a:buChar char="Ø"/>
            </a:pP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2" descr="C:\Users\NAGASRI\Downloads\images (2).jpg"/>
          <p:cNvPicPr>
            <a:picLocks noChangeAspect="1" noChangeArrowheads="1"/>
          </p:cNvPicPr>
          <p:nvPr/>
        </p:nvPicPr>
        <p:blipFill>
          <a:blip r:embed="rId2"/>
          <a:srcRect/>
          <a:stretch>
            <a:fillRect/>
          </a:stretch>
        </p:blipFill>
        <p:spPr bwMode="auto">
          <a:xfrm>
            <a:off x="0" y="0"/>
            <a:ext cx="807720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3.Database as a service(</a:t>
            </a:r>
            <a:r>
              <a:rPr lang="en-US" dirty="0" err="1"/>
              <a:t>Daas</a:t>
            </a:r>
            <a:r>
              <a:rPr lang="en-US" dirty="0"/>
              <a:t>)</a:t>
            </a:r>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It is emerging and growing popular among cloud providers</a:t>
            </a:r>
          </a:p>
          <a:p>
            <a:pPr>
              <a:buFont typeface="Wingdings" pitchFamily="2" charset="2"/>
              <a:buChar char="Ø"/>
            </a:pPr>
            <a:r>
              <a:rPr lang="en-US" dirty="0"/>
              <a:t>The thought behind the </a:t>
            </a:r>
            <a:r>
              <a:rPr lang="en-US" dirty="0" err="1"/>
              <a:t>Daas</a:t>
            </a:r>
            <a:r>
              <a:rPr lang="en-US" dirty="0"/>
              <a:t> is to evade the cost and complexity of maintaining your own database</a:t>
            </a:r>
          </a:p>
          <a:p>
            <a:pPr>
              <a:buFont typeface="Wingdings" pitchFamily="2" charset="2"/>
              <a:buChar char="Ø"/>
            </a:pPr>
            <a:r>
              <a:rPr lang="en-US" dirty="0"/>
              <a:t>Databases are mainly used as the basis for many enterprise applications </a:t>
            </a:r>
          </a:p>
          <a:p>
            <a:pPr>
              <a:buFont typeface="Wingdings" pitchFamily="2" charset="2"/>
              <a:buChar char="Ø"/>
            </a:pPr>
            <a:r>
              <a:rPr lang="en-US" dirty="0"/>
              <a:t>As per the request of the </a:t>
            </a:r>
            <a:r>
              <a:rPr lang="en-US" dirty="0" err="1"/>
              <a:t>user,the</a:t>
            </a:r>
            <a:r>
              <a:rPr lang="en-US" dirty="0"/>
              <a:t> database </a:t>
            </a:r>
            <a:r>
              <a:rPr lang="en-US" dirty="0" err="1"/>
              <a:t>ia</a:t>
            </a:r>
            <a:r>
              <a:rPr lang="en-US" dirty="0"/>
              <a:t> made accessible to users from the cloud database provider’s servers through internet</a:t>
            </a:r>
          </a:p>
        </p:txBody>
      </p:sp>
    </p:spTree>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Wisp">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TM02900688[[fn=Facet]]</Template>
  <TotalTime>577</TotalTime>
  <Words>5251</Words>
  <Application>Microsoft Office PowerPoint</Application>
  <PresentationFormat>On-screen Show (4:3)</PresentationFormat>
  <Paragraphs>327</Paragraphs>
  <Slides>84</Slides>
  <Notes>2</Notes>
  <HiddenSlides>0</HiddenSlides>
  <MMClips>0</MMClips>
  <ScaleCrop>false</ScaleCrop>
  <HeadingPairs>
    <vt:vector size="8" baseType="variant">
      <vt:variant>
        <vt:lpstr>Fonts Used</vt:lpstr>
      </vt:variant>
      <vt:variant>
        <vt:i4>7</vt:i4>
      </vt:variant>
      <vt:variant>
        <vt:lpstr>Theme</vt:lpstr>
      </vt:variant>
      <vt:variant>
        <vt:i4>3</vt:i4>
      </vt:variant>
      <vt:variant>
        <vt:lpstr>Embedded OLE Servers</vt:lpstr>
      </vt:variant>
      <vt:variant>
        <vt:i4>1</vt:i4>
      </vt:variant>
      <vt:variant>
        <vt:lpstr>Slide Titles</vt:lpstr>
      </vt:variant>
      <vt:variant>
        <vt:i4>84</vt:i4>
      </vt:variant>
    </vt:vector>
  </HeadingPairs>
  <TitlesOfParts>
    <vt:vector size="95" baseType="lpstr">
      <vt:lpstr>Arial</vt:lpstr>
      <vt:lpstr>Calibri</vt:lpstr>
      <vt:lpstr>Calibri Light</vt:lpstr>
      <vt:lpstr>Century Gothic</vt:lpstr>
      <vt:lpstr>Wingdings</vt:lpstr>
      <vt:lpstr>Wingdings 2</vt:lpstr>
      <vt:lpstr>Wingdings 3</vt:lpstr>
      <vt:lpstr>HDOfficeLightV0</vt:lpstr>
      <vt:lpstr>1_HDOfficeLightV0</vt:lpstr>
      <vt:lpstr>Wisp</vt:lpstr>
      <vt:lpstr>CorelDraw.Graphic.16</vt:lpstr>
      <vt:lpstr>CHAPTER 5   Cloud services              </vt:lpstr>
      <vt:lpstr>Topics:</vt:lpstr>
      <vt:lpstr>1.Service definition</vt:lpstr>
      <vt:lpstr>Main  features of cloud services</vt:lpstr>
      <vt:lpstr>Advantages of cloud services</vt:lpstr>
      <vt:lpstr>2.Storage  as a service(staas)</vt:lpstr>
      <vt:lpstr>PowerPoint Presentation</vt:lpstr>
      <vt:lpstr>PowerPoint Presentation</vt:lpstr>
      <vt:lpstr>3.Database as a service(Daas)</vt:lpstr>
      <vt:lpstr>PowerPoint Presentation</vt:lpstr>
      <vt:lpstr>PowerPoint Presentation</vt:lpstr>
      <vt:lpstr>Advantages of daas</vt:lpstr>
      <vt:lpstr>PowerPoint Presentation</vt:lpstr>
      <vt:lpstr>4.Information as a service(inaas)</vt:lpstr>
      <vt:lpstr>PowerPoint Presentation</vt:lpstr>
      <vt:lpstr>PowerPoint Presentation</vt:lpstr>
      <vt:lpstr>5.Process as a service(praas)</vt:lpstr>
      <vt:lpstr>PowerPoint Presentation</vt:lpstr>
      <vt:lpstr>PowerPoint Presentation</vt:lpstr>
      <vt:lpstr>6.Application as a service(saas)</vt:lpstr>
      <vt:lpstr>PowerPoint Presentation</vt:lpstr>
      <vt:lpstr>Characteristics of saas</vt:lpstr>
      <vt:lpstr>Advantages of saas</vt:lpstr>
      <vt:lpstr>Disadvantages of Saas</vt:lpstr>
      <vt:lpstr>obstacles</vt:lpstr>
      <vt:lpstr>Different modes of software as a service SAAS</vt:lpstr>
      <vt:lpstr>Applications of software as a service (saas)</vt:lpstr>
      <vt:lpstr>Driving forces</vt:lpstr>
      <vt:lpstr>PowerPoint Presentation</vt:lpstr>
      <vt:lpstr>PowerPoint Presentation</vt:lpstr>
      <vt:lpstr>PowerPoint Presentation</vt:lpstr>
      <vt:lpstr>7.management/governance as a service(maas)</vt:lpstr>
      <vt:lpstr>8.Platform as a service(paas)</vt:lpstr>
      <vt:lpstr>PowerPoint Presentation</vt:lpstr>
      <vt:lpstr>PowerPoint Presentation</vt:lpstr>
      <vt:lpstr>Characteristics of paas</vt:lpstr>
      <vt:lpstr>Advantages of paas</vt:lpstr>
      <vt:lpstr>PowerPoint Presentation</vt:lpstr>
      <vt:lpstr>Disadvantages of paas</vt:lpstr>
      <vt:lpstr>Companies offering PAAS</vt:lpstr>
      <vt:lpstr>PowerPoint Presentation</vt:lpstr>
      <vt:lpstr>PowerPoint Presentation</vt:lpstr>
      <vt:lpstr>9.Security as a service(secaas)</vt:lpstr>
      <vt:lpstr>PowerPoint Presentation</vt:lpstr>
      <vt:lpstr>Different security issues of cloud computing</vt:lpstr>
      <vt:lpstr>Data segregation and protection</vt:lpstr>
      <vt:lpstr>Identity management </vt:lpstr>
      <vt:lpstr>Availability management</vt:lpstr>
      <vt:lpstr>Vulnerability  management </vt:lpstr>
      <vt:lpstr>Access control management </vt:lpstr>
      <vt:lpstr>10.Testing as a service(taas) </vt:lpstr>
      <vt:lpstr>PowerPoint Presentation</vt:lpstr>
      <vt:lpstr>PowerPoint Presentation</vt:lpstr>
      <vt:lpstr>PowerPoint Presentation</vt:lpstr>
      <vt:lpstr>Different forms of testing:</vt:lpstr>
      <vt:lpstr>PowerPoint Presentation</vt:lpstr>
      <vt:lpstr>PowerPoint Presentation</vt:lpstr>
      <vt:lpstr>PowerPoint Presentation</vt:lpstr>
      <vt:lpstr>Advantages of Taas </vt:lpstr>
      <vt:lpstr>11.Integration as a service(iaas)</vt:lpstr>
      <vt:lpstr>PowerPoint Presentation</vt:lpstr>
      <vt:lpstr>PowerPoint Presentation</vt:lpstr>
      <vt:lpstr>PowerPoint Presentation</vt:lpstr>
      <vt:lpstr>PowerPoint Presentation</vt:lpstr>
      <vt:lpstr>Advantage and disvantage of iaas</vt:lpstr>
      <vt:lpstr>12.INFRASTRUCTURE AS A SERVICE(IAAS)</vt:lpstr>
      <vt:lpstr>PowerPoint Presentation</vt:lpstr>
      <vt:lpstr>PowerPoint Presentation</vt:lpstr>
      <vt:lpstr>Characteristics of iaas</vt:lpstr>
      <vt:lpstr>Advantages of iaas:</vt:lpstr>
      <vt:lpstr>Continued….</vt:lpstr>
      <vt:lpstr>Disadvantages of Iaas</vt:lpstr>
      <vt:lpstr>Types of iaas:</vt:lpstr>
      <vt:lpstr>Types of Iaas clouds:</vt:lpstr>
      <vt:lpstr>PowerPoint Presentation</vt:lpstr>
      <vt:lpstr>PowerPoint Presentation</vt:lpstr>
      <vt:lpstr>Companies offering iaas:</vt:lpstr>
      <vt:lpstr>Continued….</vt:lpstr>
      <vt:lpstr>PowerPoint Presentation</vt:lpstr>
      <vt:lpstr>Recapitulation:</vt:lpstr>
      <vt:lpstr>Continued….</vt:lpstr>
      <vt:lpstr>BIBILIOGRAPHY</vt:lpstr>
      <vt:lpstr>Continued….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sri</dc:creator>
  <cp:lastModifiedBy>M N Rao</cp:lastModifiedBy>
  <cp:revision>150</cp:revision>
  <dcterms:created xsi:type="dcterms:W3CDTF">2015-01-18T14:37:19Z</dcterms:created>
  <dcterms:modified xsi:type="dcterms:W3CDTF">2023-08-27T01:49:32Z</dcterms:modified>
</cp:coreProperties>
</file>