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8"/>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3" r:id="rId36"/>
    <p:sldId id="292" r:id="rId37"/>
    <p:sldId id="294" r:id="rId38"/>
    <p:sldId id="295" r:id="rId39"/>
    <p:sldId id="296" r:id="rId40"/>
    <p:sldId id="297" r:id="rId41"/>
    <p:sldId id="298" r:id="rId42"/>
    <p:sldId id="299" r:id="rId43"/>
    <p:sldId id="300" r:id="rId44"/>
    <p:sldId id="301" r:id="rId45"/>
    <p:sldId id="302" r:id="rId46"/>
    <p:sldId id="303" r:id="rId47"/>
    <p:sldId id="306" r:id="rId48"/>
    <p:sldId id="304" r:id="rId49"/>
    <p:sldId id="307" r:id="rId50"/>
    <p:sldId id="308" r:id="rId51"/>
    <p:sldId id="305" r:id="rId52"/>
    <p:sldId id="309" r:id="rId53"/>
    <p:sldId id="310" r:id="rId54"/>
    <p:sldId id="311" r:id="rId55"/>
    <p:sldId id="312" r:id="rId56"/>
    <p:sldId id="315" r:id="rId57"/>
    <p:sldId id="316" r:id="rId58"/>
    <p:sldId id="317"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6" r:id="rId96"/>
    <p:sldId id="357" r:id="rId97"/>
    <p:sldId id="358" r:id="rId98"/>
    <p:sldId id="359" r:id="rId99"/>
    <p:sldId id="360" r:id="rId100"/>
    <p:sldId id="361" r:id="rId101"/>
    <p:sldId id="362" r:id="rId102"/>
    <p:sldId id="363" r:id="rId103"/>
    <p:sldId id="364" r:id="rId104"/>
    <p:sldId id="365" r:id="rId105"/>
    <p:sldId id="366" r:id="rId106"/>
    <p:sldId id="367" r:id="rId107"/>
    <p:sldId id="368" r:id="rId108"/>
    <p:sldId id="369" r:id="rId109"/>
    <p:sldId id="370" r:id="rId110"/>
    <p:sldId id="371" r:id="rId111"/>
    <p:sldId id="372" r:id="rId112"/>
    <p:sldId id="373" r:id="rId113"/>
    <p:sldId id="374" r:id="rId114"/>
    <p:sldId id="375" r:id="rId115"/>
    <p:sldId id="376" r:id="rId116"/>
    <p:sldId id="377" r:id="rId1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977993-F409-45F6-9277-97DB3E4162F4}" type="datetimeFigureOut">
              <a:rPr lang="en-US" smtClean="0"/>
              <a:t>8/27/2023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C10DC7-27F9-434D-9028-82D440E1A6C8}" type="slidenum">
              <a:rPr lang="en-US" smtClean="0"/>
              <a:t>‹#›</a:t>
            </a:fld>
            <a:endParaRPr lang="en-US"/>
          </a:p>
        </p:txBody>
      </p:sp>
    </p:spTree>
    <p:extLst>
      <p:ext uri="{BB962C8B-B14F-4D97-AF65-F5344CB8AC3E}">
        <p14:creationId xmlns:p14="http://schemas.microsoft.com/office/powerpoint/2010/main" val="798301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4C3FEE-449B-480C-B0DC-A5DE973E8497}" type="datetime1">
              <a:rPr lang="en-US" smtClean="0"/>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4DC583E3-794A-45C9-8990-545D7AFAF26B}" type="slidenum">
              <a:rPr lang="en-US" smtClean="0"/>
              <a:t>‹#›</a:t>
            </a:fld>
            <a:endParaRPr lang="en-US" dirty="0"/>
          </a:p>
        </p:txBody>
      </p:sp>
    </p:spTree>
    <p:extLst>
      <p:ext uri="{BB962C8B-B14F-4D97-AF65-F5344CB8AC3E}">
        <p14:creationId xmlns:p14="http://schemas.microsoft.com/office/powerpoint/2010/main" val="3334252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6759DA-31A5-4229-9968-7812A25C6E10}" type="datetime1">
              <a:rPr lang="en-US" smtClean="0"/>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DC583E3-794A-45C9-8990-545D7AFAF26B}" type="slidenum">
              <a:rPr lang="en-US" smtClean="0"/>
              <a:t>‹#›</a:t>
            </a:fld>
            <a:endParaRPr lang="en-US" dirty="0"/>
          </a:p>
        </p:txBody>
      </p:sp>
    </p:spTree>
    <p:extLst>
      <p:ext uri="{BB962C8B-B14F-4D97-AF65-F5344CB8AC3E}">
        <p14:creationId xmlns:p14="http://schemas.microsoft.com/office/powerpoint/2010/main" val="1340201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564AA7-D3E6-4CCE-8927-F41AF02102D5}" type="datetime1">
              <a:rPr lang="en-US" smtClean="0"/>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DC583E3-794A-45C9-8990-545D7AFAF26B}" type="slidenum">
              <a:rPr lang="en-US" smtClean="0"/>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12027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7953DCF-2E9D-4960-8E74-C60FAC5FB510}" type="datetime1">
              <a:rPr lang="en-US" smtClean="0"/>
              <a:t>8/27/2023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DC583E3-794A-45C9-8990-545D7AFAF26B}" type="slidenum">
              <a:rPr lang="en-US" smtClean="0"/>
              <a:t>‹#›</a:t>
            </a:fld>
            <a:endParaRPr lang="en-US" dirty="0"/>
          </a:p>
        </p:txBody>
      </p:sp>
    </p:spTree>
    <p:extLst>
      <p:ext uri="{BB962C8B-B14F-4D97-AF65-F5344CB8AC3E}">
        <p14:creationId xmlns:p14="http://schemas.microsoft.com/office/powerpoint/2010/main" val="2717196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4CE2080-FBB4-4E80-A181-790F0105AA28}" type="datetime1">
              <a:rPr lang="en-US" smtClean="0"/>
              <a:t>8/27/2023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DC583E3-794A-45C9-8990-545D7AFAF26B}" type="slidenum">
              <a:rPr lang="en-US" smtClean="0"/>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4100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12FB228-4C9B-48F1-8EA7-ABE6622EAB8A}" type="datetime1">
              <a:rPr lang="en-US" smtClean="0"/>
              <a:t>8/27/2023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DC583E3-794A-45C9-8990-545D7AFAF26B}" type="slidenum">
              <a:rPr lang="en-US" smtClean="0"/>
              <a:t>‹#›</a:t>
            </a:fld>
            <a:endParaRPr lang="en-US" dirty="0"/>
          </a:p>
        </p:txBody>
      </p:sp>
    </p:spTree>
    <p:extLst>
      <p:ext uri="{BB962C8B-B14F-4D97-AF65-F5344CB8AC3E}">
        <p14:creationId xmlns:p14="http://schemas.microsoft.com/office/powerpoint/2010/main" val="3049823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F3DF94-FE42-4D69-88BA-F42F9F6745A9}" type="datetime1">
              <a:rPr lang="en-US" smtClean="0"/>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DC583E3-794A-45C9-8990-545D7AFAF26B}" type="slidenum">
              <a:rPr lang="en-US" smtClean="0"/>
              <a:t>‹#›</a:t>
            </a:fld>
            <a:endParaRPr lang="en-US" dirty="0"/>
          </a:p>
        </p:txBody>
      </p:sp>
    </p:spTree>
    <p:extLst>
      <p:ext uri="{BB962C8B-B14F-4D97-AF65-F5344CB8AC3E}">
        <p14:creationId xmlns:p14="http://schemas.microsoft.com/office/powerpoint/2010/main" val="2883604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7A17BE-0162-4A91-8950-5286632A104F}" type="datetime1">
              <a:rPr lang="en-US" smtClean="0"/>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DC583E3-794A-45C9-8990-545D7AFAF26B}" type="slidenum">
              <a:rPr lang="en-US" smtClean="0"/>
              <a:t>‹#›</a:t>
            </a:fld>
            <a:endParaRPr lang="en-US" dirty="0"/>
          </a:p>
        </p:txBody>
      </p:sp>
    </p:spTree>
    <p:extLst>
      <p:ext uri="{BB962C8B-B14F-4D97-AF65-F5344CB8AC3E}">
        <p14:creationId xmlns:p14="http://schemas.microsoft.com/office/powerpoint/2010/main" val="1010324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48A249-D341-4279-935A-B3343D5712A6}" type="datetime1">
              <a:rPr lang="en-US" smtClean="0"/>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DC583E3-794A-45C9-8990-545D7AFAF26B}" type="slidenum">
              <a:rPr lang="en-US" smtClean="0"/>
              <a:t>‹#›</a:t>
            </a:fld>
            <a:endParaRPr lang="en-US" dirty="0"/>
          </a:p>
        </p:txBody>
      </p:sp>
    </p:spTree>
    <p:extLst>
      <p:ext uri="{BB962C8B-B14F-4D97-AF65-F5344CB8AC3E}">
        <p14:creationId xmlns:p14="http://schemas.microsoft.com/office/powerpoint/2010/main" val="3190490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54DE4F-A7D7-4EF0-867A-3ECC963189E3}" type="datetime1">
              <a:rPr lang="en-US" smtClean="0"/>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4DC583E3-794A-45C9-8990-545D7AFAF26B}" type="slidenum">
              <a:rPr lang="en-US" smtClean="0"/>
              <a:t>‹#›</a:t>
            </a:fld>
            <a:endParaRPr lang="en-US" dirty="0"/>
          </a:p>
        </p:txBody>
      </p:sp>
    </p:spTree>
    <p:extLst>
      <p:ext uri="{BB962C8B-B14F-4D97-AF65-F5344CB8AC3E}">
        <p14:creationId xmlns:p14="http://schemas.microsoft.com/office/powerpoint/2010/main" val="125367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67B318-8ED0-4425-8CA0-A5CF0B437802}" type="datetime1">
              <a:rPr lang="en-US" smtClean="0"/>
              <a:t>8/27/2023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511228" y="787783"/>
            <a:ext cx="584978" cy="365125"/>
          </a:xfrm>
        </p:spPr>
        <p:txBody>
          <a:bodyPr/>
          <a:lstStyle/>
          <a:p>
            <a:fld id="{4DC583E3-794A-45C9-8990-545D7AFAF26B}" type="slidenum">
              <a:rPr lang="en-US" smtClean="0"/>
              <a:t>‹#›</a:t>
            </a:fld>
            <a:endParaRPr lang="en-US" dirty="0"/>
          </a:p>
        </p:txBody>
      </p:sp>
    </p:spTree>
    <p:extLst>
      <p:ext uri="{BB962C8B-B14F-4D97-AF65-F5344CB8AC3E}">
        <p14:creationId xmlns:p14="http://schemas.microsoft.com/office/powerpoint/2010/main" val="3108931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A74E5E-D509-4503-9A8A-95B83D2F059E}" type="datetime1">
              <a:rPr lang="en-US" smtClean="0"/>
              <a:t>8/27/2023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4DC583E3-794A-45C9-8990-545D7AFAF26B}" type="slidenum">
              <a:rPr lang="en-US" smtClean="0"/>
              <a:t>‹#›</a:t>
            </a:fld>
            <a:endParaRPr lang="en-US" dirty="0"/>
          </a:p>
        </p:txBody>
      </p:sp>
    </p:spTree>
    <p:extLst>
      <p:ext uri="{BB962C8B-B14F-4D97-AF65-F5344CB8AC3E}">
        <p14:creationId xmlns:p14="http://schemas.microsoft.com/office/powerpoint/2010/main" val="19940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9C7AB5-0A14-4C63-8734-BDBF493DC224}" type="datetime1">
              <a:rPr lang="en-US" smtClean="0"/>
              <a:t>8/27/2023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DC583E3-794A-45C9-8990-545D7AFAF26B}" type="slidenum">
              <a:rPr lang="en-US" smtClean="0"/>
              <a:t>‹#›</a:t>
            </a:fld>
            <a:endParaRPr lang="en-US" dirty="0"/>
          </a:p>
        </p:txBody>
      </p:sp>
    </p:spTree>
    <p:extLst>
      <p:ext uri="{BB962C8B-B14F-4D97-AF65-F5344CB8AC3E}">
        <p14:creationId xmlns:p14="http://schemas.microsoft.com/office/powerpoint/2010/main" val="2534243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317574-7D2C-4A82-89B6-AFDA9140B621}" type="datetime1">
              <a:rPr lang="en-US" smtClean="0"/>
              <a:t>8/27/2023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DC583E3-794A-45C9-8990-545D7AFAF26B}" type="slidenum">
              <a:rPr lang="en-US" smtClean="0"/>
              <a:t>‹#›</a:t>
            </a:fld>
            <a:endParaRPr lang="en-US" dirty="0"/>
          </a:p>
        </p:txBody>
      </p:sp>
    </p:spTree>
    <p:extLst>
      <p:ext uri="{BB962C8B-B14F-4D97-AF65-F5344CB8AC3E}">
        <p14:creationId xmlns:p14="http://schemas.microsoft.com/office/powerpoint/2010/main" val="4160154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B8CD4A-71B3-416D-8FA3-2C4D7399EFFF}" type="datetime1">
              <a:rPr lang="en-US" smtClean="0"/>
              <a:t>8/27/2023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DC583E3-794A-45C9-8990-545D7AFAF26B}" type="slidenum">
              <a:rPr lang="en-US" smtClean="0"/>
              <a:t>‹#›</a:t>
            </a:fld>
            <a:endParaRPr lang="en-US" dirty="0"/>
          </a:p>
        </p:txBody>
      </p:sp>
    </p:spTree>
    <p:extLst>
      <p:ext uri="{BB962C8B-B14F-4D97-AF65-F5344CB8AC3E}">
        <p14:creationId xmlns:p14="http://schemas.microsoft.com/office/powerpoint/2010/main" val="3342631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D109E0-CECE-41F7-957C-3339309051BB}" type="datetime1">
              <a:rPr lang="en-US" smtClean="0"/>
              <a:t>8/27/2023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4DC583E3-794A-45C9-8990-545D7AFAF26B}" type="slidenum">
              <a:rPr lang="en-US" smtClean="0"/>
              <a:t>‹#›</a:t>
            </a:fld>
            <a:endParaRPr lang="en-US" dirty="0"/>
          </a:p>
        </p:txBody>
      </p:sp>
    </p:spTree>
    <p:extLst>
      <p:ext uri="{BB962C8B-B14F-4D97-AF65-F5344CB8AC3E}">
        <p14:creationId xmlns:p14="http://schemas.microsoft.com/office/powerpoint/2010/main" val="3789260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04"/>
            <a:ext cx="1952272"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E79D7D7-D1E3-43C3-BA5B-1DCC288829D6}" type="datetime1">
              <a:rPr lang="en-US" smtClean="0"/>
              <a:t>8/27/2023</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4DC583E3-794A-45C9-8990-545D7AFAF26B}" type="slidenum">
              <a:rPr lang="en-US" smtClean="0"/>
              <a:t>‹#›</a:t>
            </a:fld>
            <a:endParaRPr lang="en-US" dirty="0"/>
          </a:p>
        </p:txBody>
      </p:sp>
    </p:spTree>
    <p:extLst>
      <p:ext uri="{BB962C8B-B14F-4D97-AF65-F5344CB8AC3E}">
        <p14:creationId xmlns:p14="http://schemas.microsoft.com/office/powerpoint/2010/main" val="5784721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Cloud_computing" TargetMode="External"/><Relationship Id="rId2" Type="http://schemas.openxmlformats.org/officeDocument/2006/relationships/hyperlink" Target="http://en.wikipedia.org/wiki/Amazon_Web_Service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en.wikipedia.org/wiki/Web_service" TargetMode="External"/><Relationship Id="rId2" Type="http://schemas.openxmlformats.org/officeDocument/2006/relationships/hyperlink" Target="http://en.wikipedia.org/wiki/Remote_computer" TargetMode="External"/><Relationship Id="rId1" Type="http://schemas.openxmlformats.org/officeDocument/2006/relationships/slideLayout" Target="../slideLayouts/slideLayout2.xml"/><Relationship Id="rId4" Type="http://schemas.openxmlformats.org/officeDocument/2006/relationships/hyperlink" Target="http://en.wikipedia.org/wiki/Cloud_computin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Amazon_EC2" TargetMode="External"/><Relationship Id="rId2" Type="http://schemas.openxmlformats.org/officeDocument/2006/relationships/hyperlink" Target="http://en.wikipedia.org/wiki/Amazon.com" TargetMode="External"/><Relationship Id="rId1" Type="http://schemas.openxmlformats.org/officeDocument/2006/relationships/slideLayout" Target="../slideLayouts/slideLayout2.xml"/><Relationship Id="rId4" Type="http://schemas.openxmlformats.org/officeDocument/2006/relationships/hyperlink" Target="http://en.wikipedia.org/wiki/Amazon_S3"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en.wikipedia.org/wiki/Hardware_virtualization" TargetMode="External"/><Relationship Id="rId2" Type="http://schemas.openxmlformats.org/officeDocument/2006/relationships/hyperlink" Target="http://en.wikipedia.org/wiki/Amazon_Elastic_Compute_Cloud"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en.wikipedia.org/wiki/MAC_addres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en.wikipedia.org/wiki/Java_(programming_language)"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en.wikipedia.org/wiki/VMware"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24110"/>
            <a:ext cx="7772400" cy="1280890"/>
          </a:xfrm>
        </p:spPr>
        <p:txBody>
          <a:bodyPr/>
          <a:lstStyle/>
          <a:p>
            <a:pPr algn="ctr"/>
            <a:r>
              <a:rPr lang="en-US" dirty="0">
                <a:latin typeface="Times New Roman" panose="02020603050405020304" pitchFamily="18" charset="0"/>
                <a:cs typeface="Times New Roman" panose="02020603050405020304" pitchFamily="18" charset="0"/>
              </a:rPr>
              <a:t> Chapter -4</a:t>
            </a:r>
            <a:br>
              <a:rPr lang="en-US" dirty="0">
                <a:latin typeface="Times New Roman" panose="02020603050405020304" pitchFamily="18" charset="0"/>
                <a:cs typeface="Times New Roman" panose="02020603050405020304" pitchFamily="18" charset="0"/>
              </a:rPr>
            </a:br>
            <a:r>
              <a:rPr lang="en-IN" b="1" dirty="0">
                <a:latin typeface="Times New Roman" panose="02020603050405020304" pitchFamily="18" charset="0"/>
                <a:cs typeface="Times New Roman" panose="02020603050405020304" pitchFamily="18" charset="0"/>
              </a:rPr>
              <a:t>Cloud Licensing &amp; Major Players</a:t>
            </a: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DC583E3-794A-45C9-8990-545D7AFAF26B}" type="slidenum">
              <a:rPr lang="en-US" smtClean="0"/>
              <a:t>1</a:t>
            </a:fld>
            <a:endParaRPr lang="en-US" dirty="0"/>
          </a:p>
        </p:txBody>
      </p:sp>
    </p:spTree>
    <p:extLst>
      <p:ext uri="{BB962C8B-B14F-4D97-AF65-F5344CB8AC3E}">
        <p14:creationId xmlns:p14="http://schemas.microsoft.com/office/powerpoint/2010/main" val="3326547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772400" cy="1219200"/>
          </a:xfrm>
        </p:spPr>
        <p:txBody>
          <a:bodyPr>
            <a:noAutofit/>
          </a:bodyPr>
          <a:lstStyle/>
          <a:p>
            <a:r>
              <a:rPr lang="en-IN" sz="3200" dirty="0">
                <a:latin typeface="Times New Roman" panose="02020603050405020304" pitchFamily="18" charset="0"/>
                <a:cs typeface="Times New Roman" panose="02020603050405020304" pitchFamily="18" charset="0"/>
              </a:rPr>
              <a:t>4.3.1 Comparison of Traditional Computing and Cloud Computing</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0" y="1600200"/>
            <a:ext cx="7848600" cy="4169736"/>
          </a:xfrm>
        </p:spPr>
        <p:txBody>
          <a:bodyPr>
            <a:normAutofit/>
          </a:bodyPr>
          <a:lstStyle/>
          <a:p>
            <a:pPr lvl="0"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In traditional computing, we can purchase assets and build technical architecture where as in Cloud computing, we can purchase service and architecture is included.</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In traditional computing, we can pay for assets and high admin functions, whereas in Cloud computing, we can pay for use and decreased admin functions.</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10</a:t>
            </a:fld>
            <a:endParaRPr lang="en-US" dirty="0"/>
          </a:p>
        </p:txBody>
      </p:sp>
    </p:spTree>
    <p:extLst>
      <p:ext uri="{BB962C8B-B14F-4D97-AF65-F5344CB8AC3E}">
        <p14:creationId xmlns:p14="http://schemas.microsoft.com/office/powerpoint/2010/main" val="36789657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latin typeface="Times New Roman" pitchFamily="18" charset="0"/>
                <a:cs typeface="Times New Roman" pitchFamily="18" charset="0"/>
              </a:rPr>
              <a:t>4.10.7  Open Nebula Computing Platform</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676400" y="2133600"/>
            <a:ext cx="7010400" cy="3777622"/>
          </a:xfrm>
        </p:spPr>
        <p:txBody>
          <a:bodyPr>
            <a:normAutofit/>
          </a:bodyPr>
          <a:lstStyle/>
          <a:p>
            <a:pPr algn="just">
              <a:buFont typeface="Wingdings" panose="05000000000000000000" pitchFamily="2" charset="2"/>
              <a:buChar char="Ø"/>
            </a:pPr>
            <a:r>
              <a:rPr lang="en-IN" sz="2400" dirty="0">
                <a:latin typeface="Times New Roman" pitchFamily="18" charset="0"/>
                <a:cs typeface="Times New Roman" pitchFamily="18" charset="0"/>
              </a:rPr>
              <a:t>The Open Nebula cloud presents a virtual computing platform through the cloud interfaces such as OCCI and EC2 and web interfaces such as Open Nebula Sunstone and self-service. </a:t>
            </a:r>
          </a:p>
          <a:p>
            <a:pPr algn="just">
              <a:buFont typeface="Wingdings" panose="05000000000000000000" pitchFamily="2" charset="2"/>
              <a:buChar char="Ø"/>
            </a:pPr>
            <a:r>
              <a:rPr lang="en-US" sz="2400" dirty="0">
                <a:latin typeface="Times New Roman" pitchFamily="18" charset="0"/>
                <a:cs typeface="Times New Roman" pitchFamily="18" charset="0"/>
              </a:rPr>
              <a:t>The Open Nebula computing platform is as shown in the figure 4.5.</a:t>
            </a:r>
          </a:p>
          <a:p>
            <a:pPr algn="just">
              <a:buFont typeface="Wingdings" panose="05000000000000000000" pitchFamily="2" charset="2"/>
              <a:buChar char="Ø"/>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152400" y="787783"/>
            <a:ext cx="943806" cy="365125"/>
          </a:xfrm>
        </p:spPr>
        <p:txBody>
          <a:bodyPr/>
          <a:lstStyle/>
          <a:p>
            <a:fld id="{4DC583E3-794A-45C9-8990-545D7AFAF26B}" type="slidenum">
              <a:rPr lang="en-US" smtClean="0"/>
              <a:t>100</a:t>
            </a:fld>
            <a:endParaRPr lang="en-US" dirty="0"/>
          </a:p>
        </p:txBody>
      </p:sp>
    </p:spTree>
    <p:extLst>
      <p:ext uri="{BB962C8B-B14F-4D97-AF65-F5344CB8AC3E}">
        <p14:creationId xmlns:p14="http://schemas.microsoft.com/office/powerpoint/2010/main" val="32626575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762000"/>
            <a:ext cx="71628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a:xfrm>
            <a:off x="304800" y="787783"/>
            <a:ext cx="791406" cy="365125"/>
          </a:xfrm>
        </p:spPr>
        <p:txBody>
          <a:bodyPr/>
          <a:lstStyle/>
          <a:p>
            <a:fld id="{4DC583E3-794A-45C9-8990-545D7AFAF26B}" type="slidenum">
              <a:rPr lang="en-US" smtClean="0"/>
              <a:t>101</a:t>
            </a:fld>
            <a:endParaRPr lang="en-US" dirty="0"/>
          </a:p>
        </p:txBody>
      </p:sp>
    </p:spTree>
    <p:extLst>
      <p:ext uri="{BB962C8B-B14F-4D97-AF65-F5344CB8AC3E}">
        <p14:creationId xmlns:p14="http://schemas.microsoft.com/office/powerpoint/2010/main" val="428262033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6589199" cy="1219200"/>
          </a:xfrm>
        </p:spPr>
        <p:txBody>
          <a:bodyPr>
            <a:normAutofit/>
          </a:bodyPr>
          <a:lstStyle/>
          <a:p>
            <a:r>
              <a:rPr lang="en-IN" dirty="0">
                <a:latin typeface="Times New Roman" pitchFamily="18" charset="0"/>
                <a:cs typeface="Times New Roman" pitchFamily="18" charset="0"/>
              </a:rPr>
              <a:t>4.11 CLOUDSIM</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295400" y="1524000"/>
            <a:ext cx="7391400" cy="4191000"/>
          </a:xfrm>
        </p:spPr>
        <p:txBody>
          <a:bodyPr>
            <a:noAutofit/>
          </a:bodyPr>
          <a:lstStyle/>
          <a:p>
            <a:pPr algn="just">
              <a:buFont typeface="Wingdings" panose="05000000000000000000" pitchFamily="2" charset="2"/>
              <a:buChar char="Ø"/>
            </a:pPr>
            <a:r>
              <a:rPr lang="en-IN" sz="2400" dirty="0">
                <a:latin typeface="Times New Roman" pitchFamily="18" charset="0"/>
                <a:cs typeface="Times New Roman" pitchFamily="18" charset="0"/>
              </a:rPr>
              <a:t>At present, cloud computing comes out as the chief technology for distributing reliable, safe, fault tolerant, feasible and expandable computational services which are offered as a Software as a Service, Infrastructure as a Service and Platform as a Service.</a:t>
            </a:r>
          </a:p>
          <a:p>
            <a:pPr algn="just">
              <a:buFont typeface="Wingdings" panose="05000000000000000000" pitchFamily="2" charset="2"/>
              <a:buChar char="Ø"/>
            </a:pPr>
            <a:r>
              <a:rPr lang="en-IN" sz="2400" dirty="0">
                <a:latin typeface="Times New Roman" pitchFamily="18" charset="0"/>
                <a:cs typeface="Times New Roman" pitchFamily="18" charset="0"/>
              </a:rPr>
              <a:t>Additionally, these services may be presented in private clouds which may be commercially presented for public clouds or still it is likely possible that, public as well as private clouds are combined in hybrid clouds.     </a:t>
            </a:r>
            <a:endParaRPr lang="en-US" sz="2400" dirty="0">
              <a:latin typeface="Times New Roman" pitchFamily="18" charset="0"/>
              <a:cs typeface="Times New Roman" pitchFamily="18" charset="0"/>
            </a:endParaRPr>
          </a:p>
          <a:p>
            <a:pPr algn="just">
              <a:buFont typeface="Wingdings" panose="05000000000000000000" pitchFamily="2" charset="2"/>
              <a:buChar char="Ø"/>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304800" y="787783"/>
            <a:ext cx="791406" cy="365125"/>
          </a:xfrm>
        </p:spPr>
        <p:txBody>
          <a:bodyPr/>
          <a:lstStyle/>
          <a:p>
            <a:fld id="{4DC583E3-794A-45C9-8990-545D7AFAF26B}" type="slidenum">
              <a:rPr lang="en-US" smtClean="0"/>
              <a:t>102</a:t>
            </a:fld>
            <a:endParaRPr lang="en-US" dirty="0"/>
          </a:p>
        </p:txBody>
      </p:sp>
    </p:spTree>
    <p:extLst>
      <p:ext uri="{BB962C8B-B14F-4D97-AF65-F5344CB8AC3E}">
        <p14:creationId xmlns:p14="http://schemas.microsoft.com/office/powerpoint/2010/main" val="20389172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Continue…</a:t>
            </a:r>
          </a:p>
        </p:txBody>
      </p:sp>
      <p:sp>
        <p:nvSpPr>
          <p:cNvPr id="3" name="Content Placeholder 2"/>
          <p:cNvSpPr>
            <a:spLocks noGrp="1"/>
          </p:cNvSpPr>
          <p:nvPr>
            <p:ph idx="1"/>
          </p:nvPr>
        </p:nvSpPr>
        <p:spPr>
          <a:xfrm>
            <a:off x="1219200" y="1371600"/>
            <a:ext cx="7620000" cy="5257800"/>
          </a:xfrm>
        </p:spPr>
        <p:txBody>
          <a:bodyPr>
            <a:noAutofit/>
          </a:bodyPr>
          <a:lstStyle/>
          <a:p>
            <a:pPr algn="just">
              <a:buFont typeface="Wingdings" panose="05000000000000000000" pitchFamily="2" charset="2"/>
              <a:buChar char="Ø"/>
            </a:pPr>
            <a:r>
              <a:rPr lang="en-IN" sz="2400" dirty="0">
                <a:latin typeface="Times New Roman" pitchFamily="18" charset="0"/>
                <a:cs typeface="Times New Roman" pitchFamily="18" charset="0"/>
              </a:rPr>
              <a:t>Cloud computing is a latest advancement wherein IT infrastructure as well as applications are offered as ‘services’ to the users based on a usage-dependent payment model. </a:t>
            </a:r>
          </a:p>
          <a:p>
            <a:pPr algn="just">
              <a:buFont typeface="Wingdings" panose="05000000000000000000" pitchFamily="2" charset="2"/>
              <a:buChar char="Ø"/>
            </a:pPr>
            <a:r>
              <a:rPr lang="en-IN" sz="2400" dirty="0">
                <a:latin typeface="Times New Roman" pitchFamily="18" charset="0"/>
                <a:cs typeface="Times New Roman" pitchFamily="18" charset="0"/>
              </a:rPr>
              <a:t>The application services hosted beneath the Cloud computing model have compound provisioning, composition and deployment needs. </a:t>
            </a:r>
          </a:p>
          <a:p>
            <a:pPr algn="just">
              <a:buFont typeface="Wingdings" panose="05000000000000000000" pitchFamily="2" charset="2"/>
              <a:buChar char="Ø"/>
            </a:pPr>
            <a:r>
              <a:rPr lang="en-IN" sz="2400" dirty="0">
                <a:latin typeface="Times New Roman" pitchFamily="18" charset="0"/>
                <a:cs typeface="Times New Roman" pitchFamily="18" charset="0"/>
              </a:rPr>
              <a:t>Estimating the performance of Cloud provisioning policies as well as resource performance models in a repetition mode under altering system as well as configurations along with requirements are difficult to achieve.</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304800" y="787783"/>
            <a:ext cx="791406" cy="365125"/>
          </a:xfrm>
        </p:spPr>
        <p:txBody>
          <a:bodyPr/>
          <a:lstStyle/>
          <a:p>
            <a:fld id="{4DC583E3-794A-45C9-8990-545D7AFAF26B}" type="slidenum">
              <a:rPr lang="en-US" smtClean="0"/>
              <a:t>103</a:t>
            </a:fld>
            <a:endParaRPr lang="en-US" dirty="0"/>
          </a:p>
        </p:txBody>
      </p:sp>
    </p:spTree>
    <p:extLst>
      <p:ext uri="{BB962C8B-B14F-4D97-AF65-F5344CB8AC3E}">
        <p14:creationId xmlns:p14="http://schemas.microsoft.com/office/powerpoint/2010/main" val="28180643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Continue…</a:t>
            </a:r>
          </a:p>
        </p:txBody>
      </p:sp>
      <p:sp>
        <p:nvSpPr>
          <p:cNvPr id="3" name="Content Placeholder 2"/>
          <p:cNvSpPr>
            <a:spLocks noGrp="1"/>
          </p:cNvSpPr>
          <p:nvPr>
            <p:ph idx="1"/>
          </p:nvPr>
        </p:nvSpPr>
        <p:spPr>
          <a:xfrm>
            <a:off x="457200" y="1371600"/>
            <a:ext cx="8458200" cy="5257800"/>
          </a:xfrm>
        </p:spPr>
        <p:txBody>
          <a:bodyPr>
            <a:noAutofit/>
          </a:bodyPr>
          <a:lstStyle/>
          <a:p>
            <a:pPr algn="just" hangingPunct="0">
              <a:buFont typeface="Wingdings" panose="05000000000000000000" pitchFamily="2" charset="2"/>
              <a:buChar char="Ø"/>
            </a:pPr>
            <a:r>
              <a:rPr lang="en-IN" sz="2400" dirty="0">
                <a:latin typeface="Times New Roman" pitchFamily="18" charset="0"/>
                <a:cs typeface="Times New Roman" pitchFamily="18" charset="0"/>
              </a:rPr>
              <a:t>To defeat this challenge, CloudSim, which is an extensible simulation toolkit that facilitates modeling as well as simulation of Cloud computing systems as well as application provisioning platforms.        </a:t>
            </a:r>
            <a:endParaRPr lang="en-US" sz="2400" dirty="0">
              <a:latin typeface="Times New Roman" pitchFamily="18" charset="0"/>
              <a:cs typeface="Times New Roman" pitchFamily="18" charset="0"/>
            </a:endParaRPr>
          </a:p>
          <a:p>
            <a:pPr algn="just">
              <a:buFont typeface="Wingdings" panose="05000000000000000000" pitchFamily="2" charset="2"/>
              <a:buChar char="Ø"/>
            </a:pPr>
            <a:r>
              <a:rPr lang="en-IN" sz="2400" dirty="0">
                <a:latin typeface="Times New Roman" pitchFamily="18" charset="0"/>
                <a:cs typeface="Times New Roman" pitchFamily="18" charset="0"/>
              </a:rPr>
              <a:t>The CloudSim toolkit maintains both systems as well as behavior modeling of Cloud system elements such as data centers, Virtual Machines (VMs) as well as resource provisioning policies. </a:t>
            </a:r>
          </a:p>
          <a:p>
            <a:pPr algn="just">
              <a:buFont typeface="Wingdings" panose="05000000000000000000" pitchFamily="2" charset="2"/>
              <a:buChar char="Ø"/>
            </a:pPr>
            <a:r>
              <a:rPr lang="en-IN" sz="2400" dirty="0">
                <a:latin typeface="Times New Roman" pitchFamily="18" charset="0"/>
                <a:cs typeface="Times New Roman" pitchFamily="18" charset="0"/>
              </a:rPr>
              <a:t>It executes general application  provisioning techniques that can be prolonged with no difficulty and restricted effort. </a:t>
            </a:r>
          </a:p>
          <a:p>
            <a:pPr algn="just">
              <a:buFont typeface="Wingdings" panose="05000000000000000000" pitchFamily="2" charset="2"/>
              <a:buChar char="Ø"/>
            </a:pPr>
            <a:r>
              <a:rPr lang="en-IN" sz="2400" dirty="0">
                <a:latin typeface="Times New Roman" pitchFamily="18" charset="0"/>
                <a:cs typeface="Times New Roman" pitchFamily="18" charset="0"/>
              </a:rPr>
              <a:t>Recently, it has maintained modeling as well as simulation of Cloud computing platforms consisting of both single as well as inter-networked Clouds.</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152400" y="787783"/>
            <a:ext cx="943806" cy="365125"/>
          </a:xfrm>
        </p:spPr>
        <p:txBody>
          <a:bodyPr/>
          <a:lstStyle/>
          <a:p>
            <a:fld id="{4DC583E3-794A-45C9-8990-545D7AFAF26B}" type="slidenum">
              <a:rPr lang="en-US" smtClean="0"/>
              <a:t>104</a:t>
            </a:fld>
            <a:endParaRPr lang="en-US" dirty="0"/>
          </a:p>
        </p:txBody>
      </p:sp>
    </p:spTree>
    <p:extLst>
      <p:ext uri="{BB962C8B-B14F-4D97-AF65-F5344CB8AC3E}">
        <p14:creationId xmlns:p14="http://schemas.microsoft.com/office/powerpoint/2010/main" val="35885669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Continue…</a:t>
            </a:r>
          </a:p>
        </p:txBody>
      </p:sp>
      <p:sp>
        <p:nvSpPr>
          <p:cNvPr id="3" name="Content Placeholder 2"/>
          <p:cNvSpPr>
            <a:spLocks noGrp="1"/>
          </p:cNvSpPr>
          <p:nvPr>
            <p:ph idx="1"/>
          </p:nvPr>
        </p:nvSpPr>
        <p:spPr>
          <a:xfrm>
            <a:off x="1066800" y="1447800"/>
            <a:ext cx="7848600" cy="5029200"/>
          </a:xfrm>
        </p:spPr>
        <p:txBody>
          <a:bodyPr>
            <a:noAutofit/>
          </a:bodyPr>
          <a:lstStyle/>
          <a:p>
            <a:pPr algn="just">
              <a:buFont typeface="Wingdings" panose="05000000000000000000" pitchFamily="2" charset="2"/>
              <a:buChar char="Ø"/>
            </a:pPr>
            <a:r>
              <a:rPr lang="en-IN" sz="2400" dirty="0">
                <a:latin typeface="Times New Roman" pitchFamily="18" charset="0"/>
                <a:cs typeface="Times New Roman" pitchFamily="18" charset="0"/>
              </a:rPr>
              <a:t>Furthermore, it depicts custom interfaces for executing policies as well as provisioning techniques for distribution of Virtual Machines beneath inter networked Cloud computing situations. </a:t>
            </a:r>
          </a:p>
          <a:p>
            <a:pPr algn="just">
              <a:buFont typeface="Wingdings" panose="05000000000000000000" pitchFamily="2" charset="2"/>
              <a:buChar char="Ø"/>
            </a:pPr>
            <a:r>
              <a:rPr lang="en-IN" sz="2400" dirty="0">
                <a:latin typeface="Times New Roman" pitchFamily="18" charset="0"/>
                <a:cs typeface="Times New Roman" pitchFamily="18" charset="0"/>
              </a:rPr>
              <a:t>Many researchers from institutes, such as HP Labs in U.S, are using CloudSim in their study on Cloud resource provisioning as well as energy effective management of data center resources.</a:t>
            </a:r>
          </a:p>
          <a:p>
            <a:pPr algn="just">
              <a:buFont typeface="Wingdings" panose="05000000000000000000" pitchFamily="2" charset="2"/>
              <a:buChar char="Ø"/>
            </a:pPr>
            <a:r>
              <a:rPr lang="en-IN" sz="2400" dirty="0">
                <a:latin typeface="Times New Roman" pitchFamily="18" charset="0"/>
                <a:cs typeface="Times New Roman" pitchFamily="18" charset="0"/>
              </a:rPr>
              <a:t>The effectiveness of CloudSim is determined by an example relating application services having dynamic provisioning in the hybrid federated Cloud platform.</a:t>
            </a:r>
            <a:endParaRPr lang="en-US" sz="2400" dirty="0">
              <a:latin typeface="Times New Roman" pitchFamily="18" charset="0"/>
              <a:cs typeface="Times New Roman" pitchFamily="18" charset="0"/>
            </a:endParaRPr>
          </a:p>
          <a:p>
            <a:pPr algn="just">
              <a:buFont typeface="Wingdings" panose="05000000000000000000" pitchFamily="2" charset="2"/>
              <a:buChar char="Ø"/>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152400" y="787783"/>
            <a:ext cx="943806" cy="365125"/>
          </a:xfrm>
        </p:spPr>
        <p:txBody>
          <a:bodyPr/>
          <a:lstStyle/>
          <a:p>
            <a:fld id="{4DC583E3-794A-45C9-8990-545D7AFAF26B}" type="slidenum">
              <a:rPr lang="en-US" smtClean="0"/>
              <a:t>105</a:t>
            </a:fld>
            <a:endParaRPr lang="en-US" dirty="0"/>
          </a:p>
        </p:txBody>
      </p:sp>
    </p:spTree>
    <p:extLst>
      <p:ext uri="{BB962C8B-B14F-4D97-AF65-F5344CB8AC3E}">
        <p14:creationId xmlns:p14="http://schemas.microsoft.com/office/powerpoint/2010/main" val="17835459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latin typeface="Times New Roman" pitchFamily="18" charset="0"/>
                <a:cs typeface="Times New Roman" pitchFamily="18" charset="0"/>
              </a:rPr>
              <a:t>RECAPITULATION</a:t>
            </a:r>
            <a:br>
              <a:rPr lang="en-US" dirty="0"/>
            </a:br>
            <a:endParaRPr lang="en-US" dirty="0"/>
          </a:p>
        </p:txBody>
      </p:sp>
      <p:sp>
        <p:nvSpPr>
          <p:cNvPr id="3" name="Content Placeholder 2"/>
          <p:cNvSpPr>
            <a:spLocks noGrp="1"/>
          </p:cNvSpPr>
          <p:nvPr>
            <p:ph idx="1"/>
          </p:nvPr>
        </p:nvSpPr>
        <p:spPr>
          <a:xfrm>
            <a:off x="1295400" y="1676400"/>
            <a:ext cx="7162800" cy="3777622"/>
          </a:xfrm>
        </p:spPr>
        <p:txBody>
          <a:bodyPr>
            <a:normAutofit/>
          </a:bodyPr>
          <a:lstStyle/>
          <a:p>
            <a:pPr algn="just">
              <a:buFont typeface="Wingdings" panose="05000000000000000000" pitchFamily="2" charset="2"/>
              <a:buChar char="Ø"/>
            </a:pPr>
            <a:r>
              <a:rPr lang="en-IN" sz="2400" dirty="0">
                <a:latin typeface="Times New Roman" pitchFamily="18" charset="0"/>
                <a:cs typeface="Times New Roman" pitchFamily="18" charset="0"/>
              </a:rPr>
              <a:t>Cloud computing is the liberation of computing as a service instead as a product.</a:t>
            </a:r>
          </a:p>
          <a:p>
            <a:pPr algn="just">
              <a:buFont typeface="Wingdings" panose="05000000000000000000" pitchFamily="2" charset="2"/>
              <a:buChar char="Ø"/>
            </a:pPr>
            <a:r>
              <a:rPr lang="en-IN" sz="2400" dirty="0">
                <a:latin typeface="Times New Roman" pitchFamily="18" charset="0"/>
                <a:cs typeface="Times New Roman" pitchFamily="18" charset="0"/>
              </a:rPr>
              <a:t>In this distributed resources, software as well as information provided to computers and several other devices as a utility over a network. </a:t>
            </a:r>
          </a:p>
          <a:p>
            <a:pPr algn="just">
              <a:buFont typeface="Wingdings" panose="05000000000000000000" pitchFamily="2" charset="2"/>
              <a:buChar char="Ø"/>
            </a:pPr>
            <a:r>
              <a:rPr lang="en-IN" sz="2400" dirty="0">
                <a:latin typeface="Times New Roman" pitchFamily="18" charset="0"/>
                <a:cs typeface="Times New Roman" pitchFamily="18" charset="0"/>
              </a:rPr>
              <a:t>A data center is a service used for residential computer systems as well as its associated elements such as storage systems and telecommunications.</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304800" y="787783"/>
            <a:ext cx="791406" cy="365125"/>
          </a:xfrm>
        </p:spPr>
        <p:txBody>
          <a:bodyPr/>
          <a:lstStyle/>
          <a:p>
            <a:fld id="{4DC583E3-794A-45C9-8990-545D7AFAF26B}" type="slidenum">
              <a:rPr lang="en-US" smtClean="0"/>
              <a:t>106</a:t>
            </a:fld>
            <a:endParaRPr lang="en-US" dirty="0"/>
          </a:p>
        </p:txBody>
      </p:sp>
    </p:spTree>
    <p:extLst>
      <p:ext uri="{BB962C8B-B14F-4D97-AF65-F5344CB8AC3E}">
        <p14:creationId xmlns:p14="http://schemas.microsoft.com/office/powerpoint/2010/main" val="159973303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Continue…</a:t>
            </a:r>
          </a:p>
        </p:txBody>
      </p:sp>
      <p:sp>
        <p:nvSpPr>
          <p:cNvPr id="3" name="Content Placeholder 2"/>
          <p:cNvSpPr>
            <a:spLocks noGrp="1"/>
          </p:cNvSpPr>
          <p:nvPr>
            <p:ph idx="1"/>
          </p:nvPr>
        </p:nvSpPr>
        <p:spPr>
          <a:xfrm>
            <a:off x="914400" y="1371600"/>
            <a:ext cx="7924800" cy="4953000"/>
          </a:xfrm>
        </p:spPr>
        <p:txBody>
          <a:bodyPr>
            <a:noAutofit/>
          </a:bodyPr>
          <a:lstStyle/>
          <a:p>
            <a:pPr algn="just">
              <a:buFont typeface="Wingdings" panose="05000000000000000000" pitchFamily="2" charset="2"/>
              <a:buChar char="Ø"/>
            </a:pPr>
            <a:r>
              <a:rPr lang="en-IN" sz="2400" dirty="0">
                <a:latin typeface="Times New Roman" pitchFamily="18" charset="0"/>
                <a:cs typeface="Times New Roman" pitchFamily="18" charset="0"/>
              </a:rPr>
              <a:t>In case of traditional data center, servers are co-located and dependent failure where as in case of Cloud servers are integrated and fault-tolerant. </a:t>
            </a:r>
          </a:p>
          <a:p>
            <a:pPr algn="just">
              <a:buFont typeface="Wingdings" panose="05000000000000000000" pitchFamily="2" charset="2"/>
              <a:buChar char="Ø"/>
            </a:pPr>
            <a:r>
              <a:rPr lang="en-IN" sz="2400" dirty="0">
                <a:latin typeface="Times New Roman" pitchFamily="18" charset="0"/>
                <a:cs typeface="Times New Roman" pitchFamily="18" charset="0"/>
              </a:rPr>
              <a:t>Reasons for moving from traditional computing to Cloud computing were discussed along with the benefits of Cloud computing. </a:t>
            </a:r>
          </a:p>
          <a:p>
            <a:pPr algn="just">
              <a:buFont typeface="Wingdings" panose="05000000000000000000" pitchFamily="2" charset="2"/>
              <a:buChar char="Ø"/>
            </a:pPr>
            <a:r>
              <a:rPr lang="en-IN" sz="2400" dirty="0">
                <a:latin typeface="Times New Roman" pitchFamily="18" charset="0"/>
                <a:cs typeface="Times New Roman" pitchFamily="18" charset="0"/>
              </a:rPr>
              <a:t>Cloud computing is a technology which allows the user to access resources by means of front end machines, there is no requirement to install any software. </a:t>
            </a:r>
          </a:p>
          <a:p>
            <a:pPr algn="just">
              <a:buFont typeface="Wingdings" panose="05000000000000000000" pitchFamily="2" charset="2"/>
              <a:buChar char="Ø"/>
            </a:pPr>
            <a:r>
              <a:rPr lang="en-IN" sz="2400" dirty="0">
                <a:latin typeface="Times New Roman" pitchFamily="18" charset="0"/>
                <a:cs typeface="Times New Roman" pitchFamily="18" charset="0"/>
              </a:rPr>
              <a:t>Several challenges related to Cloud computing are Security issues, Data issues, Performance issues, Design issues, Reliability, Legal issues. </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152400" y="787783"/>
            <a:ext cx="943806" cy="365125"/>
          </a:xfrm>
        </p:spPr>
        <p:txBody>
          <a:bodyPr/>
          <a:lstStyle/>
          <a:p>
            <a:fld id="{4DC583E3-794A-45C9-8990-545D7AFAF26B}" type="slidenum">
              <a:rPr lang="en-US" smtClean="0"/>
              <a:t>107</a:t>
            </a:fld>
            <a:endParaRPr lang="en-US" dirty="0"/>
          </a:p>
        </p:txBody>
      </p:sp>
    </p:spTree>
    <p:extLst>
      <p:ext uri="{BB962C8B-B14F-4D97-AF65-F5344CB8AC3E}">
        <p14:creationId xmlns:p14="http://schemas.microsoft.com/office/powerpoint/2010/main" val="103162912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Continue…</a:t>
            </a:r>
          </a:p>
        </p:txBody>
      </p:sp>
      <p:sp>
        <p:nvSpPr>
          <p:cNvPr id="3" name="Content Placeholder 2"/>
          <p:cNvSpPr>
            <a:spLocks noGrp="1"/>
          </p:cNvSpPr>
          <p:nvPr>
            <p:ph idx="1"/>
          </p:nvPr>
        </p:nvSpPr>
        <p:spPr>
          <a:xfrm>
            <a:off x="1295400" y="1600200"/>
            <a:ext cx="7239000" cy="4495800"/>
          </a:xfrm>
        </p:spPr>
        <p:txBody>
          <a:bodyPr>
            <a:noAutofit/>
          </a:bodyPr>
          <a:lstStyle/>
          <a:p>
            <a:pPr algn="just" hangingPunct="0">
              <a:buFont typeface="Wingdings" panose="05000000000000000000" pitchFamily="2" charset="2"/>
              <a:buChar char="Ø"/>
            </a:pPr>
            <a:r>
              <a:rPr lang="en-IN" sz="2400" dirty="0">
                <a:latin typeface="Times New Roman" pitchFamily="18" charset="0"/>
                <a:cs typeface="Times New Roman" pitchFamily="18" charset="0"/>
              </a:rPr>
              <a:t>Software licensing is motivated by the vendors like Amazon. Licensing models in the Cloud are frequently pay-as-you-go as well as subscription based licenses.</a:t>
            </a:r>
          </a:p>
          <a:p>
            <a:pPr algn="just" hangingPunct="0">
              <a:buFont typeface="Wingdings" panose="05000000000000000000" pitchFamily="2" charset="2"/>
              <a:buChar char="Ø"/>
            </a:pPr>
            <a:r>
              <a:rPr lang="en-IN" sz="2400" dirty="0">
                <a:latin typeface="Times New Roman" pitchFamily="18" charset="0"/>
                <a:cs typeface="Times New Roman" pitchFamily="18" charset="0"/>
              </a:rPr>
              <a:t>The well known case is the Salesforce.com which is licensed, based on the number of users on a subscription point of view. </a:t>
            </a:r>
          </a:p>
          <a:p>
            <a:pPr algn="just" hangingPunct="0">
              <a:buFont typeface="Wingdings" panose="05000000000000000000" pitchFamily="2" charset="2"/>
              <a:buChar char="Ø"/>
            </a:pPr>
            <a:r>
              <a:rPr lang="en-IN" sz="2400" dirty="0">
                <a:latin typeface="Times New Roman" pitchFamily="18" charset="0"/>
                <a:cs typeface="Times New Roman" pitchFamily="18" charset="0"/>
              </a:rPr>
              <a:t>A service Level Agreement (SLA) is an element of a service agreement in which a service is properly described. </a:t>
            </a:r>
            <a:endParaRPr lang="en-US" sz="2400" dirty="0">
              <a:latin typeface="Times New Roman" pitchFamily="18" charset="0"/>
              <a:cs typeface="Times New Roman" pitchFamily="18" charset="0"/>
            </a:endParaRPr>
          </a:p>
          <a:p>
            <a:pPr marL="0" indent="0" algn="just">
              <a:buNone/>
            </a:pPr>
            <a:r>
              <a:rPr lang="en-IN"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152400" y="787783"/>
            <a:ext cx="943806" cy="365125"/>
          </a:xfrm>
        </p:spPr>
        <p:txBody>
          <a:bodyPr/>
          <a:lstStyle/>
          <a:p>
            <a:fld id="{4DC583E3-794A-45C9-8990-545D7AFAF26B}" type="slidenum">
              <a:rPr lang="en-US" smtClean="0"/>
              <a:t>108</a:t>
            </a:fld>
            <a:endParaRPr lang="en-US" dirty="0"/>
          </a:p>
        </p:txBody>
      </p:sp>
    </p:spTree>
    <p:extLst>
      <p:ext uri="{BB962C8B-B14F-4D97-AF65-F5344CB8AC3E}">
        <p14:creationId xmlns:p14="http://schemas.microsoft.com/office/powerpoint/2010/main" val="389163929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Continue…</a:t>
            </a:r>
          </a:p>
        </p:txBody>
      </p:sp>
      <p:sp>
        <p:nvSpPr>
          <p:cNvPr id="3" name="Content Placeholder 2"/>
          <p:cNvSpPr>
            <a:spLocks noGrp="1"/>
          </p:cNvSpPr>
          <p:nvPr>
            <p:ph idx="1"/>
          </p:nvPr>
        </p:nvSpPr>
        <p:spPr>
          <a:xfrm>
            <a:off x="1143000" y="1524000"/>
            <a:ext cx="7543800" cy="4724400"/>
          </a:xfrm>
        </p:spPr>
        <p:txBody>
          <a:bodyPr>
            <a:noAutofit/>
          </a:bodyPr>
          <a:lstStyle/>
          <a:p>
            <a:pPr algn="just">
              <a:buFont typeface="Wingdings" panose="05000000000000000000" pitchFamily="2" charset="2"/>
              <a:buChar char="Ø"/>
            </a:pPr>
            <a:r>
              <a:rPr lang="en-IN" sz="2400" dirty="0">
                <a:latin typeface="Times New Roman" pitchFamily="18" charset="0"/>
                <a:cs typeface="Times New Roman" pitchFamily="18" charset="0"/>
              </a:rPr>
              <a:t>The primary advantage of cloud computing distributes resources, which is maintained by the basic nature of a distributed infrastructure platform. </a:t>
            </a:r>
          </a:p>
          <a:p>
            <a:pPr algn="just">
              <a:buFont typeface="Wingdings" panose="05000000000000000000" pitchFamily="2" charset="2"/>
              <a:buChar char="Ø"/>
            </a:pPr>
            <a:r>
              <a:rPr lang="en-IN" sz="2400" dirty="0">
                <a:latin typeface="Times New Roman" pitchFamily="18" charset="0"/>
                <a:cs typeface="Times New Roman" pitchFamily="18" charset="0"/>
              </a:rPr>
              <a:t>Cloud computing is being encouraged by several big companies. </a:t>
            </a:r>
          </a:p>
          <a:p>
            <a:pPr algn="just">
              <a:buFont typeface="Wingdings" panose="05000000000000000000" pitchFamily="2" charset="2"/>
              <a:buChar char="Ø"/>
            </a:pPr>
            <a:r>
              <a:rPr lang="en-IN" sz="2400" dirty="0">
                <a:latin typeface="Times New Roman" pitchFamily="18" charset="0"/>
                <a:cs typeface="Times New Roman" pitchFamily="18" charset="0"/>
              </a:rPr>
              <a:t>In Cloud computing, an application can be executed on various computers.  </a:t>
            </a:r>
          </a:p>
          <a:p>
            <a:pPr algn="just">
              <a:buFont typeface="Wingdings" panose="05000000000000000000" pitchFamily="2" charset="2"/>
              <a:buChar char="Ø"/>
            </a:pPr>
            <a:r>
              <a:rPr lang="en-IN" sz="2400" dirty="0">
                <a:latin typeface="Times New Roman" pitchFamily="18" charset="0"/>
                <a:cs typeface="Times New Roman" pitchFamily="18" charset="0"/>
              </a:rPr>
              <a:t>The major players of the Cloud computing environment are Google, Microsoft, Amazon, Apple, Adobe, Cisco and others.</a:t>
            </a:r>
            <a:endParaRPr lang="en-US" sz="2400" dirty="0">
              <a:latin typeface="Times New Roman" pitchFamily="18" charset="0"/>
              <a:cs typeface="Times New Roman" pitchFamily="18" charset="0"/>
            </a:endParaRPr>
          </a:p>
          <a:p>
            <a:pPr marL="0" indent="0" algn="just">
              <a:buNone/>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152400" y="787783"/>
            <a:ext cx="943806" cy="365125"/>
          </a:xfrm>
        </p:spPr>
        <p:txBody>
          <a:bodyPr/>
          <a:lstStyle/>
          <a:p>
            <a:fld id="{4DC583E3-794A-45C9-8990-545D7AFAF26B}" type="slidenum">
              <a:rPr lang="en-US" smtClean="0"/>
              <a:t>109</a:t>
            </a:fld>
            <a:endParaRPr lang="en-US" dirty="0"/>
          </a:p>
        </p:txBody>
      </p:sp>
    </p:spTree>
    <p:extLst>
      <p:ext uri="{BB962C8B-B14F-4D97-AF65-F5344CB8AC3E}">
        <p14:creationId xmlns:p14="http://schemas.microsoft.com/office/powerpoint/2010/main" val="2637961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lstStyle/>
          <a:p>
            <a:r>
              <a:rPr lang="en-US" dirty="0">
                <a:latin typeface="Times New Roman" panose="02020603050405020304" pitchFamily="18" charset="0"/>
                <a:cs typeface="Times New Roman" panose="02020603050405020304" pitchFamily="18" charset="0"/>
              </a:rPr>
              <a:t>Continue</a:t>
            </a:r>
            <a:r>
              <a:rPr lang="en-US" dirty="0"/>
              <a:t>…</a:t>
            </a:r>
          </a:p>
        </p:txBody>
      </p:sp>
      <p:sp>
        <p:nvSpPr>
          <p:cNvPr id="3" name="Content Placeholder 2"/>
          <p:cNvSpPr>
            <a:spLocks noGrp="1"/>
          </p:cNvSpPr>
          <p:nvPr>
            <p:ph idx="1"/>
          </p:nvPr>
        </p:nvSpPr>
        <p:spPr>
          <a:xfrm>
            <a:off x="1219200" y="1371600"/>
            <a:ext cx="7772400" cy="3777622"/>
          </a:xfrm>
        </p:spPr>
        <p:txBody>
          <a:bodyPr>
            <a:normAutofit/>
          </a:bodyPr>
          <a:lstStyle/>
          <a:p>
            <a:pPr lvl="0"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Single tenant, non distributed and static environment is observed in traditional computing, where as in Cloud computing multiple tenant, scalable, elastic and dynamic environment is observed in Cloud computing.</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Deployments in traditional computing are costly and lengthy where as in Cloud computing reduced deployment time is found.</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11</a:t>
            </a:fld>
            <a:endParaRPr lang="en-US" dirty="0"/>
          </a:p>
        </p:txBody>
      </p:sp>
    </p:spTree>
    <p:extLst>
      <p:ext uri="{BB962C8B-B14F-4D97-AF65-F5344CB8AC3E}">
        <p14:creationId xmlns:p14="http://schemas.microsoft.com/office/powerpoint/2010/main" val="286301213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Continue…</a:t>
            </a:r>
          </a:p>
        </p:txBody>
      </p:sp>
      <p:sp>
        <p:nvSpPr>
          <p:cNvPr id="3" name="Content Placeholder 2"/>
          <p:cNvSpPr>
            <a:spLocks noGrp="1"/>
          </p:cNvSpPr>
          <p:nvPr>
            <p:ph idx="1"/>
          </p:nvPr>
        </p:nvSpPr>
        <p:spPr>
          <a:xfrm>
            <a:off x="1219200" y="1676400"/>
            <a:ext cx="7162800" cy="4343400"/>
          </a:xfrm>
        </p:spPr>
        <p:txBody>
          <a:bodyPr>
            <a:normAutofit/>
          </a:bodyPr>
          <a:lstStyle/>
          <a:p>
            <a:pPr algn="just">
              <a:buFont typeface="Wingdings" panose="05000000000000000000" pitchFamily="2" charset="2"/>
              <a:buChar char="Ø"/>
            </a:pPr>
            <a:r>
              <a:rPr lang="en-IN" sz="2400" dirty="0">
                <a:latin typeface="Times New Roman" pitchFamily="18" charset="0"/>
                <a:cs typeface="Times New Roman" pitchFamily="18" charset="0"/>
              </a:rPr>
              <a:t>Eucalyptus is an open source and unrestricted computer software for constructing Amazon Web Services (AWS). </a:t>
            </a:r>
          </a:p>
          <a:p>
            <a:pPr algn="just">
              <a:buFont typeface="Wingdings" panose="05000000000000000000" pitchFamily="2" charset="2"/>
              <a:buChar char="Ø"/>
            </a:pPr>
            <a:r>
              <a:rPr lang="en-IN" sz="2400" dirty="0">
                <a:latin typeface="Times New Roman" pitchFamily="18" charset="0"/>
                <a:cs typeface="Times New Roman" pitchFamily="18" charset="0"/>
              </a:rPr>
              <a:t>Eucalyptus is well-suited for private and hybrid cloud computing environments which is promoted by the Eucalyptus Systems. </a:t>
            </a:r>
          </a:p>
          <a:p>
            <a:pPr algn="just">
              <a:buFont typeface="Wingdings" panose="05000000000000000000" pitchFamily="2" charset="2"/>
              <a:buChar char="Ø"/>
            </a:pPr>
            <a:r>
              <a:rPr lang="en-IN" sz="2400" dirty="0">
                <a:latin typeface="Times New Roman" pitchFamily="18" charset="0"/>
                <a:cs typeface="Times New Roman" pitchFamily="18" charset="0"/>
              </a:rPr>
              <a:t>Eucalyptus 3.4, released on 24th October 2013, includes latest features. Release history of Eucalyptus was discussed. </a:t>
            </a:r>
          </a:p>
        </p:txBody>
      </p:sp>
      <p:sp>
        <p:nvSpPr>
          <p:cNvPr id="4" name="Slide Number Placeholder 3"/>
          <p:cNvSpPr>
            <a:spLocks noGrp="1"/>
          </p:cNvSpPr>
          <p:nvPr>
            <p:ph type="sldNum" sz="quarter" idx="12"/>
          </p:nvPr>
        </p:nvSpPr>
        <p:spPr>
          <a:xfrm>
            <a:off x="228600" y="787783"/>
            <a:ext cx="867606" cy="365125"/>
          </a:xfrm>
        </p:spPr>
        <p:txBody>
          <a:bodyPr/>
          <a:lstStyle/>
          <a:p>
            <a:fld id="{4DC583E3-794A-45C9-8990-545D7AFAF26B}" type="slidenum">
              <a:rPr lang="en-US" smtClean="0"/>
              <a:t>110</a:t>
            </a:fld>
            <a:endParaRPr lang="en-US" dirty="0"/>
          </a:p>
        </p:txBody>
      </p:sp>
    </p:spTree>
    <p:extLst>
      <p:ext uri="{BB962C8B-B14F-4D97-AF65-F5344CB8AC3E}">
        <p14:creationId xmlns:p14="http://schemas.microsoft.com/office/powerpoint/2010/main" val="49024570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Continue…</a:t>
            </a:r>
          </a:p>
        </p:txBody>
      </p:sp>
      <p:sp>
        <p:nvSpPr>
          <p:cNvPr id="3" name="Content Placeholder 2"/>
          <p:cNvSpPr>
            <a:spLocks noGrp="1"/>
          </p:cNvSpPr>
          <p:nvPr>
            <p:ph idx="1"/>
          </p:nvPr>
        </p:nvSpPr>
        <p:spPr>
          <a:xfrm>
            <a:off x="1371600" y="1524000"/>
            <a:ext cx="7162800" cy="4572000"/>
          </a:xfrm>
        </p:spPr>
        <p:txBody>
          <a:bodyPr>
            <a:noAutofit/>
          </a:bodyPr>
          <a:lstStyle/>
          <a:p>
            <a:pPr algn="just">
              <a:buFont typeface="Wingdings" panose="05000000000000000000" pitchFamily="2" charset="2"/>
              <a:buChar char="Ø"/>
            </a:pPr>
            <a:r>
              <a:rPr lang="en-IN" sz="2400" dirty="0">
                <a:latin typeface="Times New Roman" pitchFamily="18" charset="0"/>
                <a:cs typeface="Times New Roman" pitchFamily="18" charset="0"/>
              </a:rPr>
              <a:t>Eucalyptus is an explanation that permits the installation of a private and hybrid cloud infrastructure.</a:t>
            </a:r>
          </a:p>
          <a:p>
            <a:pPr algn="just">
              <a:buFont typeface="Wingdings" panose="05000000000000000000" pitchFamily="2" charset="2"/>
              <a:buChar char="Ø"/>
            </a:pPr>
            <a:r>
              <a:rPr lang="en-IN" sz="2400" dirty="0">
                <a:latin typeface="Times New Roman" pitchFamily="18" charset="0"/>
                <a:cs typeface="Times New Roman" pitchFamily="18" charset="0"/>
              </a:rPr>
              <a:t> The Amazon version EC2 works on the Eucalyptus platform. </a:t>
            </a:r>
          </a:p>
          <a:p>
            <a:pPr algn="just">
              <a:buFont typeface="Wingdings" panose="05000000000000000000" pitchFamily="2" charset="2"/>
              <a:buChar char="Ø"/>
            </a:pPr>
            <a:r>
              <a:rPr lang="en-IN" sz="2400" dirty="0">
                <a:latin typeface="Times New Roman" pitchFamily="18" charset="0"/>
                <a:cs typeface="Times New Roman" pitchFamily="18" charset="0"/>
              </a:rPr>
              <a:t>Eucalyptus goals and architecture was discussed. Nimbus is a toolkit, if installed once on a cluster, it offers an IaaS Cloud to its client through Amazon EC2 web service Application Programming Interfaces (APIs).</a:t>
            </a:r>
            <a:endParaRPr lang="en-US" sz="2400" dirty="0">
              <a:latin typeface="Times New Roman" pitchFamily="18" charset="0"/>
              <a:cs typeface="Times New Roman" pitchFamily="18" charset="0"/>
            </a:endParaRPr>
          </a:p>
          <a:p>
            <a:pPr algn="just">
              <a:buFont typeface="Wingdings" panose="05000000000000000000" pitchFamily="2" charset="2"/>
              <a:buChar char="Ø"/>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228600" y="787783"/>
            <a:ext cx="867606" cy="365125"/>
          </a:xfrm>
        </p:spPr>
        <p:txBody>
          <a:bodyPr/>
          <a:lstStyle/>
          <a:p>
            <a:fld id="{4DC583E3-794A-45C9-8990-545D7AFAF26B}" type="slidenum">
              <a:rPr lang="en-US" smtClean="0"/>
              <a:t>111</a:t>
            </a:fld>
            <a:endParaRPr lang="en-US" dirty="0"/>
          </a:p>
        </p:txBody>
      </p:sp>
    </p:spTree>
    <p:extLst>
      <p:ext uri="{BB962C8B-B14F-4D97-AF65-F5344CB8AC3E}">
        <p14:creationId xmlns:p14="http://schemas.microsoft.com/office/powerpoint/2010/main" val="22196711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Continue…</a:t>
            </a:r>
          </a:p>
        </p:txBody>
      </p:sp>
      <p:sp>
        <p:nvSpPr>
          <p:cNvPr id="3" name="Content Placeholder 2"/>
          <p:cNvSpPr>
            <a:spLocks noGrp="1"/>
          </p:cNvSpPr>
          <p:nvPr>
            <p:ph idx="1"/>
          </p:nvPr>
        </p:nvSpPr>
        <p:spPr>
          <a:xfrm>
            <a:off x="1143000" y="1447800"/>
            <a:ext cx="7772399" cy="4724400"/>
          </a:xfrm>
        </p:spPr>
        <p:txBody>
          <a:bodyPr>
            <a:noAutofit/>
          </a:bodyPr>
          <a:lstStyle/>
          <a:p>
            <a:pPr algn="just">
              <a:buFont typeface="Wingdings" panose="05000000000000000000" pitchFamily="2" charset="2"/>
              <a:buChar char="Ø"/>
            </a:pPr>
            <a:r>
              <a:rPr lang="en-IN" sz="2400" dirty="0">
                <a:latin typeface="Times New Roman" pitchFamily="18" charset="0"/>
                <a:cs typeface="Times New Roman" pitchFamily="18" charset="0"/>
              </a:rPr>
              <a:t>The Open Nebula is a toolkit of cloud computing for organizing varied and distributed data center architectures. </a:t>
            </a:r>
          </a:p>
          <a:p>
            <a:pPr algn="just">
              <a:buFont typeface="Wingdings" panose="05000000000000000000" pitchFamily="2" charset="2"/>
              <a:buChar char="Ø"/>
            </a:pPr>
            <a:r>
              <a:rPr lang="en-IN" sz="2400" dirty="0">
                <a:latin typeface="Times New Roman" pitchFamily="18" charset="0"/>
                <a:cs typeface="Times New Roman" pitchFamily="18" charset="0"/>
              </a:rPr>
              <a:t>It  supports data center virtual infrastructure to construct private, public along with hybrid implementations of IaaS. </a:t>
            </a:r>
          </a:p>
          <a:p>
            <a:pPr algn="just">
              <a:buFont typeface="Wingdings" panose="05000000000000000000" pitchFamily="2" charset="2"/>
              <a:buChar char="Ø"/>
            </a:pPr>
            <a:r>
              <a:rPr lang="en-IN" sz="2400" dirty="0">
                <a:latin typeface="Times New Roman" pitchFamily="18" charset="0"/>
                <a:cs typeface="Times New Roman" pitchFamily="18" charset="0"/>
              </a:rPr>
              <a:t>The fundamental features of Open Nebula allow private, public and hybrid clouds for the entire management of virtualized data centers. </a:t>
            </a:r>
          </a:p>
          <a:p>
            <a:pPr algn="just">
              <a:buFont typeface="Wingdings" panose="05000000000000000000" pitchFamily="2" charset="2"/>
              <a:buChar char="Ø"/>
            </a:pPr>
            <a:r>
              <a:rPr lang="en-IN" sz="2400" dirty="0">
                <a:latin typeface="Times New Roman" pitchFamily="18" charset="0"/>
                <a:cs typeface="Times New Roman" pitchFamily="18" charset="0"/>
              </a:rPr>
              <a:t>The CloudSim toolkit maintains both systems as well as behavior modeling of Cloud system elements such as data centers, Virtual Machines (VMs) as well as resource provisioning policies. </a:t>
            </a:r>
            <a:endParaRPr lang="en-US" sz="2400" dirty="0">
              <a:latin typeface="Times New Roman" pitchFamily="18" charset="0"/>
              <a:cs typeface="Times New Roman" pitchFamily="18" charset="0"/>
            </a:endParaRPr>
          </a:p>
          <a:p>
            <a:pPr algn="just">
              <a:buFont typeface="Wingdings" panose="05000000000000000000" pitchFamily="2" charset="2"/>
              <a:buChar char="Ø"/>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152400" y="787783"/>
            <a:ext cx="943806" cy="365125"/>
          </a:xfrm>
        </p:spPr>
        <p:txBody>
          <a:bodyPr/>
          <a:lstStyle/>
          <a:p>
            <a:fld id="{4DC583E3-794A-45C9-8990-545D7AFAF26B}" type="slidenum">
              <a:rPr lang="en-US" smtClean="0"/>
              <a:t>112</a:t>
            </a:fld>
            <a:endParaRPr lang="en-US" dirty="0"/>
          </a:p>
        </p:txBody>
      </p:sp>
    </p:spTree>
    <p:extLst>
      <p:ext uri="{BB962C8B-B14F-4D97-AF65-F5344CB8AC3E}">
        <p14:creationId xmlns:p14="http://schemas.microsoft.com/office/powerpoint/2010/main" val="420620036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latin typeface="Times New Roman" pitchFamily="18" charset="0"/>
                <a:cs typeface="Times New Roman" pitchFamily="18" charset="0"/>
              </a:rPr>
              <a:t>BIBILIOGRAPHY</a:t>
            </a:r>
            <a:br>
              <a:rPr lang="en-US" dirty="0"/>
            </a:br>
            <a:endParaRPr lang="en-US" dirty="0"/>
          </a:p>
        </p:txBody>
      </p:sp>
      <p:sp>
        <p:nvSpPr>
          <p:cNvPr id="3" name="Content Placeholder 2"/>
          <p:cNvSpPr>
            <a:spLocks noGrp="1"/>
          </p:cNvSpPr>
          <p:nvPr>
            <p:ph idx="1"/>
          </p:nvPr>
        </p:nvSpPr>
        <p:spPr>
          <a:xfrm>
            <a:off x="1295400" y="1676400"/>
            <a:ext cx="7315200" cy="4876800"/>
          </a:xfrm>
        </p:spPr>
        <p:txBody>
          <a:bodyPr>
            <a:noAutofit/>
          </a:bodyPr>
          <a:lstStyle/>
          <a:p>
            <a:pPr lvl="0" algn="just" hangingPunct="0">
              <a:buFont typeface="Wingdings" panose="05000000000000000000" pitchFamily="2" charset="2"/>
              <a:buChar char="q"/>
            </a:pPr>
            <a:r>
              <a:rPr lang="en-IN" sz="2400" dirty="0">
                <a:latin typeface="Times New Roman" pitchFamily="18" charset="0"/>
                <a:cs typeface="Times New Roman" pitchFamily="18" charset="0"/>
              </a:rPr>
              <a:t>Zaigham Mahmood, Richard Hill,</a:t>
            </a:r>
            <a:r>
              <a:rPr lang="en-IN" sz="2400" i="1" dirty="0">
                <a:latin typeface="Times New Roman" pitchFamily="18" charset="0"/>
                <a:cs typeface="Times New Roman" pitchFamily="18" charset="0"/>
              </a:rPr>
              <a:t>Cloud Computing for Enterprise Architectures</a:t>
            </a:r>
            <a:r>
              <a:rPr lang="en-IN" sz="2400" dirty="0">
                <a:latin typeface="Times New Roman" pitchFamily="18" charset="0"/>
                <a:cs typeface="Times New Roman" pitchFamily="18" charset="0"/>
              </a:rPr>
              <a:t>, Springer Science &amp; Business Media, 01-Dec-2011.</a:t>
            </a:r>
            <a:endParaRPr lang="en-US" sz="2400" dirty="0">
              <a:latin typeface="Times New Roman" pitchFamily="18" charset="0"/>
              <a:cs typeface="Times New Roman" pitchFamily="18" charset="0"/>
            </a:endParaRPr>
          </a:p>
          <a:p>
            <a:pPr lvl="0" algn="just" hangingPunct="0">
              <a:buFont typeface="Wingdings" panose="05000000000000000000" pitchFamily="2" charset="2"/>
              <a:buChar char="q"/>
            </a:pPr>
            <a:r>
              <a:rPr lang="en-IN" sz="2400" dirty="0">
                <a:latin typeface="Times New Roman" pitchFamily="18" charset="0"/>
                <a:cs typeface="Times New Roman" pitchFamily="18" charset="0"/>
              </a:rPr>
              <a:t>William Y. Chang, Hosame Abu-Amara, Jessica Feng Sanford, </a:t>
            </a:r>
            <a:r>
              <a:rPr lang="en-IN" sz="2400" i="1" dirty="0">
                <a:latin typeface="Times New Roman" pitchFamily="18" charset="0"/>
                <a:cs typeface="Times New Roman" pitchFamily="18" charset="0"/>
              </a:rPr>
              <a:t>Transforming Enterprise Cloud Services</a:t>
            </a:r>
            <a:r>
              <a:rPr lang="en-IN" sz="2400" dirty="0">
                <a:latin typeface="Times New Roman" pitchFamily="18" charset="0"/>
                <a:cs typeface="Times New Roman" pitchFamily="18" charset="0"/>
              </a:rPr>
              <a:t>, Springer Science &amp; Business Media, 15-Nov-2010.</a:t>
            </a:r>
            <a:endParaRPr lang="en-US" sz="2400" dirty="0">
              <a:latin typeface="Times New Roman" pitchFamily="18" charset="0"/>
              <a:cs typeface="Times New Roman" pitchFamily="18" charset="0"/>
            </a:endParaRPr>
          </a:p>
          <a:p>
            <a:pPr lvl="0" algn="just" hangingPunct="0">
              <a:buFont typeface="Wingdings" panose="05000000000000000000" pitchFamily="2" charset="2"/>
              <a:buChar char="q"/>
            </a:pPr>
            <a:r>
              <a:rPr lang="en-IN" sz="2400" dirty="0">
                <a:latin typeface="Times New Roman" pitchFamily="18" charset="0"/>
                <a:cs typeface="Times New Roman" pitchFamily="18" charset="0"/>
              </a:rPr>
              <a:t>Jerry Crasnick, </a:t>
            </a:r>
            <a:r>
              <a:rPr lang="en-IN" sz="2400" i="1" dirty="0">
                <a:latin typeface="Times New Roman" pitchFamily="18" charset="0"/>
                <a:cs typeface="Times New Roman" pitchFamily="18" charset="0"/>
              </a:rPr>
              <a:t>License to Deal</a:t>
            </a:r>
            <a:r>
              <a:rPr lang="en-IN" sz="2400" dirty="0">
                <a:latin typeface="Times New Roman" pitchFamily="18" charset="0"/>
                <a:cs typeface="Times New Roman" pitchFamily="18" charset="0"/>
              </a:rPr>
              <a:t>,Rodale, 25-May-2005.</a:t>
            </a:r>
            <a:endParaRPr lang="en-US" sz="2400" dirty="0">
              <a:latin typeface="Times New Roman" pitchFamily="18" charset="0"/>
              <a:cs typeface="Times New Roman" pitchFamily="18" charset="0"/>
            </a:endParaRPr>
          </a:p>
          <a:p>
            <a:pPr lvl="0" algn="just" hangingPunct="0">
              <a:buFont typeface="Wingdings" panose="05000000000000000000" pitchFamily="2" charset="2"/>
              <a:buChar char="q"/>
            </a:pPr>
            <a:r>
              <a:rPr lang="en-IN" sz="2400" dirty="0">
                <a:latin typeface="Times New Roman" pitchFamily="18" charset="0"/>
                <a:cs typeface="Times New Roman" pitchFamily="18" charset="0"/>
              </a:rPr>
              <a:t>Lippoldt Douglas, Stryszowski Piotr, </a:t>
            </a:r>
            <a:r>
              <a:rPr lang="en-IN" sz="2400" i="1" dirty="0">
                <a:latin typeface="Times New Roman" pitchFamily="18" charset="0"/>
                <a:cs typeface="Times New Roman" pitchFamily="18" charset="0"/>
              </a:rPr>
              <a:t>Innovation in the Software Sector,</a:t>
            </a:r>
            <a:r>
              <a:rPr lang="en-IN" sz="2400" dirty="0">
                <a:latin typeface="Times New Roman" pitchFamily="18" charset="0"/>
                <a:cs typeface="Times New Roman" pitchFamily="18" charset="0"/>
              </a:rPr>
              <a:t> OECD Publishing, 23-Nov-2009.</a:t>
            </a:r>
            <a:endParaRPr lang="en-US" sz="2400" dirty="0">
              <a:latin typeface="Times New Roman" pitchFamily="18" charset="0"/>
              <a:cs typeface="Times New Roman" pitchFamily="18" charset="0"/>
            </a:endParaRPr>
          </a:p>
          <a:p>
            <a:pPr algn="just">
              <a:buFont typeface="Wingdings" panose="05000000000000000000" pitchFamily="2" charset="2"/>
              <a:buChar char="Ø"/>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304800" y="787783"/>
            <a:ext cx="791406" cy="365125"/>
          </a:xfrm>
        </p:spPr>
        <p:txBody>
          <a:bodyPr/>
          <a:lstStyle/>
          <a:p>
            <a:fld id="{4DC583E3-794A-45C9-8990-545D7AFAF26B}" type="slidenum">
              <a:rPr lang="en-US" smtClean="0"/>
              <a:t>113</a:t>
            </a:fld>
            <a:endParaRPr lang="en-US" dirty="0"/>
          </a:p>
        </p:txBody>
      </p:sp>
    </p:spTree>
    <p:extLst>
      <p:ext uri="{BB962C8B-B14F-4D97-AF65-F5344CB8AC3E}">
        <p14:creationId xmlns:p14="http://schemas.microsoft.com/office/powerpoint/2010/main" val="290341966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Continue…</a:t>
            </a:r>
          </a:p>
        </p:txBody>
      </p:sp>
      <p:sp>
        <p:nvSpPr>
          <p:cNvPr id="3" name="Content Placeholder 2"/>
          <p:cNvSpPr>
            <a:spLocks noGrp="1"/>
          </p:cNvSpPr>
          <p:nvPr>
            <p:ph idx="1"/>
          </p:nvPr>
        </p:nvSpPr>
        <p:spPr>
          <a:xfrm>
            <a:off x="1371600" y="1600200"/>
            <a:ext cx="7391400" cy="4495800"/>
          </a:xfrm>
        </p:spPr>
        <p:txBody>
          <a:bodyPr>
            <a:noAutofit/>
          </a:bodyPr>
          <a:lstStyle/>
          <a:p>
            <a:pPr lvl="0" algn="just" hangingPunct="0">
              <a:buFont typeface="Wingdings" panose="05000000000000000000" pitchFamily="2" charset="2"/>
              <a:buChar char="q"/>
            </a:pPr>
            <a:r>
              <a:rPr lang="en-IN" sz="2400" dirty="0">
                <a:latin typeface="Times New Roman" pitchFamily="18" charset="0"/>
                <a:cs typeface="Times New Roman" pitchFamily="18" charset="0"/>
              </a:rPr>
              <a:t>Robin Hastings, </a:t>
            </a:r>
            <a:r>
              <a:rPr lang="en-IN" sz="2400" i="1" dirty="0">
                <a:latin typeface="Times New Roman" pitchFamily="18" charset="0"/>
                <a:cs typeface="Times New Roman" pitchFamily="18" charset="0"/>
              </a:rPr>
              <a:t>Making the Most of the Cloud: How to Choose and Implement the Best Services for Your Library,</a:t>
            </a:r>
            <a:r>
              <a:rPr lang="en-IN" sz="2400" dirty="0">
                <a:latin typeface="Times New Roman" pitchFamily="18" charset="0"/>
                <a:cs typeface="Times New Roman" pitchFamily="18" charset="0"/>
              </a:rPr>
              <a:t> Scarecrow Press, 26-Nov-2013.</a:t>
            </a:r>
            <a:endParaRPr lang="en-US" sz="2400" dirty="0">
              <a:latin typeface="Times New Roman" pitchFamily="18" charset="0"/>
              <a:cs typeface="Times New Roman" pitchFamily="18" charset="0"/>
            </a:endParaRPr>
          </a:p>
          <a:p>
            <a:pPr lvl="0" algn="just" hangingPunct="0">
              <a:buFont typeface="Wingdings" panose="05000000000000000000" pitchFamily="2" charset="2"/>
              <a:buChar char="q"/>
            </a:pPr>
            <a:r>
              <a:rPr lang="en-IN" sz="2400" dirty="0">
                <a:latin typeface="Times New Roman" pitchFamily="18" charset="0"/>
                <a:cs typeface="Times New Roman" pitchFamily="18" charset="0"/>
              </a:rPr>
              <a:t>Ian E. Maxwell, </a:t>
            </a:r>
            <a:r>
              <a:rPr lang="en-IN" sz="2400" i="1" dirty="0">
                <a:latin typeface="Times New Roman" pitchFamily="18" charset="0"/>
                <a:cs typeface="Times New Roman" pitchFamily="18" charset="0"/>
              </a:rPr>
              <a:t>Managing Sustainable Innovation: The Driver for Global Growth, Springer Science &amp; Business Media,</a:t>
            </a:r>
            <a:r>
              <a:rPr lang="en-IN" sz="2400" dirty="0">
                <a:latin typeface="Times New Roman" pitchFamily="18" charset="0"/>
                <a:cs typeface="Times New Roman" pitchFamily="18" charset="0"/>
              </a:rPr>
              <a:t> 21-Apr-2009.</a:t>
            </a:r>
            <a:endParaRPr lang="en-US" sz="2400" dirty="0">
              <a:latin typeface="Times New Roman" pitchFamily="18" charset="0"/>
              <a:cs typeface="Times New Roman" pitchFamily="18" charset="0"/>
            </a:endParaRPr>
          </a:p>
          <a:p>
            <a:pPr lvl="0" algn="just" hangingPunct="0">
              <a:buFont typeface="Wingdings" panose="05000000000000000000" pitchFamily="2" charset="2"/>
              <a:buChar char="q"/>
            </a:pPr>
            <a:r>
              <a:rPr lang="en-IN" sz="2400" dirty="0">
                <a:latin typeface="Times New Roman" pitchFamily="18" charset="0"/>
                <a:cs typeface="Times New Roman" pitchFamily="18" charset="0"/>
              </a:rPr>
              <a:t>Stephen C. Rogers, </a:t>
            </a:r>
            <a:r>
              <a:rPr lang="en-IN" sz="2400" i="1" dirty="0">
                <a:latin typeface="Times New Roman" pitchFamily="18" charset="0"/>
                <a:cs typeface="Times New Roman" pitchFamily="18" charset="0"/>
              </a:rPr>
              <a:t>The Supply-Based Advantage: How to Link Suppliers to Your Organization's Corporate Strategy ,</a:t>
            </a:r>
            <a:r>
              <a:rPr lang="en-IN" sz="2400" dirty="0">
                <a:latin typeface="Times New Roman" pitchFamily="18" charset="0"/>
                <a:cs typeface="Times New Roman" pitchFamily="18" charset="0"/>
              </a:rPr>
              <a:t> AMACOM Div American Mgmt Assn, 26-Feb-2009.</a:t>
            </a:r>
            <a:endParaRPr lang="en-US" sz="2400" dirty="0">
              <a:latin typeface="Times New Roman" pitchFamily="18" charset="0"/>
              <a:cs typeface="Times New Roman" pitchFamily="18" charset="0"/>
            </a:endParaRPr>
          </a:p>
          <a:p>
            <a:pPr algn="just">
              <a:buFont typeface="Wingdings" panose="05000000000000000000" pitchFamily="2" charset="2"/>
              <a:buChar char="q"/>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152400" y="787783"/>
            <a:ext cx="943806" cy="365125"/>
          </a:xfrm>
        </p:spPr>
        <p:txBody>
          <a:bodyPr/>
          <a:lstStyle/>
          <a:p>
            <a:fld id="{4DC583E3-794A-45C9-8990-545D7AFAF26B}" type="slidenum">
              <a:rPr lang="en-US" smtClean="0"/>
              <a:t>114</a:t>
            </a:fld>
            <a:endParaRPr lang="en-US" dirty="0"/>
          </a:p>
        </p:txBody>
      </p:sp>
    </p:spTree>
    <p:extLst>
      <p:ext uri="{BB962C8B-B14F-4D97-AF65-F5344CB8AC3E}">
        <p14:creationId xmlns:p14="http://schemas.microsoft.com/office/powerpoint/2010/main" val="216285352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6589199" cy="1280890"/>
          </a:xfrm>
        </p:spPr>
        <p:txBody>
          <a:bodyPr/>
          <a:lstStyle/>
          <a:p>
            <a:r>
              <a:rPr lang="en-US" dirty="0">
                <a:latin typeface="Times New Roman" pitchFamily="18" charset="0"/>
                <a:cs typeface="Times New Roman" pitchFamily="18" charset="0"/>
              </a:rPr>
              <a:t>Continue…</a:t>
            </a:r>
          </a:p>
        </p:txBody>
      </p:sp>
      <p:sp>
        <p:nvSpPr>
          <p:cNvPr id="3" name="Content Placeholder 2"/>
          <p:cNvSpPr>
            <a:spLocks noGrp="1"/>
          </p:cNvSpPr>
          <p:nvPr>
            <p:ph idx="1"/>
          </p:nvPr>
        </p:nvSpPr>
        <p:spPr>
          <a:xfrm>
            <a:off x="1295400" y="1524000"/>
            <a:ext cx="7315200" cy="4495800"/>
          </a:xfrm>
        </p:spPr>
        <p:txBody>
          <a:bodyPr>
            <a:noAutofit/>
          </a:bodyPr>
          <a:lstStyle/>
          <a:p>
            <a:pPr lvl="0" algn="just" hangingPunct="0">
              <a:buFont typeface="Wingdings" panose="05000000000000000000" pitchFamily="2" charset="2"/>
              <a:buChar char="q"/>
            </a:pPr>
            <a:r>
              <a:rPr lang="en-IN" sz="2400" dirty="0">
                <a:latin typeface="Times New Roman" pitchFamily="18" charset="0"/>
                <a:cs typeface="Times New Roman" pitchFamily="18" charset="0"/>
              </a:rPr>
              <a:t>Gerd Leonhard, </a:t>
            </a:r>
            <a:r>
              <a:rPr lang="en-IN" sz="2400" i="1" dirty="0">
                <a:latin typeface="Times New Roman" pitchFamily="18" charset="0"/>
                <a:cs typeface="Times New Roman" pitchFamily="18" charset="0"/>
              </a:rPr>
              <a:t>Friction Is Fiction: the Future of Content, Media and Business, Lulu.com,</a:t>
            </a:r>
            <a:r>
              <a:rPr lang="en-IN" sz="2400" dirty="0">
                <a:latin typeface="Times New Roman" pitchFamily="18" charset="0"/>
                <a:cs typeface="Times New Roman" pitchFamily="18" charset="0"/>
              </a:rPr>
              <a:t> 05-Dec-2009.</a:t>
            </a:r>
            <a:endParaRPr lang="en-US" sz="2400" dirty="0">
              <a:latin typeface="Times New Roman" pitchFamily="18" charset="0"/>
              <a:cs typeface="Times New Roman" pitchFamily="18" charset="0"/>
            </a:endParaRPr>
          </a:p>
          <a:p>
            <a:pPr lvl="0" algn="just" hangingPunct="0">
              <a:buFont typeface="Wingdings" panose="05000000000000000000" pitchFamily="2" charset="2"/>
              <a:buChar char="q"/>
            </a:pPr>
            <a:r>
              <a:rPr lang="en-IN" sz="2400" dirty="0">
                <a:latin typeface="Times New Roman" pitchFamily="18" charset="0"/>
                <a:cs typeface="Times New Roman" pitchFamily="18" charset="0"/>
              </a:rPr>
              <a:t>Ulrich Bäumer, Peter Kreutter, Wolfgang Messner, </a:t>
            </a:r>
            <a:r>
              <a:rPr lang="en-IN" sz="2400" i="1" dirty="0">
                <a:latin typeface="Times New Roman" pitchFamily="18" charset="0"/>
                <a:cs typeface="Times New Roman" pitchFamily="18" charset="0"/>
              </a:rPr>
              <a:t>Globalization of Professional Services: Innovative Strategies, Successful Processes, Inspired Talent Management, and First-Hand Experiences, </a:t>
            </a:r>
            <a:r>
              <a:rPr lang="en-IN" sz="2400" dirty="0">
                <a:latin typeface="Times New Roman" pitchFamily="18" charset="0"/>
                <a:cs typeface="Times New Roman" pitchFamily="18" charset="0"/>
              </a:rPr>
              <a:t>Springer Science &amp; Business Media, 05-Jun-2012.</a:t>
            </a:r>
            <a:endParaRPr lang="en-US" sz="2400" dirty="0">
              <a:latin typeface="Times New Roman" pitchFamily="18" charset="0"/>
              <a:cs typeface="Times New Roman" pitchFamily="18" charset="0"/>
            </a:endParaRPr>
          </a:p>
          <a:p>
            <a:pPr lvl="0" algn="just" hangingPunct="0">
              <a:buFont typeface="Wingdings" panose="05000000000000000000" pitchFamily="2" charset="2"/>
              <a:buChar char="q"/>
            </a:pPr>
            <a:r>
              <a:rPr lang="en-IN" sz="2400" dirty="0">
                <a:latin typeface="Times New Roman" pitchFamily="18" charset="0"/>
                <a:cs typeface="Times New Roman" pitchFamily="18" charset="0"/>
              </a:rPr>
              <a:t>Tom Laszewski, Prakash Nauduri, </a:t>
            </a:r>
            <a:r>
              <a:rPr lang="en-IN" sz="2400" i="1" dirty="0">
                <a:latin typeface="Times New Roman" pitchFamily="18" charset="0"/>
                <a:cs typeface="Times New Roman" pitchFamily="18" charset="0"/>
              </a:rPr>
              <a:t>Migrating to the Cloud: Oracle Client/server Modernization, Elsevier,</a:t>
            </a:r>
            <a:r>
              <a:rPr lang="en-IN" sz="2400" dirty="0">
                <a:latin typeface="Times New Roman" pitchFamily="18" charset="0"/>
                <a:cs typeface="Times New Roman" pitchFamily="18" charset="0"/>
              </a:rPr>
              <a:t> 2012.</a:t>
            </a:r>
            <a:endParaRPr lang="en-US" sz="2400" dirty="0">
              <a:latin typeface="Times New Roman" pitchFamily="18" charset="0"/>
              <a:cs typeface="Times New Roman" pitchFamily="18" charset="0"/>
            </a:endParaRPr>
          </a:p>
          <a:p>
            <a:pPr marL="0" indent="0" algn="just" hangingPunct="0">
              <a:buNone/>
            </a:pPr>
            <a:r>
              <a:rPr lang="en-IN"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gn="just" hangingPunct="0"/>
            <a:endParaRPr lang="en-US" sz="2400" dirty="0">
              <a:latin typeface="Times New Roman" pitchFamily="18" charset="0"/>
              <a:cs typeface="Times New Roman" pitchFamily="18" charset="0"/>
            </a:endParaRPr>
          </a:p>
          <a:p>
            <a:pPr marL="0" indent="0" algn="just">
              <a:buNone/>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0" y="787783"/>
            <a:ext cx="1096206" cy="365125"/>
          </a:xfrm>
        </p:spPr>
        <p:txBody>
          <a:bodyPr/>
          <a:lstStyle/>
          <a:p>
            <a:fld id="{4DC583E3-794A-45C9-8990-545D7AFAF26B}" type="slidenum">
              <a:rPr lang="en-US" smtClean="0"/>
              <a:t>115</a:t>
            </a:fld>
            <a:endParaRPr lang="en-US" dirty="0"/>
          </a:p>
        </p:txBody>
      </p:sp>
    </p:spTree>
    <p:extLst>
      <p:ext uri="{BB962C8B-B14F-4D97-AF65-F5344CB8AC3E}">
        <p14:creationId xmlns:p14="http://schemas.microsoft.com/office/powerpoint/2010/main" val="134976093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a:xfrm>
            <a:off x="152400" y="787783"/>
            <a:ext cx="943806" cy="365125"/>
          </a:xfrm>
        </p:spPr>
        <p:txBody>
          <a:bodyPr/>
          <a:lstStyle/>
          <a:p>
            <a:fld id="{4DC583E3-794A-45C9-8990-545D7AFAF26B}" type="slidenum">
              <a:rPr lang="en-US" smtClean="0"/>
              <a:t>116</a:t>
            </a:fld>
            <a:endParaRPr lang="en-US" dirty="0"/>
          </a:p>
        </p:txBody>
      </p:sp>
    </p:spTree>
    <p:extLst>
      <p:ext uri="{BB962C8B-B14F-4D97-AF65-F5344CB8AC3E}">
        <p14:creationId xmlns:p14="http://schemas.microsoft.com/office/powerpoint/2010/main" val="2701301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7543800" cy="1066800"/>
          </a:xfrm>
        </p:spPr>
        <p:txBody>
          <a:bodyPr>
            <a:normAutofit fontScale="90000"/>
          </a:bodyPr>
          <a:lstStyle/>
          <a:p>
            <a:r>
              <a:rPr lang="en-IN" dirty="0">
                <a:latin typeface="Times New Roman" panose="02020603050405020304" pitchFamily="18" charset="0"/>
                <a:cs typeface="Times New Roman" panose="02020603050405020304" pitchFamily="18" charset="0"/>
              </a:rPr>
              <a:t>4.3.2  Benefits of Cloud Computing</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43000" y="1447800"/>
            <a:ext cx="7924800" cy="4626936"/>
          </a:xfrm>
        </p:spPr>
        <p:txBody>
          <a:bodyPr>
            <a:noAutofit/>
          </a:bodyPr>
          <a:lstStyle/>
          <a:p>
            <a:pPr lvl="0"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Cloud increases the focus on business issues and allows for scalable, enterprise-class      complexity.</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Cloud computing offers a rich ecosystem of vendors and service providers.</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Cloud platforms are scalable, secure and enterprise.</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Cloud web services focus creates powerful integrations.</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Since Cloud computing has the above advantages over traditional computing, the entire businesses are transforming to Cloud computing.</a:t>
            </a:r>
            <a:endParaRPr lang="en-US" sz="2400" dirty="0">
              <a:latin typeface="Times New Roman" panose="02020603050405020304" pitchFamily="18" charset="0"/>
              <a:cs typeface="Times New Roman" panose="02020603050405020304" pitchFamily="18" charset="0"/>
            </a:endParaRPr>
          </a:p>
          <a:p>
            <a:pPr marL="0" indent="0" algn="just" hangingPunct="0">
              <a:buNone/>
            </a:pPr>
            <a:r>
              <a:rPr lang="en-I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12</a:t>
            </a:fld>
            <a:endParaRPr lang="en-US" dirty="0"/>
          </a:p>
        </p:txBody>
      </p:sp>
    </p:spTree>
    <p:extLst>
      <p:ext uri="{BB962C8B-B14F-4D97-AF65-F5344CB8AC3E}">
        <p14:creationId xmlns:p14="http://schemas.microsoft.com/office/powerpoint/2010/main" val="481364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24110"/>
            <a:ext cx="7238999" cy="1280890"/>
          </a:xfrm>
        </p:spPr>
        <p:txBody>
          <a:bodyPr>
            <a:normAutofit fontScale="90000"/>
          </a:bodyPr>
          <a:lstStyle/>
          <a:p>
            <a:r>
              <a:rPr lang="en-IN" dirty="0">
                <a:latin typeface="Times New Roman" panose="02020603050405020304" pitchFamily="18" charset="0"/>
                <a:cs typeface="Times New Roman" panose="02020603050405020304" pitchFamily="18" charset="0"/>
              </a:rPr>
              <a:t>4.4  ISSUES IN CLOUD COMPUTING</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19200" y="1371600"/>
            <a:ext cx="7696200" cy="3777622"/>
          </a:xfrm>
        </p:spPr>
        <p:txBody>
          <a:bodyPr>
            <a:noAutofit/>
          </a:bodyPr>
          <a:lstStyle/>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Cloud computing is a technology which allows the user to access resources by means of front end machines, there is no requirement to install any software.</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There are several challenges related to Cloud computing, which are discussed as follows:</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Security issues</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Data issues</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Performance issues</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Design issues</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Reliability </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Legal issues</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13</a:t>
            </a:fld>
            <a:endParaRPr lang="en-US" dirty="0"/>
          </a:p>
        </p:txBody>
      </p:sp>
    </p:spTree>
    <p:extLst>
      <p:ext uri="{BB962C8B-B14F-4D97-AF65-F5344CB8AC3E}">
        <p14:creationId xmlns:p14="http://schemas.microsoft.com/office/powerpoint/2010/main" val="1959549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normAutofit/>
          </a:bodyPr>
          <a:lstStyle/>
          <a:p>
            <a:r>
              <a:rPr lang="en-IN" dirty="0">
                <a:latin typeface="Times New Roman" panose="02020603050405020304" pitchFamily="18" charset="0"/>
                <a:cs typeface="Times New Roman" panose="02020603050405020304" pitchFamily="18" charset="0"/>
              </a:rPr>
              <a:t>4.4.1 Security Issues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0" y="1447800"/>
            <a:ext cx="7772400" cy="3777622"/>
          </a:xfrm>
        </p:spPr>
        <p:txBody>
          <a:bodyPr>
            <a:normAutofit/>
          </a:bodyPr>
          <a:lstStyle/>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Security is usually alleged as a big issue for the Cloud. </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There is a risk where a malicious user can pierce the Cloud by imitating a legitimate user, thereby contaminating the whole Cloud thus affects several customers who are distributing the infected Cloud.</a:t>
            </a: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14</a:t>
            </a:fld>
            <a:endParaRPr lang="en-US" dirty="0"/>
          </a:p>
        </p:txBody>
      </p:sp>
    </p:spTree>
    <p:extLst>
      <p:ext uri="{BB962C8B-B14F-4D97-AF65-F5344CB8AC3E}">
        <p14:creationId xmlns:p14="http://schemas.microsoft.com/office/powerpoint/2010/main" val="2935620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624110"/>
            <a:ext cx="7162801" cy="823690"/>
          </a:xfrm>
        </p:spPr>
        <p:txBody>
          <a:bodyPr/>
          <a:lstStyle/>
          <a:p>
            <a:r>
              <a:rPr lang="en-US" dirty="0">
                <a:latin typeface="Times New Roman" panose="02020603050405020304" pitchFamily="18" charset="0"/>
                <a:cs typeface="Times New Roman" panose="02020603050405020304" pitchFamily="18" charset="0"/>
              </a:rPr>
              <a:t>Continue</a:t>
            </a:r>
            <a:r>
              <a:rPr lang="en-US" dirty="0"/>
              <a:t>…</a:t>
            </a:r>
          </a:p>
        </p:txBody>
      </p:sp>
      <p:sp>
        <p:nvSpPr>
          <p:cNvPr id="3" name="Content Placeholder 2"/>
          <p:cNvSpPr>
            <a:spLocks noGrp="1"/>
          </p:cNvSpPr>
          <p:nvPr>
            <p:ph idx="1"/>
          </p:nvPr>
        </p:nvSpPr>
        <p:spPr>
          <a:xfrm>
            <a:off x="1295400" y="1371600"/>
            <a:ext cx="7696199" cy="4539622"/>
          </a:xfrm>
        </p:spPr>
        <p:txBody>
          <a:bodyPr>
            <a:normAutofit/>
          </a:bodyPr>
          <a:lstStyle/>
          <a:p>
            <a:pPr algn="just" hangingPunct="0">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Some of the security risks faced by the Cloud computing are discussed as follows:</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Data integrity</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Data theft</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Security on vendor level</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Security on user level</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Information security</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15</a:t>
            </a:fld>
            <a:endParaRPr lang="en-US" dirty="0"/>
          </a:p>
        </p:txBody>
      </p:sp>
    </p:spTree>
    <p:extLst>
      <p:ext uri="{BB962C8B-B14F-4D97-AF65-F5344CB8AC3E}">
        <p14:creationId xmlns:p14="http://schemas.microsoft.com/office/powerpoint/2010/main" val="3758090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24110"/>
            <a:ext cx="7467599" cy="1280890"/>
          </a:xfrm>
        </p:spPr>
        <p:txBody>
          <a:bodyPr>
            <a:normAutofit/>
          </a:bodyPr>
          <a:lstStyle/>
          <a:p>
            <a:r>
              <a:rPr lang="en-IN" dirty="0">
                <a:latin typeface="Times New Roman" panose="02020603050405020304" pitchFamily="18" charset="0"/>
                <a:cs typeface="Times New Roman" panose="02020603050405020304" pitchFamily="18" charset="0"/>
              </a:rPr>
              <a:t>4.4.2  Data Issues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19200" y="1219200"/>
            <a:ext cx="7772400" cy="4343400"/>
          </a:xfrm>
        </p:spPr>
        <p:txBody>
          <a:bodyPr>
            <a:noAutofit/>
          </a:bodyPr>
          <a:lstStyle/>
          <a:p>
            <a:pPr algn="just" hangingPunct="0">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Some of the problems faced by data are as follows:</a:t>
            </a:r>
            <a:endParaRPr lang="en-US" sz="20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000" dirty="0">
                <a:latin typeface="Times New Roman" panose="02020603050405020304" pitchFamily="18" charset="0"/>
                <a:cs typeface="Times New Roman" panose="02020603050405020304" pitchFamily="18" charset="0"/>
              </a:rPr>
              <a:t>Data loss</a:t>
            </a:r>
            <a:endParaRPr lang="en-US" sz="20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000" dirty="0">
                <a:latin typeface="Times New Roman" panose="02020603050405020304" pitchFamily="18" charset="0"/>
                <a:cs typeface="Times New Roman" panose="02020603050405020304" pitchFamily="18" charset="0"/>
              </a:rPr>
              <a:t>Data location</a:t>
            </a:r>
            <a:endParaRPr lang="en-US" sz="20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000" dirty="0">
                <a:latin typeface="Times New Roman" panose="02020603050405020304" pitchFamily="18" charset="0"/>
                <a:cs typeface="Times New Roman" panose="02020603050405020304" pitchFamily="18" charset="0"/>
              </a:rPr>
              <a:t>Data lock-in</a:t>
            </a:r>
            <a:endParaRPr lang="en-US" sz="20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000" dirty="0">
                <a:latin typeface="Times New Roman" panose="02020603050405020304" pitchFamily="18" charset="0"/>
                <a:cs typeface="Times New Roman" panose="02020603050405020304" pitchFamily="18" charset="0"/>
              </a:rPr>
              <a:t>Data Segregation</a:t>
            </a:r>
            <a:endParaRPr lang="en-US" sz="20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000" dirty="0">
                <a:latin typeface="Times New Roman" panose="02020603050405020304" pitchFamily="18" charset="0"/>
                <a:cs typeface="Times New Roman" panose="02020603050405020304" pitchFamily="18" charset="0"/>
              </a:rPr>
              <a:t>Data confidentiality and audit ability</a:t>
            </a:r>
            <a:endParaRPr lang="en-US" sz="20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000" dirty="0">
                <a:latin typeface="Times New Roman" panose="02020603050405020304" pitchFamily="18" charset="0"/>
                <a:cs typeface="Times New Roman" panose="02020603050405020304" pitchFamily="18" charset="0"/>
              </a:rPr>
              <a:t>Data integrity and theft</a:t>
            </a:r>
            <a:endParaRPr lang="en-US" sz="20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000" dirty="0">
                <a:latin typeface="Times New Roman" panose="02020603050405020304" pitchFamily="18" charset="0"/>
                <a:cs typeface="Times New Roman" panose="02020603050405020304" pitchFamily="18" charset="0"/>
              </a:rPr>
              <a:t>Data deletion</a:t>
            </a:r>
            <a:endParaRPr lang="en-US" sz="20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000" dirty="0">
                <a:latin typeface="Times New Roman" panose="02020603050405020304" pitchFamily="18" charset="0"/>
                <a:cs typeface="Times New Roman" panose="02020603050405020304" pitchFamily="18" charset="0"/>
              </a:rPr>
              <a:t>Data restitution</a:t>
            </a:r>
            <a:endParaRPr lang="en-US" sz="20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000" dirty="0">
                <a:latin typeface="Times New Roman" panose="02020603050405020304" pitchFamily="18" charset="0"/>
                <a:cs typeface="Times New Roman" panose="02020603050405020304" pitchFamily="18" charset="0"/>
              </a:rPr>
              <a:t>Service level agreements</a:t>
            </a: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16</a:t>
            </a:fld>
            <a:endParaRPr lang="en-US" dirty="0"/>
          </a:p>
        </p:txBody>
      </p:sp>
    </p:spTree>
    <p:extLst>
      <p:ext uri="{BB962C8B-B14F-4D97-AF65-F5344CB8AC3E}">
        <p14:creationId xmlns:p14="http://schemas.microsoft.com/office/powerpoint/2010/main" val="3136968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normAutofit/>
          </a:bodyPr>
          <a:lstStyle/>
          <a:p>
            <a:r>
              <a:rPr lang="en-IN" dirty="0">
                <a:latin typeface="Times New Roman" panose="02020603050405020304" pitchFamily="18" charset="0"/>
                <a:cs typeface="Times New Roman" panose="02020603050405020304" pitchFamily="18" charset="0"/>
              </a:rPr>
              <a:t>4.4.3 Performance Issues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0" y="1447800"/>
            <a:ext cx="7772399" cy="4463422"/>
          </a:xfrm>
        </p:spPr>
        <p:txBody>
          <a:bodyPr>
            <a:normAutofit/>
          </a:bodyPr>
          <a:lstStyle/>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Bad application performance leads companies to deplete its customers, decreases employee productivity as well as it reduces bottom line profits. </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Application clashes due to bad performance. If applications cannot effectively perform due to rise in traffic, businesses and loss of customers.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17</a:t>
            </a:fld>
            <a:endParaRPr lang="en-US" dirty="0"/>
          </a:p>
        </p:txBody>
      </p:sp>
    </p:spTree>
    <p:extLst>
      <p:ext uri="{BB962C8B-B14F-4D97-AF65-F5344CB8AC3E}">
        <p14:creationId xmlns:p14="http://schemas.microsoft.com/office/powerpoint/2010/main" val="3877781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lstStyle/>
          <a:p>
            <a:r>
              <a:rPr lang="en-US" dirty="0">
                <a:latin typeface="Times New Roman" panose="02020603050405020304" pitchFamily="18" charset="0"/>
                <a:cs typeface="Times New Roman" panose="02020603050405020304" pitchFamily="18" charset="0"/>
              </a:rPr>
              <a:t>Continue…</a:t>
            </a:r>
          </a:p>
        </p:txBody>
      </p:sp>
      <p:sp>
        <p:nvSpPr>
          <p:cNvPr id="3" name="Content Placeholder 2"/>
          <p:cNvSpPr>
            <a:spLocks noGrp="1"/>
          </p:cNvSpPr>
          <p:nvPr>
            <p:ph idx="1"/>
          </p:nvPr>
        </p:nvSpPr>
        <p:spPr>
          <a:xfrm>
            <a:off x="1295400" y="1295400"/>
            <a:ext cx="7772400" cy="4539622"/>
          </a:xfrm>
        </p:spPr>
        <p:txBody>
          <a:bodyPr>
            <a:normAutofit/>
          </a:bodyPr>
          <a:lstStyle/>
          <a:p>
            <a:pPr algn="just" hangingPunct="0">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The following are the performance issues:</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Poor application performance</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Slow access to applications and data</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Horizontal and vertical scalability</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Administrative and geographical scalability</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18</a:t>
            </a:fld>
            <a:endParaRPr lang="en-US" dirty="0"/>
          </a:p>
        </p:txBody>
      </p:sp>
    </p:spTree>
    <p:extLst>
      <p:ext uri="{BB962C8B-B14F-4D97-AF65-F5344CB8AC3E}">
        <p14:creationId xmlns:p14="http://schemas.microsoft.com/office/powerpoint/2010/main" val="1199287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624110"/>
            <a:ext cx="7239001" cy="1280890"/>
          </a:xfrm>
        </p:spPr>
        <p:txBody>
          <a:bodyPr>
            <a:normAutofit/>
          </a:bodyPr>
          <a:lstStyle/>
          <a:p>
            <a:r>
              <a:rPr lang="en-IN" dirty="0">
                <a:latin typeface="Times New Roman" panose="02020603050405020304" pitchFamily="18" charset="0"/>
                <a:cs typeface="Times New Roman" panose="02020603050405020304" pitchFamily="18" charset="0"/>
              </a:rPr>
              <a:t>4.4.4  Energy Related Issues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0" y="1371600"/>
            <a:ext cx="7848600" cy="3777622"/>
          </a:xfrm>
        </p:spPr>
        <p:txBody>
          <a:bodyPr>
            <a:normAutofit/>
          </a:bodyPr>
          <a:lstStyle/>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Cloud computing is rapidly increasing in significance as growing numbers of enterprises as well as individuals are moving their workloads to Cloud service providers.</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Services presented by Cloud providers, i.e. Microsoft, Google and IBM are executed on thousands of servers extend across several geographically shared data centers.</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19</a:t>
            </a:fld>
            <a:endParaRPr lang="en-US" dirty="0"/>
          </a:p>
        </p:txBody>
      </p:sp>
    </p:spTree>
    <p:extLst>
      <p:ext uri="{BB962C8B-B14F-4D97-AF65-F5344CB8AC3E}">
        <p14:creationId xmlns:p14="http://schemas.microsoft.com/office/powerpoint/2010/main" val="3068580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24110"/>
            <a:ext cx="7772399" cy="1280890"/>
          </a:xfrm>
        </p:spPr>
        <p:txBody>
          <a:bodyPr/>
          <a:lstStyle/>
          <a:p>
            <a:r>
              <a:rPr lang="en-US" dirty="0">
                <a:latin typeface="Times New Roman" panose="02020603050405020304" pitchFamily="18" charset="0"/>
                <a:cs typeface="Times New Roman" panose="02020603050405020304" pitchFamily="18" charset="0"/>
              </a:rPr>
              <a:t>Topics:</a:t>
            </a:r>
          </a:p>
        </p:txBody>
      </p:sp>
      <p:sp>
        <p:nvSpPr>
          <p:cNvPr id="3" name="Content Placeholder 2"/>
          <p:cNvSpPr>
            <a:spLocks noGrp="1"/>
          </p:cNvSpPr>
          <p:nvPr>
            <p:ph idx="1"/>
          </p:nvPr>
        </p:nvSpPr>
        <p:spPr>
          <a:xfrm>
            <a:off x="1219200" y="1371600"/>
            <a:ext cx="7467600" cy="4953000"/>
          </a:xfrm>
        </p:spPr>
        <p:txBody>
          <a:bodyPr>
            <a:noAutofit/>
          </a:bodyPr>
          <a:lstStyle/>
          <a:p>
            <a:pPr lvl="0" hangingPunct="0">
              <a:buFont typeface="Wingdings" panose="05000000000000000000" pitchFamily="2" charset="2"/>
              <a:buChar char="Ø"/>
            </a:pPr>
            <a:r>
              <a:rPr lang="en-IN" sz="2200" dirty="0">
                <a:latin typeface="Times New Roman" panose="02020603050405020304" pitchFamily="18" charset="0"/>
                <a:cs typeface="Times New Roman" panose="02020603050405020304" pitchFamily="18" charset="0"/>
              </a:rPr>
              <a:t>Introduction </a:t>
            </a:r>
            <a:endParaRPr lang="en-US" sz="2200" dirty="0">
              <a:latin typeface="Times New Roman" panose="02020603050405020304" pitchFamily="18" charset="0"/>
              <a:cs typeface="Times New Roman" panose="02020603050405020304" pitchFamily="18" charset="0"/>
            </a:endParaRPr>
          </a:p>
          <a:p>
            <a:pPr lvl="0" hangingPunct="0">
              <a:buFont typeface="Wingdings" panose="05000000000000000000" pitchFamily="2" charset="2"/>
              <a:buChar char="Ø"/>
            </a:pPr>
            <a:r>
              <a:rPr lang="en-IN" sz="2200" dirty="0">
                <a:latin typeface="Times New Roman" panose="02020603050405020304" pitchFamily="18" charset="0"/>
                <a:cs typeface="Times New Roman" panose="02020603050405020304" pitchFamily="18" charset="0"/>
              </a:rPr>
              <a:t>Cloud Data Centre</a:t>
            </a:r>
            <a:endParaRPr lang="en-US" sz="2200" dirty="0">
              <a:latin typeface="Times New Roman" panose="02020603050405020304" pitchFamily="18" charset="0"/>
              <a:cs typeface="Times New Roman" panose="02020603050405020304" pitchFamily="18" charset="0"/>
            </a:endParaRPr>
          </a:p>
          <a:p>
            <a:pPr lvl="0" hangingPunct="0">
              <a:buFont typeface="Wingdings" panose="05000000000000000000" pitchFamily="2" charset="2"/>
              <a:buChar char="Ø"/>
            </a:pPr>
            <a:r>
              <a:rPr lang="en-IN" sz="2200" dirty="0">
                <a:latin typeface="Times New Roman" panose="02020603050405020304" pitchFamily="18" charset="0"/>
                <a:cs typeface="Times New Roman" panose="02020603050405020304" pitchFamily="18" charset="0"/>
              </a:rPr>
              <a:t>Moving into the Cloud </a:t>
            </a:r>
            <a:endParaRPr lang="en-US" sz="2200" dirty="0">
              <a:latin typeface="Times New Roman" panose="02020603050405020304" pitchFamily="18" charset="0"/>
              <a:cs typeface="Times New Roman" panose="02020603050405020304" pitchFamily="18" charset="0"/>
            </a:endParaRPr>
          </a:p>
          <a:p>
            <a:pPr lvl="0" hangingPunct="0">
              <a:buFont typeface="Wingdings" panose="05000000000000000000" pitchFamily="2" charset="2"/>
              <a:buChar char="Ø"/>
            </a:pPr>
            <a:r>
              <a:rPr lang="en-IN" sz="2200" dirty="0">
                <a:latin typeface="Times New Roman" panose="02020603050405020304" pitchFamily="18" charset="0"/>
                <a:cs typeface="Times New Roman" panose="02020603050405020304" pitchFamily="18" charset="0"/>
              </a:rPr>
              <a:t>Issues in Cloud </a:t>
            </a:r>
            <a:endParaRPr lang="en-US" sz="2200" dirty="0">
              <a:latin typeface="Times New Roman" panose="02020603050405020304" pitchFamily="18" charset="0"/>
              <a:cs typeface="Times New Roman" panose="02020603050405020304" pitchFamily="18" charset="0"/>
            </a:endParaRPr>
          </a:p>
          <a:p>
            <a:pPr lvl="0" hangingPunct="0">
              <a:buFont typeface="Wingdings" panose="05000000000000000000" pitchFamily="2" charset="2"/>
              <a:buChar char="Ø"/>
            </a:pPr>
            <a:r>
              <a:rPr lang="en-IN" sz="2200" dirty="0">
                <a:latin typeface="Times New Roman" panose="02020603050405020304" pitchFamily="18" charset="0"/>
                <a:cs typeface="Times New Roman" panose="02020603050405020304" pitchFamily="18" charset="0"/>
              </a:rPr>
              <a:t>Know Your Software License </a:t>
            </a:r>
            <a:endParaRPr lang="en-US" sz="2200" dirty="0">
              <a:latin typeface="Times New Roman" panose="02020603050405020304" pitchFamily="18" charset="0"/>
              <a:cs typeface="Times New Roman" panose="02020603050405020304" pitchFamily="18" charset="0"/>
            </a:endParaRPr>
          </a:p>
          <a:p>
            <a:pPr lvl="0" hangingPunct="0">
              <a:buFont typeface="Wingdings" panose="05000000000000000000" pitchFamily="2" charset="2"/>
              <a:buChar char="Ø"/>
            </a:pPr>
            <a:r>
              <a:rPr lang="en-IN" sz="2200" dirty="0">
                <a:latin typeface="Times New Roman" panose="02020603050405020304" pitchFamily="18" charset="0"/>
                <a:cs typeface="Times New Roman" panose="02020603050405020304" pitchFamily="18" charset="0"/>
              </a:rPr>
              <a:t>Service Levels for Cloud Applications</a:t>
            </a:r>
            <a:endParaRPr lang="en-US" sz="2200" dirty="0">
              <a:latin typeface="Times New Roman" panose="02020603050405020304" pitchFamily="18" charset="0"/>
              <a:cs typeface="Times New Roman" panose="02020603050405020304" pitchFamily="18" charset="0"/>
            </a:endParaRPr>
          </a:p>
          <a:p>
            <a:pPr lvl="0" hangingPunct="0">
              <a:buFont typeface="Wingdings" panose="05000000000000000000" pitchFamily="2" charset="2"/>
              <a:buChar char="Ø"/>
            </a:pPr>
            <a:r>
              <a:rPr lang="en-IN" sz="2200" dirty="0">
                <a:latin typeface="Times New Roman" panose="02020603050405020304" pitchFamily="18" charset="0"/>
                <a:cs typeface="Times New Roman" panose="02020603050405020304" pitchFamily="18" charset="0"/>
              </a:rPr>
              <a:t>Major Players in Cloud Computing</a:t>
            </a:r>
            <a:endParaRPr lang="en-US" sz="2200" dirty="0">
              <a:latin typeface="Times New Roman" panose="02020603050405020304" pitchFamily="18" charset="0"/>
              <a:cs typeface="Times New Roman" panose="02020603050405020304" pitchFamily="18" charset="0"/>
            </a:endParaRPr>
          </a:p>
          <a:p>
            <a:pPr lvl="0" hangingPunct="0">
              <a:buFont typeface="Wingdings" panose="05000000000000000000" pitchFamily="2" charset="2"/>
              <a:buChar char="Ø"/>
            </a:pPr>
            <a:r>
              <a:rPr lang="en-IN" sz="2200" dirty="0">
                <a:latin typeface="Times New Roman" panose="02020603050405020304" pitchFamily="18" charset="0"/>
                <a:cs typeface="Times New Roman" panose="02020603050405020304" pitchFamily="18" charset="0"/>
              </a:rPr>
              <a:t>Eucalyptus</a:t>
            </a:r>
            <a:endParaRPr lang="en-US" sz="2200" dirty="0">
              <a:latin typeface="Times New Roman" panose="02020603050405020304" pitchFamily="18" charset="0"/>
              <a:cs typeface="Times New Roman" panose="02020603050405020304" pitchFamily="18" charset="0"/>
            </a:endParaRPr>
          </a:p>
          <a:p>
            <a:pPr lvl="0" hangingPunct="0">
              <a:buFont typeface="Wingdings" panose="05000000000000000000" pitchFamily="2" charset="2"/>
              <a:buChar char="Ø"/>
            </a:pPr>
            <a:r>
              <a:rPr lang="en-IN" sz="2200" dirty="0">
                <a:latin typeface="Times New Roman" panose="02020603050405020304" pitchFamily="18" charset="0"/>
                <a:cs typeface="Times New Roman" panose="02020603050405020304" pitchFamily="18" charset="0"/>
              </a:rPr>
              <a:t>Nimbus</a:t>
            </a:r>
            <a:endParaRPr lang="en-US" sz="2200" dirty="0">
              <a:latin typeface="Times New Roman" panose="02020603050405020304" pitchFamily="18" charset="0"/>
              <a:cs typeface="Times New Roman" panose="02020603050405020304" pitchFamily="18" charset="0"/>
            </a:endParaRPr>
          </a:p>
          <a:p>
            <a:pPr lvl="0" hangingPunct="0">
              <a:buFont typeface="Wingdings" panose="05000000000000000000" pitchFamily="2" charset="2"/>
              <a:buChar char="Ø"/>
            </a:pPr>
            <a:r>
              <a:rPr lang="en-IN" sz="2200" dirty="0">
                <a:latin typeface="Times New Roman" panose="02020603050405020304" pitchFamily="18" charset="0"/>
                <a:cs typeface="Times New Roman" panose="02020603050405020304" pitchFamily="18" charset="0"/>
              </a:rPr>
              <a:t>Open Nebula</a:t>
            </a:r>
            <a:endParaRPr lang="en-US" sz="2200" dirty="0">
              <a:latin typeface="Times New Roman" panose="02020603050405020304" pitchFamily="18" charset="0"/>
              <a:cs typeface="Times New Roman" panose="02020603050405020304" pitchFamily="18" charset="0"/>
            </a:endParaRPr>
          </a:p>
          <a:p>
            <a:pPr lvl="0" hangingPunct="0">
              <a:buFont typeface="Wingdings" panose="05000000000000000000" pitchFamily="2" charset="2"/>
              <a:buChar char="Ø"/>
            </a:pPr>
            <a:r>
              <a:rPr lang="en-IN" sz="2200" dirty="0">
                <a:latin typeface="Times New Roman" panose="02020603050405020304" pitchFamily="18" charset="0"/>
                <a:cs typeface="Times New Roman" panose="02020603050405020304" pitchFamily="18" charset="0"/>
              </a:rPr>
              <a:t>Cloud Sim</a:t>
            </a: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2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2</a:t>
            </a:fld>
            <a:endParaRPr lang="en-US" dirty="0"/>
          </a:p>
        </p:txBody>
      </p:sp>
    </p:spTree>
    <p:extLst>
      <p:ext uri="{BB962C8B-B14F-4D97-AF65-F5344CB8AC3E}">
        <p14:creationId xmlns:p14="http://schemas.microsoft.com/office/powerpoint/2010/main" val="3299913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normAutofit/>
          </a:bodyPr>
          <a:lstStyle/>
          <a:p>
            <a:r>
              <a:rPr lang="en-IN" dirty="0">
                <a:latin typeface="Times New Roman" panose="02020603050405020304" pitchFamily="18" charset="0"/>
                <a:cs typeface="Times New Roman" panose="02020603050405020304" pitchFamily="18" charset="0"/>
              </a:rPr>
              <a:t>4.4.5 Fault Tolerance</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19200" y="1371600"/>
            <a:ext cx="7848600" cy="3777622"/>
          </a:xfrm>
        </p:spPr>
        <p:txBody>
          <a:bodyPr>
            <a:normAutofit/>
          </a:bodyPr>
          <a:lstStyle/>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Fault tolerance is one of the significant challenges of cloud computing. </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Fault tolerance is related to all the techniques required to allow a system to bear software defects.</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20</a:t>
            </a:fld>
            <a:endParaRPr lang="en-US" dirty="0"/>
          </a:p>
        </p:txBody>
      </p:sp>
    </p:spTree>
    <p:extLst>
      <p:ext uri="{BB962C8B-B14F-4D97-AF65-F5344CB8AC3E}">
        <p14:creationId xmlns:p14="http://schemas.microsoft.com/office/powerpoint/2010/main" val="2346883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848600" cy="914400"/>
          </a:xfrm>
        </p:spPr>
        <p:txBody>
          <a:bodyPr>
            <a:normAutofit fontScale="90000"/>
          </a:bodyPr>
          <a:lstStyle/>
          <a:p>
            <a:r>
              <a:rPr lang="en-IN" dirty="0">
                <a:latin typeface="Times New Roman" panose="02020603050405020304" pitchFamily="18" charset="0"/>
                <a:cs typeface="Times New Roman" panose="02020603050405020304" pitchFamily="18" charset="0"/>
              </a:rPr>
              <a:t>4.5  KNOW YOUR SOFTWARE LICENSES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19200" y="1371600"/>
            <a:ext cx="7848600" cy="3777622"/>
          </a:xfrm>
        </p:spPr>
        <p:txBody>
          <a:bodyPr>
            <a:noAutofit/>
          </a:bodyPr>
          <a:lstStyle/>
          <a:p>
            <a:pPr>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Software licensing is motivated by the vendors like Amazon. Licensing models in the Cloud are frequently pay-as-you-go as well as subscription based licenses.</a:t>
            </a:r>
          </a:p>
          <a:p>
            <a:pPr>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The well known case is the Salesforce.com which is licensed, based on the number of users on a subscription point of view.</a:t>
            </a:r>
          </a:p>
          <a:p>
            <a:pPr>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This model proceeds well for a complete integrated service or when restoring an existing software output.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21</a:t>
            </a:fld>
            <a:endParaRPr lang="en-US" dirty="0"/>
          </a:p>
        </p:txBody>
      </p:sp>
    </p:spTree>
    <p:extLst>
      <p:ext uri="{BB962C8B-B14F-4D97-AF65-F5344CB8AC3E}">
        <p14:creationId xmlns:p14="http://schemas.microsoft.com/office/powerpoint/2010/main" val="4184172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latin typeface="Times New Roman" panose="02020603050405020304" pitchFamily="18" charset="0"/>
                <a:cs typeface="Times New Roman" panose="02020603050405020304" pitchFamily="18" charset="0"/>
              </a:rPr>
              <a:t>Continue…</a:t>
            </a:r>
          </a:p>
        </p:txBody>
      </p:sp>
      <p:sp>
        <p:nvSpPr>
          <p:cNvPr id="3" name="Content Placeholder 2"/>
          <p:cNvSpPr>
            <a:spLocks noGrp="1"/>
          </p:cNvSpPr>
          <p:nvPr>
            <p:ph idx="1"/>
          </p:nvPr>
        </p:nvSpPr>
        <p:spPr>
          <a:xfrm>
            <a:off x="1295400" y="1371600"/>
            <a:ext cx="7696200" cy="3777622"/>
          </a:xfrm>
        </p:spPr>
        <p:txBody>
          <a:bodyPr>
            <a:normAutofit/>
          </a:bodyPr>
          <a:lstStyle/>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If the organization has shifted to Cloud environment, then it must know the applications and licensing models that are used in the Cloud computing environment.</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Microsoft has built a committed software license model for Cloud service providers depending on the PL i.e Processor License, or SAL i.e Subscription Access License depending on the number of end users associated.</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22</a:t>
            </a:fld>
            <a:endParaRPr lang="en-US" dirty="0"/>
          </a:p>
        </p:txBody>
      </p:sp>
    </p:spTree>
    <p:extLst>
      <p:ext uri="{BB962C8B-B14F-4D97-AF65-F5344CB8AC3E}">
        <p14:creationId xmlns:p14="http://schemas.microsoft.com/office/powerpoint/2010/main" val="2746930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371600" y="1371600"/>
            <a:ext cx="7696200" cy="4724400"/>
          </a:xfrm>
        </p:spPr>
        <p:txBody>
          <a:bodyPr>
            <a:noAutofit/>
          </a:bodyPr>
          <a:lstStyle/>
          <a:p>
            <a:pPr algn="just" hangingPunct="0">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Both PL and SAL are approved on a periodical basis to service providers.</a:t>
            </a:r>
            <a:endParaRPr lang="en-US" sz="2400" dirty="0">
              <a:latin typeface="Times New Roman" panose="02020603050405020304" pitchFamily="18" charset="0"/>
              <a:cs typeface="Times New Roman" panose="02020603050405020304" pitchFamily="18" charset="0"/>
            </a:endParaRPr>
          </a:p>
          <a:p>
            <a:pPr algn="just" hangingPunct="0">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IBM presents a long term or an hourly payment billing plan.</a:t>
            </a:r>
            <a:endParaRPr lang="en-US" sz="2400" dirty="0">
              <a:latin typeface="Times New Roman" panose="02020603050405020304" pitchFamily="18" charset="0"/>
              <a:cs typeface="Times New Roman" panose="02020603050405020304" pitchFamily="18" charset="0"/>
            </a:endParaRPr>
          </a:p>
          <a:p>
            <a:pPr algn="just" hangingPunct="0">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The following factors are considered when several licensing models are offered in the Cloud:</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The amount of users using the software.</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The processors count of the device hosting the application</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Products accessing rights are restricted to particular vendors for Cloud computing platforms. For example, Oracle possesses its specific set of rules.</a:t>
            </a:r>
            <a:endParaRPr lang="en-US" sz="2400" dirty="0">
              <a:latin typeface="Times New Roman" panose="02020603050405020304" pitchFamily="18" charset="0"/>
              <a:cs typeface="Times New Roman" panose="02020603050405020304" pitchFamily="18" charset="0"/>
            </a:endParaRPr>
          </a:p>
          <a:p>
            <a:pPr marL="0" indent="0" algn="just">
              <a:buNone/>
            </a:pPr>
            <a:r>
              <a:rPr lang="en-I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23</a:t>
            </a:fld>
            <a:endParaRPr lang="en-US" dirty="0"/>
          </a:p>
        </p:txBody>
      </p:sp>
    </p:spTree>
    <p:extLst>
      <p:ext uri="{BB962C8B-B14F-4D97-AF65-F5344CB8AC3E}">
        <p14:creationId xmlns:p14="http://schemas.microsoft.com/office/powerpoint/2010/main" val="3801264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620000" cy="990600"/>
          </a:xfrm>
        </p:spPr>
        <p:txBody>
          <a:bodyPr>
            <a:normAutofit fontScale="90000"/>
          </a:bodyPr>
          <a:lstStyle/>
          <a:p>
            <a:r>
              <a:rPr lang="en-IN" dirty="0"/>
              <a:t>4.6   SERVICE LEVELS OF CLOUD APPLICATIONS</a:t>
            </a:r>
            <a:br>
              <a:rPr lang="en-US" dirty="0"/>
            </a:br>
            <a:endParaRPr lang="en-US" dirty="0"/>
          </a:p>
        </p:txBody>
      </p:sp>
      <p:sp>
        <p:nvSpPr>
          <p:cNvPr id="3" name="Content Placeholder 2"/>
          <p:cNvSpPr>
            <a:spLocks noGrp="1"/>
          </p:cNvSpPr>
          <p:nvPr>
            <p:ph idx="1"/>
          </p:nvPr>
        </p:nvSpPr>
        <p:spPr>
          <a:xfrm>
            <a:off x="1371600" y="1676400"/>
            <a:ext cx="7620000" cy="3930022"/>
          </a:xfrm>
        </p:spPr>
        <p:txBody>
          <a:bodyPr>
            <a:normAutofit/>
          </a:bodyPr>
          <a:lstStyle/>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A service Level Agreement (SLA) is an element of a service agreement in which a service is properly described.</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In general, the word SLA is used to denote the contracted delivery period.</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SLA is a contract between two or more parties, in which customer and service providers are included.</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This includes formal and informal contracts.</a:t>
            </a: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24</a:t>
            </a:fld>
            <a:endParaRPr lang="en-US" dirty="0"/>
          </a:p>
        </p:txBody>
      </p:sp>
    </p:spTree>
    <p:extLst>
      <p:ext uri="{BB962C8B-B14F-4D97-AF65-F5344CB8AC3E}">
        <p14:creationId xmlns:p14="http://schemas.microsoft.com/office/powerpoint/2010/main" val="963638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lstStyle/>
          <a:p>
            <a:r>
              <a:rPr lang="en-US" dirty="0">
                <a:latin typeface="Times New Roman" panose="02020603050405020304" pitchFamily="18" charset="0"/>
                <a:cs typeface="Times New Roman" panose="02020603050405020304" pitchFamily="18" charset="0"/>
              </a:rPr>
              <a:t>Continue…</a:t>
            </a:r>
          </a:p>
        </p:txBody>
      </p:sp>
      <p:sp>
        <p:nvSpPr>
          <p:cNvPr id="3" name="Content Placeholder 2"/>
          <p:cNvSpPr>
            <a:spLocks noGrp="1"/>
          </p:cNvSpPr>
          <p:nvPr>
            <p:ph idx="1"/>
          </p:nvPr>
        </p:nvSpPr>
        <p:spPr>
          <a:xfrm>
            <a:off x="1295400" y="1371600"/>
            <a:ext cx="7772400" cy="3777622"/>
          </a:xfrm>
        </p:spPr>
        <p:txBody>
          <a:bodyPr>
            <a:normAutofit/>
          </a:bodyPr>
          <a:lstStyle/>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Agreements between service providers and other parties are frequently called as SLAs because the service level has been placed by the customer, there can be no contract between third parties. </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These kind of agreements is simply known as “contracts”.</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25</a:t>
            </a:fld>
            <a:endParaRPr lang="en-US" dirty="0"/>
          </a:p>
        </p:txBody>
      </p:sp>
    </p:spTree>
    <p:extLst>
      <p:ext uri="{BB962C8B-B14F-4D97-AF65-F5344CB8AC3E}">
        <p14:creationId xmlns:p14="http://schemas.microsoft.com/office/powerpoint/2010/main" val="2433956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85800"/>
            <a:ext cx="7696200" cy="1280890"/>
          </a:xfrm>
        </p:spPr>
        <p:txBody>
          <a:bodyPr>
            <a:normAutofit/>
          </a:bodyPr>
          <a:lstStyle/>
          <a:p>
            <a:r>
              <a:rPr lang="en-IN" dirty="0">
                <a:latin typeface="Times New Roman" panose="02020603050405020304" pitchFamily="18" charset="0"/>
                <a:cs typeface="Times New Roman" panose="02020603050405020304" pitchFamily="18" charset="0"/>
              </a:rPr>
              <a:t>4.6.1  Common Metrics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43000" y="1524000"/>
            <a:ext cx="7696200" cy="4495800"/>
          </a:xfrm>
        </p:spPr>
        <p:txBody>
          <a:bodyPr>
            <a:noAutofit/>
          </a:bodyPr>
          <a:lstStyle/>
          <a:p>
            <a:pPr algn="just" hangingPunct="0">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Metrics commonly arranged to in these cases are as follows:</a:t>
            </a:r>
            <a:endParaRPr lang="en-US" sz="20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000" b="1" dirty="0">
                <a:latin typeface="Times New Roman" panose="02020603050405020304" pitchFamily="18" charset="0"/>
                <a:cs typeface="Times New Roman" panose="02020603050405020304" pitchFamily="18" charset="0"/>
              </a:rPr>
              <a:t>ABA</a:t>
            </a:r>
            <a:r>
              <a:rPr lang="en-IN" sz="2000" dirty="0">
                <a:latin typeface="Times New Roman" panose="02020603050405020304" pitchFamily="18" charset="0"/>
                <a:cs typeface="Times New Roman" panose="02020603050405020304" pitchFamily="18" charset="0"/>
              </a:rPr>
              <a:t> (Abandonment Rate): proportion of calls discarded while waiting to be responded.</a:t>
            </a:r>
            <a:endParaRPr lang="en-US" sz="20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000" b="1" dirty="0">
                <a:latin typeface="Times New Roman" panose="02020603050405020304" pitchFamily="18" charset="0"/>
                <a:cs typeface="Times New Roman" panose="02020603050405020304" pitchFamily="18" charset="0"/>
              </a:rPr>
              <a:t>ASA</a:t>
            </a:r>
            <a:r>
              <a:rPr lang="en-IN" sz="2000" dirty="0">
                <a:latin typeface="Times New Roman" panose="02020603050405020304" pitchFamily="18" charset="0"/>
                <a:cs typeface="Times New Roman" panose="02020603050405020304" pitchFamily="18" charset="0"/>
              </a:rPr>
              <a:t> (Average Speed to Answer): Average time it takes for a call to be replied by the service desk.</a:t>
            </a:r>
            <a:endParaRPr lang="en-US" sz="20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000" b="1" dirty="0">
                <a:latin typeface="Times New Roman" panose="02020603050405020304" pitchFamily="18" charset="0"/>
                <a:cs typeface="Times New Roman" panose="02020603050405020304" pitchFamily="18" charset="0"/>
              </a:rPr>
              <a:t>TSF</a:t>
            </a:r>
            <a:r>
              <a:rPr lang="en-IN" sz="2000" dirty="0">
                <a:latin typeface="Times New Roman" panose="02020603050405020304" pitchFamily="18" charset="0"/>
                <a:cs typeface="Times New Roman" panose="02020603050405020304" pitchFamily="18" charset="0"/>
              </a:rPr>
              <a:t> (Time Service Factor): Fraction of calls answered within a particular </a:t>
            </a:r>
            <a:r>
              <a:rPr lang="en-IN" sz="2000" u="sng" dirty="0">
                <a:latin typeface="Times New Roman" panose="02020603050405020304" pitchFamily="18" charset="0"/>
                <a:cs typeface="Times New Roman" panose="02020603050405020304" pitchFamily="18" charset="0"/>
              </a:rPr>
              <a:t>timeframe</a:t>
            </a:r>
            <a:r>
              <a:rPr lang="en-IN" sz="2000" dirty="0">
                <a:latin typeface="Times New Roman" panose="02020603050405020304" pitchFamily="18" charset="0"/>
                <a:cs typeface="Times New Roman" panose="02020603050405020304" pitchFamily="18" charset="0"/>
              </a:rPr>
              <a:t>, e.g., 90% in 25 seconds.</a:t>
            </a:r>
            <a:endParaRPr lang="en-US" sz="20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000" b="1" dirty="0">
                <a:latin typeface="Times New Roman" panose="02020603050405020304" pitchFamily="18" charset="0"/>
                <a:cs typeface="Times New Roman" panose="02020603050405020304" pitchFamily="18" charset="0"/>
              </a:rPr>
              <a:t>FCR</a:t>
            </a:r>
            <a:r>
              <a:rPr lang="en-IN" sz="2000" dirty="0">
                <a:latin typeface="Times New Roman" panose="02020603050405020304" pitchFamily="18" charset="0"/>
                <a:cs typeface="Times New Roman" panose="02020603050405020304" pitchFamily="18" charset="0"/>
              </a:rPr>
              <a:t> (First-Call Resolution): Fraction of incoming calls that can be resulted without the use of a call back to finish resolving the case.</a:t>
            </a:r>
            <a:endParaRPr lang="en-US" sz="20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000" b="1" dirty="0">
                <a:latin typeface="Times New Roman" panose="02020603050405020304" pitchFamily="18" charset="0"/>
                <a:cs typeface="Times New Roman" panose="02020603050405020304" pitchFamily="18" charset="0"/>
              </a:rPr>
              <a:t>TAT</a:t>
            </a:r>
            <a:r>
              <a:rPr lang="en-IN" sz="2000" dirty="0">
                <a:latin typeface="Times New Roman" panose="02020603050405020304" pitchFamily="18" charset="0"/>
                <a:cs typeface="Times New Roman" panose="02020603050405020304" pitchFamily="18" charset="0"/>
              </a:rPr>
              <a:t> (Turn-Around Time): Time taken to finish a particular task.</a:t>
            </a:r>
            <a:endParaRPr lang="en-US" sz="20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000" b="1" dirty="0">
                <a:latin typeface="Times New Roman" panose="02020603050405020304" pitchFamily="18" charset="0"/>
                <a:cs typeface="Times New Roman" panose="02020603050405020304" pitchFamily="18" charset="0"/>
              </a:rPr>
              <a:t>MTTR</a:t>
            </a:r>
            <a:r>
              <a:rPr lang="en-IN" sz="2000" dirty="0">
                <a:latin typeface="Times New Roman" panose="02020603050405020304" pitchFamily="18" charset="0"/>
                <a:cs typeface="Times New Roman" panose="02020603050405020304" pitchFamily="18" charset="0"/>
              </a:rPr>
              <a:t> (Mean Time To Recover): Time taken to recuperate after an outage of service.</a:t>
            </a: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26</a:t>
            </a:fld>
            <a:endParaRPr lang="en-US" dirty="0"/>
          </a:p>
        </p:txBody>
      </p:sp>
    </p:spTree>
    <p:extLst>
      <p:ext uri="{BB962C8B-B14F-4D97-AF65-F5344CB8AC3E}">
        <p14:creationId xmlns:p14="http://schemas.microsoft.com/office/powerpoint/2010/main" val="4014540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24110"/>
            <a:ext cx="7696199" cy="976090"/>
          </a:xfrm>
        </p:spPr>
        <p:txBody>
          <a:bodyPr>
            <a:normAutofit fontScale="90000"/>
          </a:bodyPr>
          <a:lstStyle/>
          <a:p>
            <a:r>
              <a:rPr lang="en-IN" dirty="0">
                <a:latin typeface="Times New Roman" panose="02020603050405020304" pitchFamily="18" charset="0"/>
                <a:cs typeface="Times New Roman" panose="02020603050405020304" pitchFamily="18" charset="0"/>
              </a:rPr>
              <a:t>4.6.2   Cloud Computing</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19200" y="1447800"/>
            <a:ext cx="7848600" cy="4038600"/>
          </a:xfrm>
        </p:spPr>
        <p:txBody>
          <a:bodyPr>
            <a:noAutofit/>
          </a:bodyPr>
          <a:lstStyle/>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The primary advantage of cloud computing distributes resources, which is maintained by the basic nature of a distributed infrastructure platform.</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Thus, SLAs spread across the Cloud and are presented by service providers as a service oriented contract than a customer oriented agreement.</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Calculating, examining as well as reporting on Cloud performance depends upon the user practice or ability to utilize resources.</a:t>
            </a: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27</a:t>
            </a:fld>
            <a:endParaRPr lang="en-US" dirty="0"/>
          </a:p>
        </p:txBody>
      </p:sp>
    </p:spTree>
    <p:extLst>
      <p:ext uri="{BB962C8B-B14F-4D97-AF65-F5344CB8AC3E}">
        <p14:creationId xmlns:p14="http://schemas.microsoft.com/office/powerpoint/2010/main" val="2658107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624110"/>
            <a:ext cx="7315200" cy="1280890"/>
          </a:xfrm>
        </p:spPr>
        <p:txBody>
          <a:bodyPr/>
          <a:lstStyle/>
          <a:p>
            <a:r>
              <a:rPr lang="en-US" dirty="0">
                <a:latin typeface="Times New Roman" panose="02020603050405020304" pitchFamily="18" charset="0"/>
                <a:cs typeface="Times New Roman" panose="02020603050405020304" pitchFamily="18" charset="0"/>
              </a:rPr>
              <a:t>Continue…</a:t>
            </a:r>
          </a:p>
        </p:txBody>
      </p:sp>
      <p:sp>
        <p:nvSpPr>
          <p:cNvPr id="3" name="Content Placeholder 2"/>
          <p:cNvSpPr>
            <a:spLocks noGrp="1"/>
          </p:cNvSpPr>
          <p:nvPr>
            <p:ph idx="1"/>
          </p:nvPr>
        </p:nvSpPr>
        <p:spPr>
          <a:xfrm>
            <a:off x="1295400" y="1371600"/>
            <a:ext cx="7772400" cy="3777622"/>
          </a:xfrm>
        </p:spPr>
        <p:txBody>
          <a:bodyPr>
            <a:normAutofit/>
          </a:bodyPr>
          <a:lstStyle/>
          <a:p>
            <a:pPr>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The drawback of Cloud computing, comparative to SLAs, is the complexity in finding the basic cause for service intrusions due to the difficult nature of the environment</a:t>
            </a:r>
            <a:r>
              <a:rPr lang="en-IN" sz="2400" b="1"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SLAs for Cloud services concentrate on features of the data center as well as the network characteristics to maintain end-to-end SLAs.</a:t>
            </a:r>
            <a:endParaRPr lang="en-US" sz="2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In case of SLA management approach, two well differentiated stages are involved.</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28</a:t>
            </a:fld>
            <a:endParaRPr lang="en-US" dirty="0"/>
          </a:p>
        </p:txBody>
      </p:sp>
    </p:spTree>
    <p:extLst>
      <p:ext uri="{BB962C8B-B14F-4D97-AF65-F5344CB8AC3E}">
        <p14:creationId xmlns:p14="http://schemas.microsoft.com/office/powerpoint/2010/main" val="2466151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latin typeface="Times New Roman" panose="02020603050405020304" pitchFamily="18" charset="0"/>
                <a:cs typeface="Times New Roman" panose="02020603050405020304" pitchFamily="18" charset="0"/>
              </a:rPr>
              <a:t>Continue…</a:t>
            </a:r>
          </a:p>
        </p:txBody>
      </p:sp>
      <p:sp>
        <p:nvSpPr>
          <p:cNvPr id="3" name="Content Placeholder 2"/>
          <p:cNvSpPr>
            <a:spLocks noGrp="1"/>
          </p:cNvSpPr>
          <p:nvPr>
            <p:ph idx="1"/>
          </p:nvPr>
        </p:nvSpPr>
        <p:spPr>
          <a:xfrm>
            <a:off x="1219200" y="1371600"/>
            <a:ext cx="7848600" cy="4495800"/>
          </a:xfrm>
        </p:spPr>
        <p:txBody>
          <a:bodyPr>
            <a:noAutofit/>
          </a:bodyPr>
          <a:lstStyle/>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One is the contract negotiation and the other is the monitoring of its execution in real-time</a:t>
            </a:r>
            <a:r>
              <a:rPr lang="en-IN" sz="2400" b="1"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Therefore, SLA management covers the SLA contract definition, SLA negotiation, SLA monitoring and SLA implementation based on the defined policies.</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The objective is to construct a new layer upon the grid and Cloud which is capable of creating a negotiation mechanism between service providers and consumers.</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29</a:t>
            </a:fld>
            <a:endParaRPr lang="en-US" dirty="0"/>
          </a:p>
        </p:txBody>
      </p:sp>
    </p:spTree>
    <p:extLst>
      <p:ext uri="{BB962C8B-B14F-4D97-AF65-F5344CB8AC3E}">
        <p14:creationId xmlns:p14="http://schemas.microsoft.com/office/powerpoint/2010/main" val="4014311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85800"/>
            <a:ext cx="6858000" cy="914400"/>
          </a:xfrm>
        </p:spPr>
        <p:txBody>
          <a:bodyPr>
            <a:normAutofit fontScale="90000"/>
          </a:bodyPr>
          <a:lstStyle/>
          <a:p>
            <a:r>
              <a:rPr lang="en-IN" dirty="0">
                <a:latin typeface="Times New Roman" panose="02020603050405020304" pitchFamily="18" charset="0"/>
                <a:cs typeface="Times New Roman" panose="02020603050405020304" pitchFamily="18" charset="0"/>
              </a:rPr>
              <a:t>4.1 INTRODUCTION</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19200" y="1371600"/>
            <a:ext cx="7924800" cy="3777622"/>
          </a:xfrm>
        </p:spPr>
        <p:txBody>
          <a:bodyPr>
            <a:normAutofit/>
          </a:bodyPr>
          <a:lstStyle/>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Cloud computing is the liberation of computing as a service instead as a product.</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In this distributed resources, software as well as information provided to computers and several other devices as a utility over a network. </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Public, private and hybrid are the different types of cloud. Supervising licenses is not an easy task. </a:t>
            </a: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3</a:t>
            </a:fld>
            <a:endParaRPr lang="en-US" dirty="0"/>
          </a:p>
        </p:txBody>
      </p:sp>
    </p:spTree>
    <p:extLst>
      <p:ext uri="{BB962C8B-B14F-4D97-AF65-F5344CB8AC3E}">
        <p14:creationId xmlns:p14="http://schemas.microsoft.com/office/powerpoint/2010/main" val="60063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normAutofit/>
          </a:bodyPr>
          <a:lstStyle/>
          <a:p>
            <a:r>
              <a:rPr lang="en-IN" dirty="0">
                <a:latin typeface="Times New Roman" panose="02020603050405020304" pitchFamily="18" charset="0"/>
                <a:cs typeface="Times New Roman" panose="02020603050405020304" pitchFamily="18" charset="0"/>
              </a:rPr>
              <a:t>4.6.3 Service Levels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0" y="1447800"/>
            <a:ext cx="7772400" cy="4495800"/>
          </a:xfrm>
        </p:spPr>
        <p:txBody>
          <a:bodyPr>
            <a:noAutofit/>
          </a:bodyPr>
          <a:lstStyle/>
          <a:p>
            <a:pPr hangingPunct="0">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The following are the service levels of Cloud computing.</a:t>
            </a: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IN" sz="2400" b="1" dirty="0">
                <a:latin typeface="Times New Roman" panose="02020603050405020304" pitchFamily="18" charset="0"/>
                <a:cs typeface="Times New Roman" panose="02020603050405020304" pitchFamily="18" charset="0"/>
              </a:rPr>
              <a:t>SaaS:   </a:t>
            </a:r>
          </a:p>
          <a:p>
            <a:pPr>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The highest level of software applications is only available in Software-as-a-service (SaaS). </a:t>
            </a:r>
          </a:p>
          <a:p>
            <a:pPr>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E-mail is a simple example for SaaS. </a:t>
            </a:r>
          </a:p>
          <a:p>
            <a:pPr>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If you have an IP (Internet Provider), then you will require a desktop or mobile app to access the e-mail, if not host it on the individual servers. </a:t>
            </a:r>
          </a:p>
          <a:p>
            <a:pPr>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The client has a limited control of user specific application  configuration settings.</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30</a:t>
            </a:fld>
            <a:endParaRPr lang="en-US" dirty="0"/>
          </a:p>
        </p:txBody>
      </p:sp>
    </p:spTree>
    <p:extLst>
      <p:ext uri="{BB962C8B-B14F-4D97-AF65-F5344CB8AC3E}">
        <p14:creationId xmlns:p14="http://schemas.microsoft.com/office/powerpoint/2010/main" val="1388093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624110"/>
            <a:ext cx="7315200" cy="976090"/>
          </a:xfrm>
        </p:spPr>
        <p:txBody>
          <a:bodyPr/>
          <a:lstStyle/>
          <a:p>
            <a:r>
              <a:rPr lang="en-US" dirty="0">
                <a:latin typeface="Times New Roman" panose="02020603050405020304" pitchFamily="18" charset="0"/>
                <a:cs typeface="Times New Roman" panose="02020603050405020304" pitchFamily="18" charset="0"/>
              </a:rPr>
              <a:t>Continue…</a:t>
            </a:r>
          </a:p>
        </p:txBody>
      </p:sp>
      <p:sp>
        <p:nvSpPr>
          <p:cNvPr id="3" name="Content Placeholder 2"/>
          <p:cNvSpPr>
            <a:spLocks noGrp="1"/>
          </p:cNvSpPr>
          <p:nvPr>
            <p:ph idx="1"/>
          </p:nvPr>
        </p:nvSpPr>
        <p:spPr>
          <a:xfrm>
            <a:off x="1295400" y="1371600"/>
            <a:ext cx="7772400" cy="4724400"/>
          </a:xfrm>
        </p:spPr>
        <p:txBody>
          <a:bodyPr>
            <a:noAutofit/>
          </a:bodyPr>
          <a:lstStyle/>
          <a:p>
            <a:pPr lvl="0">
              <a:buFont typeface="Wingdings" panose="05000000000000000000" pitchFamily="2" charset="2"/>
              <a:buChar char="v"/>
            </a:pPr>
            <a:r>
              <a:rPr lang="en-IN" sz="2400" b="1" dirty="0">
                <a:latin typeface="Times New Roman" panose="02020603050405020304" pitchFamily="18" charset="0"/>
                <a:cs typeface="Times New Roman" panose="02020603050405020304" pitchFamily="18" charset="0"/>
              </a:rPr>
              <a:t>PaaS:   </a:t>
            </a:r>
          </a:p>
          <a:p>
            <a:pPr lvl="0">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In between SaaS and IaaS, Platform-as-a-Service is included. </a:t>
            </a:r>
          </a:p>
          <a:p>
            <a:pPr lvl="0">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In this service level, the merchant takes responsibility of the underlying infrastructure by providing the platform with which we have to build and host the application. </a:t>
            </a:r>
          </a:p>
          <a:p>
            <a:pPr lvl="0">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Some industries feel that PaaS service level is the most powerful among the three levels.</a:t>
            </a:r>
          </a:p>
          <a:p>
            <a:pPr lvl="0">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The client has the control over the deployed apps as well as possibly configuration settings for the application hosting platform.</a:t>
            </a: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31</a:t>
            </a:fld>
            <a:endParaRPr lang="en-US" dirty="0"/>
          </a:p>
        </p:txBody>
      </p:sp>
    </p:spTree>
    <p:extLst>
      <p:ext uri="{BB962C8B-B14F-4D97-AF65-F5344CB8AC3E}">
        <p14:creationId xmlns:p14="http://schemas.microsoft.com/office/powerpoint/2010/main" val="3042250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759" y="624110"/>
            <a:ext cx="7206642" cy="899890"/>
          </a:xfrm>
        </p:spPr>
        <p:txBody>
          <a:bodyPr/>
          <a:lstStyle/>
          <a:p>
            <a:r>
              <a:rPr lang="en-US" dirty="0">
                <a:latin typeface="Times New Roman" panose="02020603050405020304" pitchFamily="18" charset="0"/>
                <a:cs typeface="Times New Roman" panose="02020603050405020304" pitchFamily="18" charset="0"/>
              </a:rPr>
              <a:t>Continue…</a:t>
            </a:r>
          </a:p>
        </p:txBody>
      </p:sp>
      <p:sp>
        <p:nvSpPr>
          <p:cNvPr id="3" name="Content Placeholder 2"/>
          <p:cNvSpPr>
            <a:spLocks noGrp="1"/>
          </p:cNvSpPr>
          <p:nvPr>
            <p:ph idx="1"/>
          </p:nvPr>
        </p:nvSpPr>
        <p:spPr>
          <a:xfrm>
            <a:off x="1295400" y="1371600"/>
            <a:ext cx="7772400" cy="3777622"/>
          </a:xfrm>
        </p:spPr>
        <p:txBody>
          <a:bodyPr>
            <a:noAutofit/>
          </a:bodyPr>
          <a:lstStyle/>
          <a:p>
            <a:pPr lvl="0" algn="just">
              <a:buFont typeface="Wingdings" panose="05000000000000000000" pitchFamily="2" charset="2"/>
              <a:buChar char="v"/>
            </a:pPr>
            <a:r>
              <a:rPr lang="en-IN" sz="2400" b="1" dirty="0">
                <a:latin typeface="Times New Roman" panose="02020603050405020304" pitchFamily="18" charset="0"/>
                <a:cs typeface="Times New Roman" panose="02020603050405020304" pitchFamily="18" charset="0"/>
              </a:rPr>
              <a:t>IaaS:   </a:t>
            </a:r>
          </a:p>
          <a:p>
            <a:pPr lvl="0" algn="just">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On the contrary end of the spectrum, Infrastructure-as-a-service is present, where you can outsource the hardware. </a:t>
            </a:r>
          </a:p>
          <a:p>
            <a:pPr lvl="0" algn="just">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It is not just the machine power that you lease, it also posses power, networking as well as cooling. </a:t>
            </a:r>
          </a:p>
          <a:p>
            <a:pPr lvl="0" algn="just">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In general, Iaas is the blend of compute and Cloud storage. </a:t>
            </a:r>
          </a:p>
          <a:p>
            <a:pPr lvl="0" algn="just">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The client has power over operating systems, storage space, deployed apps as well as possibly restricted power of select networking elements.</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32</a:t>
            </a:fld>
            <a:endParaRPr lang="en-US" dirty="0"/>
          </a:p>
        </p:txBody>
      </p:sp>
    </p:spTree>
    <p:extLst>
      <p:ext uri="{BB962C8B-B14F-4D97-AF65-F5344CB8AC3E}">
        <p14:creationId xmlns:p14="http://schemas.microsoft.com/office/powerpoint/2010/main" val="3372272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772400" cy="1295400"/>
          </a:xfrm>
        </p:spPr>
        <p:txBody>
          <a:bodyPr>
            <a:normAutofit fontScale="90000"/>
          </a:bodyPr>
          <a:lstStyle/>
          <a:p>
            <a:r>
              <a:rPr lang="en-IN" dirty="0">
                <a:latin typeface="Times New Roman" panose="02020603050405020304" pitchFamily="18" charset="0"/>
                <a:cs typeface="Times New Roman" panose="02020603050405020304" pitchFamily="18" charset="0"/>
              </a:rPr>
              <a:t>4.7   MAJOR PLAYERS IN CLOUD COMPUTING</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0" y="1600200"/>
            <a:ext cx="7772400" cy="3777622"/>
          </a:xfrm>
        </p:spPr>
        <p:txBody>
          <a:bodyPr>
            <a:normAutofit/>
          </a:bodyPr>
          <a:lstStyle/>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Cloud computing is being encouraged by several big companies.</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In Cloud computing, an application can be executed on various computers.</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Cloud has become the vital technology to overcome the market needs which is the reason for many of the companies to shift towards the Cloud.</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33</a:t>
            </a:fld>
            <a:endParaRPr lang="en-US" dirty="0"/>
          </a:p>
        </p:txBody>
      </p:sp>
    </p:spTree>
    <p:extLst>
      <p:ext uri="{BB962C8B-B14F-4D97-AF65-F5344CB8AC3E}">
        <p14:creationId xmlns:p14="http://schemas.microsoft.com/office/powerpoint/2010/main" val="4290370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624110"/>
            <a:ext cx="7162801" cy="1280890"/>
          </a:xfrm>
        </p:spPr>
        <p:txBody>
          <a:bodyPr/>
          <a:lstStyle/>
          <a:p>
            <a:r>
              <a:rPr lang="en-US" dirty="0">
                <a:latin typeface="Times New Roman" panose="02020603050405020304" pitchFamily="18" charset="0"/>
                <a:cs typeface="Times New Roman" panose="02020603050405020304" pitchFamily="18" charset="0"/>
              </a:rPr>
              <a:t>Continue…</a:t>
            </a:r>
          </a:p>
        </p:txBody>
      </p:sp>
      <p:sp>
        <p:nvSpPr>
          <p:cNvPr id="3" name="Content Placeholder 2"/>
          <p:cNvSpPr>
            <a:spLocks noGrp="1"/>
          </p:cNvSpPr>
          <p:nvPr>
            <p:ph idx="1"/>
          </p:nvPr>
        </p:nvSpPr>
        <p:spPr>
          <a:xfrm>
            <a:off x="1219200" y="1371600"/>
            <a:ext cx="7924800" cy="4267200"/>
          </a:xfrm>
        </p:spPr>
        <p:txBody>
          <a:bodyPr>
            <a:noAutofit/>
          </a:bodyPr>
          <a:lstStyle/>
          <a:p>
            <a:pPr algn="just" hangingPunct="0">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The following are the major players of the Cloud computing environment.   </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Google</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Microsoft</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Amazon</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Apple</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Adobe</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Cisco</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Others</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34</a:t>
            </a:fld>
            <a:endParaRPr lang="en-US" dirty="0"/>
          </a:p>
        </p:txBody>
      </p:sp>
    </p:spTree>
    <p:extLst>
      <p:ext uri="{BB962C8B-B14F-4D97-AF65-F5344CB8AC3E}">
        <p14:creationId xmlns:p14="http://schemas.microsoft.com/office/powerpoint/2010/main" val="5986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66800"/>
            <a:ext cx="8001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DC583E3-794A-45C9-8990-545D7AFAF26B}" type="slidenum">
              <a:rPr lang="en-US" smtClean="0"/>
              <a:t>35</a:t>
            </a:fld>
            <a:endParaRPr lang="en-US" dirty="0"/>
          </a:p>
        </p:txBody>
      </p:sp>
    </p:spTree>
    <p:extLst>
      <p:ext uri="{BB962C8B-B14F-4D97-AF65-F5344CB8AC3E}">
        <p14:creationId xmlns:p14="http://schemas.microsoft.com/office/powerpoint/2010/main" val="1664042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24110"/>
            <a:ext cx="7619999" cy="1280890"/>
          </a:xfrm>
        </p:spPr>
        <p:txBody>
          <a:bodyPr/>
          <a:lstStyle/>
          <a:p>
            <a:pPr hangingPunct="0"/>
            <a:r>
              <a:rPr lang="en-IN" dirty="0">
                <a:latin typeface="Times New Roman" panose="02020603050405020304" pitchFamily="18" charset="0"/>
                <a:cs typeface="Times New Roman" panose="02020603050405020304" pitchFamily="18" charset="0"/>
              </a:rPr>
              <a:t>4.8   EUCALYPTUS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19200" y="1447800"/>
            <a:ext cx="7772400" cy="4267200"/>
          </a:xfrm>
        </p:spPr>
        <p:txBody>
          <a:bodyPr>
            <a:noAutofit/>
          </a:bodyPr>
          <a:lstStyle/>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Eucalyptus is an open source and unrestricted computer software for constructing </a:t>
            </a:r>
            <a:r>
              <a:rPr lang="en-IN" sz="2400" dirty="0">
                <a:latin typeface="Times New Roman" panose="02020603050405020304" pitchFamily="18" charset="0"/>
                <a:cs typeface="Times New Roman" panose="02020603050405020304" pitchFamily="18" charset="0"/>
                <a:hlinkClick r:id="rId2"/>
              </a:rPr>
              <a:t>Amazon Web Services</a:t>
            </a:r>
            <a:r>
              <a:rPr lang="en-IN" sz="2400" dirty="0">
                <a:latin typeface="Times New Roman" panose="02020603050405020304" pitchFamily="18" charset="0"/>
                <a:cs typeface="Times New Roman" panose="02020603050405020304" pitchFamily="18" charset="0"/>
              </a:rPr>
              <a:t> (AWS).</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Eucalyptus is well-suited for private and hybrid </a:t>
            </a:r>
            <a:r>
              <a:rPr lang="en-IN" sz="2400" dirty="0">
                <a:solidFill>
                  <a:schemeClr val="tx1">
                    <a:lumMod val="50000"/>
                    <a:lumOff val="50000"/>
                  </a:schemeClr>
                </a:solidFill>
                <a:latin typeface="Times New Roman" panose="02020603050405020304" pitchFamily="18" charset="0"/>
                <a:cs typeface="Times New Roman" panose="02020603050405020304" pitchFamily="18" charset="0"/>
                <a:hlinkClick r:id="rId3"/>
              </a:rPr>
              <a:t>cloud computing</a:t>
            </a:r>
            <a:r>
              <a:rPr lang="en-IN" sz="2400" dirty="0">
                <a:latin typeface="Times New Roman" panose="02020603050405020304" pitchFamily="18" charset="0"/>
                <a:cs typeface="Times New Roman" panose="02020603050405020304" pitchFamily="18" charset="0"/>
              </a:rPr>
              <a:t> environments which is promoted by the Eucalyptus Systems.</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Eucalyptus allows pooling storage, computations and network properties, which are dynamically scaled up or down as application assignments alters.</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Eucalyptus Systems maintains an official agreement with AWS in March 2012 to sustain compatibility.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36</a:t>
            </a:fld>
            <a:endParaRPr lang="en-US" dirty="0"/>
          </a:p>
        </p:txBody>
      </p:sp>
    </p:spTree>
    <p:extLst>
      <p:ext uri="{BB962C8B-B14F-4D97-AF65-F5344CB8AC3E}">
        <p14:creationId xmlns:p14="http://schemas.microsoft.com/office/powerpoint/2010/main" val="3975609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latin typeface="Times New Roman" panose="02020603050405020304" pitchFamily="18" charset="0"/>
                <a:cs typeface="Times New Roman" panose="02020603050405020304" pitchFamily="18" charset="0"/>
              </a:rPr>
              <a:t>Continue…</a:t>
            </a:r>
          </a:p>
        </p:txBody>
      </p:sp>
      <p:sp>
        <p:nvSpPr>
          <p:cNvPr id="3" name="Content Placeholder 2"/>
          <p:cNvSpPr>
            <a:spLocks noGrp="1"/>
          </p:cNvSpPr>
          <p:nvPr>
            <p:ph idx="1"/>
          </p:nvPr>
        </p:nvSpPr>
        <p:spPr>
          <a:xfrm>
            <a:off x="1219200" y="1295400"/>
            <a:ext cx="7848600" cy="3777622"/>
          </a:xfrm>
        </p:spPr>
        <p:txBody>
          <a:bodyPr>
            <a:normAutofit/>
          </a:bodyPr>
          <a:lstStyle/>
          <a:p>
            <a:pPr algn="just" hangingPunct="0">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In the word EUCALYPTUS, the letter E stands for Elastic, U for Utility, C for Computing, A for Architecture, L for Linking, Y for Your, P for Programs, T for To, U for Useful, S for Systems. </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At this point, we have to be familiar about Amazon Web Services (AWS). </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AWS is a pool of </a:t>
            </a:r>
            <a:r>
              <a:rPr lang="en-IN" sz="2400" dirty="0">
                <a:latin typeface="Times New Roman" panose="02020603050405020304" pitchFamily="18" charset="0"/>
                <a:cs typeface="Times New Roman" panose="02020603050405020304" pitchFamily="18" charset="0"/>
                <a:hlinkClick r:id="rId2"/>
              </a:rPr>
              <a:t>remote computing</a:t>
            </a:r>
            <a:r>
              <a:rPr lang="en-IN" sz="2400" dirty="0">
                <a:latin typeface="Times New Roman" panose="02020603050405020304" pitchFamily="18" charset="0"/>
                <a:cs typeface="Times New Roman" panose="02020603050405020304" pitchFamily="18" charset="0"/>
              </a:rPr>
              <a:t> facilities or </a:t>
            </a:r>
            <a:r>
              <a:rPr lang="en-IN" sz="2400" dirty="0">
                <a:latin typeface="Times New Roman" panose="02020603050405020304" pitchFamily="18" charset="0"/>
                <a:cs typeface="Times New Roman" panose="02020603050405020304" pitchFamily="18" charset="0"/>
                <a:hlinkClick r:id="rId3"/>
              </a:rPr>
              <a:t>web services</a:t>
            </a:r>
            <a:r>
              <a:rPr lang="en-IN" sz="2400" dirty="0">
                <a:latin typeface="Times New Roman" panose="02020603050405020304" pitchFamily="18" charset="0"/>
                <a:cs typeface="Times New Roman" panose="02020603050405020304" pitchFamily="18" charset="0"/>
              </a:rPr>
              <a:t> that forms a </a:t>
            </a:r>
            <a:r>
              <a:rPr lang="en-IN" sz="2400" dirty="0">
                <a:latin typeface="Times New Roman" panose="02020603050405020304" pitchFamily="18" charset="0"/>
                <a:cs typeface="Times New Roman" panose="02020603050405020304" pitchFamily="18" charset="0"/>
                <a:hlinkClick r:id="rId4"/>
              </a:rPr>
              <a:t>cloud computing</a:t>
            </a:r>
            <a:r>
              <a:rPr lang="en-IN" sz="2400" dirty="0">
                <a:latin typeface="Times New Roman" panose="02020603050405020304" pitchFamily="18" charset="0"/>
                <a:cs typeface="Times New Roman" panose="02020603050405020304" pitchFamily="18" charset="0"/>
              </a:rPr>
              <a:t> platform.</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37</a:t>
            </a:fld>
            <a:endParaRPr lang="en-US" dirty="0"/>
          </a:p>
        </p:txBody>
      </p:sp>
    </p:spTree>
    <p:extLst>
      <p:ext uri="{BB962C8B-B14F-4D97-AF65-F5344CB8AC3E}">
        <p14:creationId xmlns:p14="http://schemas.microsoft.com/office/powerpoint/2010/main" val="1009189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lstStyle/>
          <a:p>
            <a:r>
              <a:rPr lang="en-US" dirty="0">
                <a:latin typeface="Times New Roman" panose="02020603050405020304" pitchFamily="18" charset="0"/>
                <a:cs typeface="Times New Roman" panose="02020603050405020304" pitchFamily="18" charset="0"/>
              </a:rPr>
              <a:t>Continue…</a:t>
            </a:r>
          </a:p>
        </p:txBody>
      </p:sp>
      <p:sp>
        <p:nvSpPr>
          <p:cNvPr id="3" name="Content Placeholder 2"/>
          <p:cNvSpPr>
            <a:spLocks noGrp="1"/>
          </p:cNvSpPr>
          <p:nvPr>
            <p:ph idx="1"/>
          </p:nvPr>
        </p:nvSpPr>
        <p:spPr>
          <a:xfrm>
            <a:off x="1295400" y="1447800"/>
            <a:ext cx="7772400" cy="3777622"/>
          </a:xfrm>
        </p:spPr>
        <p:txBody>
          <a:bodyPr>
            <a:normAutofit/>
          </a:bodyPr>
          <a:lstStyle/>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AWS is accessible over the internet through </a:t>
            </a:r>
            <a:r>
              <a:rPr lang="en-IN" sz="2400" dirty="0">
                <a:latin typeface="Times New Roman" panose="02020603050405020304" pitchFamily="18" charset="0"/>
                <a:cs typeface="Times New Roman" panose="02020603050405020304" pitchFamily="18" charset="0"/>
                <a:hlinkClick r:id="rId2"/>
              </a:rPr>
              <a:t>Amazon.com</a:t>
            </a:r>
            <a:r>
              <a:rPr lang="en-IN" sz="2400" dirty="0">
                <a:latin typeface="Times New Roman" panose="02020603050405020304" pitchFamily="18" charset="0"/>
                <a:cs typeface="Times New Roman" panose="02020603050405020304" pitchFamily="18" charset="0"/>
              </a:rPr>
              <a:t> which is officially launched in 2006. </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hlinkClick r:id="rId3"/>
              </a:rPr>
              <a:t>Amazon EC2</a:t>
            </a:r>
            <a:r>
              <a:rPr lang="en-IN" sz="2400" dirty="0">
                <a:latin typeface="Times New Roman" panose="02020603050405020304" pitchFamily="18" charset="0"/>
                <a:cs typeface="Times New Roman" panose="02020603050405020304" pitchFamily="18" charset="0"/>
              </a:rPr>
              <a:t> (Elastic Compute Cloud) and </a:t>
            </a:r>
            <a:r>
              <a:rPr lang="en-IN" sz="2400" dirty="0">
                <a:latin typeface="Times New Roman" panose="02020603050405020304" pitchFamily="18" charset="0"/>
                <a:cs typeface="Times New Roman" panose="02020603050405020304" pitchFamily="18" charset="0"/>
                <a:hlinkClick r:id="rId4"/>
              </a:rPr>
              <a:t>Amazon S3</a:t>
            </a:r>
            <a:r>
              <a:rPr lang="en-IN" sz="2400" dirty="0">
                <a:latin typeface="Times New Roman" panose="02020603050405020304" pitchFamily="18" charset="0"/>
                <a:cs typeface="Times New Roman" panose="02020603050405020304" pitchFamily="18" charset="0"/>
              </a:rPr>
              <a:t> (Simple Storage Service) are the fundamental services of Amazon. </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These services offer huge computing servers more rapidly and inexpensively than constructing a server farm or cluster.</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38</a:t>
            </a:fld>
            <a:endParaRPr lang="en-US" dirty="0"/>
          </a:p>
        </p:txBody>
      </p:sp>
    </p:spTree>
    <p:extLst>
      <p:ext uri="{BB962C8B-B14F-4D97-AF65-F5344CB8AC3E}">
        <p14:creationId xmlns:p14="http://schemas.microsoft.com/office/powerpoint/2010/main" val="849598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normAutofit/>
          </a:bodyPr>
          <a:lstStyle/>
          <a:p>
            <a:r>
              <a:rPr lang="en-IN" dirty="0">
                <a:latin typeface="Times New Roman" panose="02020603050405020304" pitchFamily="18" charset="0"/>
                <a:cs typeface="Times New Roman" panose="02020603050405020304" pitchFamily="18" charset="0"/>
              </a:rPr>
              <a:t>4.8.1 History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0" y="1371600"/>
            <a:ext cx="7772400" cy="3777622"/>
          </a:xfrm>
        </p:spPr>
        <p:txBody>
          <a:bodyPr>
            <a:normAutofit/>
          </a:bodyPr>
          <a:lstStyle/>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The advancement of software begins with the origin of the project i.e. virtual grid application development at Rice University and additional institutions from the year 2003 to 2008. </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Eucalyptus software was integrated with the Ubuntu 9.04 version in the year 2009.</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The company was developed in 2009 with $5.5 million to commercialize the software. </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39</a:t>
            </a:fld>
            <a:endParaRPr lang="en-US" dirty="0"/>
          </a:p>
        </p:txBody>
      </p:sp>
    </p:spTree>
    <p:extLst>
      <p:ext uri="{BB962C8B-B14F-4D97-AF65-F5344CB8AC3E}">
        <p14:creationId xmlns:p14="http://schemas.microsoft.com/office/powerpoint/2010/main" val="334056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lstStyle/>
          <a:p>
            <a:r>
              <a:rPr lang="en-US" dirty="0">
                <a:latin typeface="Times New Roman" panose="02020603050405020304" pitchFamily="18" charset="0"/>
                <a:cs typeface="Times New Roman" panose="02020603050405020304" pitchFamily="18" charset="0"/>
              </a:rPr>
              <a:t>Continue…</a:t>
            </a:r>
          </a:p>
        </p:txBody>
      </p:sp>
      <p:sp>
        <p:nvSpPr>
          <p:cNvPr id="3" name="Content Placeholder 2"/>
          <p:cNvSpPr>
            <a:spLocks noGrp="1"/>
          </p:cNvSpPr>
          <p:nvPr>
            <p:ph idx="1"/>
          </p:nvPr>
        </p:nvSpPr>
        <p:spPr>
          <a:xfrm>
            <a:off x="1219200" y="1447800"/>
            <a:ext cx="7924800" cy="3777622"/>
          </a:xfrm>
        </p:spPr>
        <p:txBody>
          <a:bodyPr>
            <a:normAutofit/>
          </a:bodyPr>
          <a:lstStyle/>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It demands administrators to analyze simultaneous licensing models, user accounts, and different levels of licensing for a particular product as well as upgrade paths for further software packages.</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Once Cloud computing is on the site, technology has altered drastically when compared to other licensing structures.</a:t>
            </a: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4</a:t>
            </a:fld>
            <a:endParaRPr lang="en-US" dirty="0"/>
          </a:p>
        </p:txBody>
      </p:sp>
    </p:spTree>
    <p:extLst>
      <p:ext uri="{BB962C8B-B14F-4D97-AF65-F5344CB8AC3E}">
        <p14:creationId xmlns:p14="http://schemas.microsoft.com/office/powerpoint/2010/main" val="956943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624110"/>
            <a:ext cx="7239001" cy="1280890"/>
          </a:xfrm>
        </p:spPr>
        <p:txBody>
          <a:bodyPr/>
          <a:lstStyle/>
          <a:p>
            <a:r>
              <a:rPr lang="en-US" dirty="0">
                <a:latin typeface="Times New Roman" panose="02020603050405020304" pitchFamily="18" charset="0"/>
                <a:cs typeface="Times New Roman" panose="02020603050405020304" pitchFamily="18" charset="0"/>
              </a:rPr>
              <a:t>Continue…</a:t>
            </a:r>
          </a:p>
        </p:txBody>
      </p:sp>
      <p:sp>
        <p:nvSpPr>
          <p:cNvPr id="3" name="Content Placeholder 2"/>
          <p:cNvSpPr>
            <a:spLocks noGrp="1"/>
          </p:cNvSpPr>
          <p:nvPr>
            <p:ph idx="1"/>
          </p:nvPr>
        </p:nvSpPr>
        <p:spPr>
          <a:xfrm>
            <a:off x="1295400" y="1447800"/>
            <a:ext cx="7772400" cy="4343400"/>
          </a:xfrm>
        </p:spPr>
        <p:txBody>
          <a:bodyPr>
            <a:noAutofit/>
          </a:bodyPr>
          <a:lstStyle/>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Eucalyptus 3.3 presents innovative features for AWS compatibility.</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 It includes resource tagging, which permits application architect and administrator of the cloud to allocate customizable metadata tags to resources like load balancers, firewalls, web servers and distinct workloads in order to distinguish them. </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Eucalyptus 3.3 maintains a wide set of instance types to directly align instance types in Amazon EC2. </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40</a:t>
            </a:fld>
            <a:endParaRPr lang="en-US" dirty="0"/>
          </a:p>
        </p:txBody>
      </p:sp>
    </p:spTree>
    <p:extLst>
      <p:ext uri="{BB962C8B-B14F-4D97-AF65-F5344CB8AC3E}">
        <p14:creationId xmlns:p14="http://schemas.microsoft.com/office/powerpoint/2010/main" val="511232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latin typeface="Times New Roman" panose="02020603050405020304" pitchFamily="18" charset="0"/>
                <a:cs typeface="Times New Roman" panose="02020603050405020304" pitchFamily="18" charset="0"/>
              </a:rPr>
              <a:t>Continue…</a:t>
            </a:r>
          </a:p>
        </p:txBody>
      </p:sp>
      <p:sp>
        <p:nvSpPr>
          <p:cNvPr id="3" name="Content Placeholder 2"/>
          <p:cNvSpPr>
            <a:spLocks noGrp="1"/>
          </p:cNvSpPr>
          <p:nvPr>
            <p:ph idx="1"/>
          </p:nvPr>
        </p:nvSpPr>
        <p:spPr>
          <a:xfrm>
            <a:off x="1295400" y="1295400"/>
            <a:ext cx="7696200" cy="3777622"/>
          </a:xfrm>
        </p:spPr>
        <p:txBody>
          <a:bodyPr>
            <a:normAutofit/>
          </a:bodyPr>
          <a:lstStyle/>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Eucalyptus 3.3 consists of a new maintenance mode that permits cloud administrators to execute maintenance on.</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Eucalyptus clouds without any downtime to instances or applications in the cloud.</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Eucalyptus 3.3 includes new user console structures such as a magic search bar and a straight forward option to allow users to alter their password. </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41</a:t>
            </a:fld>
            <a:endParaRPr lang="en-US" dirty="0"/>
          </a:p>
        </p:txBody>
      </p:sp>
    </p:spTree>
    <p:extLst>
      <p:ext uri="{BB962C8B-B14F-4D97-AF65-F5344CB8AC3E}">
        <p14:creationId xmlns:p14="http://schemas.microsoft.com/office/powerpoint/2010/main" val="2844281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latin typeface="Times New Roman" panose="02020603050405020304" pitchFamily="18" charset="0"/>
                <a:cs typeface="Times New Roman" panose="02020603050405020304" pitchFamily="18" charset="0"/>
              </a:rPr>
              <a:t>Continue…</a:t>
            </a:r>
          </a:p>
        </p:txBody>
      </p:sp>
      <p:sp>
        <p:nvSpPr>
          <p:cNvPr id="3" name="Content Placeholder 2"/>
          <p:cNvSpPr>
            <a:spLocks noGrp="1"/>
          </p:cNvSpPr>
          <p:nvPr>
            <p:ph idx="1"/>
          </p:nvPr>
        </p:nvSpPr>
        <p:spPr>
          <a:xfrm>
            <a:off x="1295400" y="1295400"/>
            <a:ext cx="7696200" cy="4006222"/>
          </a:xfrm>
        </p:spPr>
        <p:txBody>
          <a:bodyPr>
            <a:normAutofit/>
          </a:bodyPr>
          <a:lstStyle/>
          <a:p>
            <a:pPr algn="just" hangingPunct="0">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Eucalyptus 3.4, released on 24</a:t>
            </a:r>
            <a:r>
              <a:rPr lang="en-IN" sz="2400" baseline="30000" dirty="0">
                <a:latin typeface="Times New Roman" panose="02020603050405020304" pitchFamily="18" charset="0"/>
                <a:cs typeface="Times New Roman" panose="02020603050405020304" pitchFamily="18" charset="0"/>
              </a:rPr>
              <a:t>th</a:t>
            </a:r>
            <a:r>
              <a:rPr lang="en-IN" sz="2400" dirty="0">
                <a:latin typeface="Times New Roman" panose="02020603050405020304" pitchFamily="18" charset="0"/>
                <a:cs typeface="Times New Roman" panose="02020603050405020304" pitchFamily="18" charset="0"/>
              </a:rPr>
              <a:t> October 2013, includes latest features forms an improved image management and migration tools, capability for warm upgrades, user console of a hybrid cloud to accomplish AWS resources and Eucalyptus, IAM (Identity and Access Management) responsibilities and enhanced High Availability (HA) experiences. </a:t>
            </a:r>
            <a:endParaRPr lang="en-US" sz="2400" dirty="0">
              <a:latin typeface="Times New Roman" panose="02020603050405020304" pitchFamily="18" charset="0"/>
              <a:cs typeface="Times New Roman" panose="02020603050405020304" pitchFamily="18" charset="0"/>
            </a:endParaRPr>
          </a:p>
          <a:p>
            <a:pPr marL="0" indent="0" algn="just" hangingPunct="0">
              <a:buNone/>
            </a:pPr>
            <a:r>
              <a:rPr lang="en-I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42</a:t>
            </a:fld>
            <a:endParaRPr lang="en-US" dirty="0"/>
          </a:p>
        </p:txBody>
      </p:sp>
    </p:spTree>
    <p:extLst>
      <p:ext uri="{BB962C8B-B14F-4D97-AF65-F5344CB8AC3E}">
        <p14:creationId xmlns:p14="http://schemas.microsoft.com/office/powerpoint/2010/main" val="3072075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24110"/>
            <a:ext cx="7619999" cy="1280890"/>
          </a:xfrm>
        </p:spPr>
        <p:txBody>
          <a:bodyPr>
            <a:normAutofit/>
          </a:bodyPr>
          <a:lstStyle/>
          <a:p>
            <a:r>
              <a:rPr lang="en-IN" dirty="0">
                <a:latin typeface="Times New Roman" panose="02020603050405020304" pitchFamily="18" charset="0"/>
                <a:cs typeface="Times New Roman" panose="02020603050405020304" pitchFamily="18" charset="0"/>
              </a:rPr>
              <a:t>4.8.2 Release History</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19200" y="1447800"/>
            <a:ext cx="7543800" cy="3777622"/>
          </a:xfrm>
        </p:spPr>
        <p:txBody>
          <a:bodyPr>
            <a:normAutofit/>
          </a:bodyPr>
          <a:lstStyle/>
          <a:p>
            <a:pPr lvl="0" algn="just" hangingPunct="0">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Eucalyptus 1.6 released on November 2009.</a:t>
            </a:r>
            <a:endParaRPr lang="en-US" sz="2400" dirty="0">
              <a:latin typeface="Times New Roman" panose="02020603050405020304" pitchFamily="18" charset="0"/>
              <a:cs typeface="Times New Roman" panose="02020603050405020304" pitchFamily="18" charset="0"/>
            </a:endParaRPr>
          </a:p>
          <a:p>
            <a:pPr lvl="0" algn="just" hangingPunct="0">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Eucalyptus 2.0 released on August 2010.</a:t>
            </a:r>
            <a:endParaRPr lang="en-US" sz="2400" dirty="0">
              <a:latin typeface="Times New Roman" panose="02020603050405020304" pitchFamily="18" charset="0"/>
              <a:cs typeface="Times New Roman" panose="02020603050405020304" pitchFamily="18" charset="0"/>
            </a:endParaRPr>
          </a:p>
          <a:p>
            <a:pPr lvl="0" algn="just" hangingPunct="0">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Eucalyptus 3.0 released on February 8, 2012.</a:t>
            </a:r>
            <a:endParaRPr lang="en-US" sz="2400" dirty="0">
              <a:latin typeface="Times New Roman" panose="02020603050405020304" pitchFamily="18" charset="0"/>
              <a:cs typeface="Times New Roman" panose="02020603050405020304" pitchFamily="18" charset="0"/>
            </a:endParaRPr>
          </a:p>
          <a:p>
            <a:pPr lvl="0" algn="just" hangingPunct="0">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Eucalyptus 3.1 released on June 27, 2012.</a:t>
            </a:r>
            <a:endParaRPr lang="en-US" sz="2400" dirty="0">
              <a:latin typeface="Times New Roman" panose="02020603050405020304" pitchFamily="18" charset="0"/>
              <a:cs typeface="Times New Roman" panose="02020603050405020304" pitchFamily="18" charset="0"/>
            </a:endParaRPr>
          </a:p>
          <a:p>
            <a:pPr lvl="0" algn="just" hangingPunct="0">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Eucalyptus 3.2 released on December 19, 2012.</a:t>
            </a:r>
            <a:endParaRPr lang="en-US" sz="2400" dirty="0">
              <a:latin typeface="Times New Roman" panose="02020603050405020304" pitchFamily="18" charset="0"/>
              <a:cs typeface="Times New Roman" panose="02020603050405020304" pitchFamily="18" charset="0"/>
            </a:endParaRPr>
          </a:p>
          <a:p>
            <a:pPr lvl="0" algn="just" hangingPunct="0">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Eucalyptus 3.3 released on June 18, 2013.</a:t>
            </a:r>
            <a:endParaRPr lang="en-US" sz="2400" dirty="0">
              <a:latin typeface="Times New Roman" panose="02020603050405020304" pitchFamily="18" charset="0"/>
              <a:cs typeface="Times New Roman" panose="02020603050405020304" pitchFamily="18" charset="0"/>
            </a:endParaRPr>
          </a:p>
          <a:p>
            <a:pPr lvl="0" algn="just" hangingPunct="0">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Eucalyptus 3.4 released on October 24, 2013.</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43</a:t>
            </a:fld>
            <a:endParaRPr lang="en-US" dirty="0"/>
          </a:p>
        </p:txBody>
      </p:sp>
    </p:spTree>
    <p:extLst>
      <p:ext uri="{BB962C8B-B14F-4D97-AF65-F5344CB8AC3E}">
        <p14:creationId xmlns:p14="http://schemas.microsoft.com/office/powerpoint/2010/main" val="19009562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normAutofit/>
          </a:bodyPr>
          <a:lstStyle/>
          <a:p>
            <a:r>
              <a:rPr lang="en-IN" dirty="0">
                <a:latin typeface="Times New Roman" panose="02020603050405020304" pitchFamily="18" charset="0"/>
                <a:cs typeface="Times New Roman" panose="02020603050405020304" pitchFamily="18" charset="0"/>
              </a:rPr>
              <a:t>4.8.3 Overview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0" y="1371600"/>
            <a:ext cx="7848600" cy="4724400"/>
          </a:xfrm>
        </p:spPr>
        <p:txBody>
          <a:bodyPr>
            <a:noAutofit/>
          </a:bodyPr>
          <a:lstStyle/>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Eucalyptus is an explanation that permits the installation of a private and hybrid cloud infrastructure. </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It's coded in Java, Python and C languages with a central Storage Controller walrus and controllers on each node. </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The network is directed by the component i.e. Cloud Controller. Each controller is authenticated by SSH key files and authenticates the transactions. </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Eucalyptus scalability is restricted, when compared to the huge scalability. </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The Amazon version EC2 works on the Eucalyptus platform.</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44</a:t>
            </a:fld>
            <a:endParaRPr lang="en-US" dirty="0"/>
          </a:p>
        </p:txBody>
      </p:sp>
    </p:spTree>
    <p:extLst>
      <p:ext uri="{BB962C8B-B14F-4D97-AF65-F5344CB8AC3E}">
        <p14:creationId xmlns:p14="http://schemas.microsoft.com/office/powerpoint/2010/main" val="3439834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normAutofit/>
          </a:bodyPr>
          <a:lstStyle/>
          <a:p>
            <a:r>
              <a:rPr lang="en-IN" dirty="0">
                <a:latin typeface="Times New Roman" panose="02020603050405020304" pitchFamily="18" charset="0"/>
                <a:cs typeface="Times New Roman" panose="02020603050405020304" pitchFamily="18" charset="0"/>
              </a:rPr>
              <a:t>4.8.4 Goals of Eucalyptus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0" y="1371600"/>
            <a:ext cx="7772400" cy="3777622"/>
          </a:xfrm>
        </p:spPr>
        <p:txBody>
          <a:bodyPr>
            <a:noAutofit/>
          </a:bodyPr>
          <a:lstStyle/>
          <a:p>
            <a:pPr lvl="0" algn="just" hangingPunct="0">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Promote greater understanding and uptake of cloud computing.</a:t>
            </a:r>
            <a:endParaRPr lang="en-US" sz="2400" dirty="0">
              <a:latin typeface="Times New Roman" panose="02020603050405020304" pitchFamily="18" charset="0"/>
              <a:cs typeface="Times New Roman" panose="02020603050405020304" pitchFamily="18" charset="0"/>
            </a:endParaRPr>
          </a:p>
          <a:p>
            <a:pPr lvl="0" algn="just" hangingPunct="0">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Testing the vehicle, prior to buying commercial services.</a:t>
            </a:r>
            <a:endParaRPr lang="en-US" sz="2400" dirty="0">
              <a:latin typeface="Times New Roman" panose="02020603050405020304" pitchFamily="18" charset="0"/>
              <a:cs typeface="Times New Roman" panose="02020603050405020304" pitchFamily="18" charset="0"/>
            </a:endParaRPr>
          </a:p>
          <a:p>
            <a:pPr lvl="0" algn="just" hangingPunct="0">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Standardize local IT environment with public cloud.</a:t>
            </a:r>
            <a:endParaRPr lang="en-US" sz="2400" dirty="0">
              <a:latin typeface="Times New Roman" panose="02020603050405020304" pitchFamily="18" charset="0"/>
              <a:cs typeface="Times New Roman" panose="02020603050405020304" pitchFamily="18" charset="0"/>
            </a:endParaRPr>
          </a:p>
          <a:p>
            <a:pPr lvl="0" algn="just" hangingPunct="0">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Provide a fundamental software development environment for the open source community.</a:t>
            </a:r>
            <a:endParaRPr lang="en-US" sz="2400" dirty="0">
              <a:latin typeface="Times New Roman" panose="02020603050405020304" pitchFamily="18" charset="0"/>
              <a:cs typeface="Times New Roman" panose="02020603050405020304" pitchFamily="18" charset="0"/>
            </a:endParaRPr>
          </a:p>
          <a:p>
            <a:pPr marL="0" indent="0" algn="just" hangingPunct="0">
              <a:buNone/>
            </a:pPr>
            <a:r>
              <a:rPr lang="en-IN"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45</a:t>
            </a:fld>
            <a:endParaRPr lang="en-US" dirty="0"/>
          </a:p>
        </p:txBody>
      </p:sp>
    </p:spTree>
    <p:extLst>
      <p:ext uri="{BB962C8B-B14F-4D97-AF65-F5344CB8AC3E}">
        <p14:creationId xmlns:p14="http://schemas.microsoft.com/office/powerpoint/2010/main" val="35859986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7315200" cy="1066800"/>
          </a:xfrm>
        </p:spPr>
        <p:txBody>
          <a:bodyPr>
            <a:normAutofit fontScale="90000"/>
          </a:bodyPr>
          <a:lstStyle/>
          <a:p>
            <a:r>
              <a:rPr lang="en-IN" dirty="0">
                <a:latin typeface="Times New Roman" panose="02020603050405020304" pitchFamily="18" charset="0"/>
                <a:cs typeface="Times New Roman" panose="02020603050405020304" pitchFamily="18" charset="0"/>
              </a:rPr>
              <a:t>4.8.5 Eucalyptus Architecture</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0" y="1447800"/>
            <a:ext cx="7772400" cy="3777622"/>
          </a:xfrm>
        </p:spPr>
        <p:txBody>
          <a:bodyPr>
            <a:normAutofit/>
          </a:bodyPr>
          <a:lstStyle/>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Eucalyptus commands deal with either Amazon or Eucalyptus instances. </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Users can navigate instances between a Eucalyptus private cloud and the </a:t>
            </a:r>
            <a:r>
              <a:rPr lang="en-IN" sz="2400" dirty="0">
                <a:latin typeface="Times New Roman" panose="02020603050405020304" pitchFamily="18" charset="0"/>
                <a:cs typeface="Times New Roman" panose="02020603050405020304" pitchFamily="18" charset="0"/>
                <a:hlinkClick r:id="rId2"/>
              </a:rPr>
              <a:t>Amazon Elastic Compute Cloud</a:t>
            </a:r>
            <a:r>
              <a:rPr lang="en-IN" sz="2400" dirty="0">
                <a:latin typeface="Times New Roman" panose="02020603050405020304" pitchFamily="18" charset="0"/>
                <a:cs typeface="Times New Roman" panose="02020603050405020304" pitchFamily="18" charset="0"/>
              </a:rPr>
              <a:t> (EC2) to build a hybrid cloud. </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hlinkClick r:id="rId3"/>
              </a:rPr>
              <a:t>Hardware virtualization</a:t>
            </a:r>
            <a:r>
              <a:rPr lang="en-IN" sz="2400" dirty="0">
                <a:latin typeface="Times New Roman" panose="02020603050405020304" pitchFamily="18" charset="0"/>
                <a:cs typeface="Times New Roman" panose="02020603050405020304" pitchFamily="18" charset="0"/>
              </a:rPr>
              <a:t> segregates applications from computer hardware.</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46</a:t>
            </a:fld>
            <a:endParaRPr lang="en-US" dirty="0"/>
          </a:p>
        </p:txBody>
      </p:sp>
    </p:spTree>
    <p:extLst>
      <p:ext uri="{BB962C8B-B14F-4D97-AF65-F5344CB8AC3E}">
        <p14:creationId xmlns:p14="http://schemas.microsoft.com/office/powerpoint/2010/main" val="2014672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814388"/>
            <a:ext cx="7243762"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DC583E3-794A-45C9-8990-545D7AFAF26B}" type="slidenum">
              <a:rPr lang="en-US" smtClean="0"/>
              <a:t>47</a:t>
            </a:fld>
            <a:endParaRPr lang="en-US" dirty="0"/>
          </a:p>
        </p:txBody>
      </p:sp>
    </p:spTree>
    <p:extLst>
      <p:ext uri="{BB962C8B-B14F-4D97-AF65-F5344CB8AC3E}">
        <p14:creationId xmlns:p14="http://schemas.microsoft.com/office/powerpoint/2010/main" val="6003717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24110"/>
            <a:ext cx="7315201" cy="1280890"/>
          </a:xfrm>
        </p:spPr>
        <p:txBody>
          <a:bodyPr>
            <a:normAutofit/>
          </a:bodyPr>
          <a:lstStyle/>
          <a:p>
            <a:r>
              <a:rPr lang="en-IN" dirty="0">
                <a:latin typeface="Times New Roman" panose="02020603050405020304" pitchFamily="18" charset="0"/>
                <a:cs typeface="Times New Roman" panose="02020603050405020304" pitchFamily="18" charset="0"/>
              </a:rPr>
              <a:t>4.8.6 Eucalyptus Terminology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19200" y="1524000"/>
            <a:ext cx="7848600" cy="3777622"/>
          </a:xfrm>
        </p:spPr>
        <p:txBody>
          <a:bodyPr>
            <a:normAutofit/>
          </a:bodyPr>
          <a:lstStyle/>
          <a:p>
            <a:pPr lvl="0" algn="just">
              <a:buFont typeface="Wingdings" panose="05000000000000000000" pitchFamily="2" charset="2"/>
              <a:buChar char="Ø"/>
            </a:pPr>
            <a:r>
              <a:rPr lang="en-IN" sz="2400" b="1" i="1" dirty="0">
                <a:latin typeface="Times New Roman" panose="02020603050405020304" pitchFamily="18" charset="0"/>
                <a:cs typeface="Times New Roman" panose="02020603050405020304" pitchFamily="18" charset="0"/>
              </a:rPr>
              <a:t>Images:</a:t>
            </a:r>
            <a:r>
              <a:rPr lang="en-IN" sz="2400" dirty="0">
                <a:latin typeface="Times New Roman" panose="02020603050405020304" pitchFamily="18" charset="0"/>
                <a:cs typeface="Times New Roman" panose="02020603050405020304" pitchFamily="18" charset="0"/>
              </a:rPr>
              <a:t>   </a:t>
            </a: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An image is a static collection of application software, system software, configuration information and software components that are initiated from an identified baseline which is permanent or unchangeable. </a:t>
            </a: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The image changes to an EMI (Eucalyptus Machine Image), when the image is packed and uploaded to the Eucalyptus cloud.</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48</a:t>
            </a:fld>
            <a:endParaRPr lang="en-US" dirty="0"/>
          </a:p>
        </p:txBody>
      </p:sp>
    </p:spTree>
    <p:extLst>
      <p:ext uri="{BB962C8B-B14F-4D97-AF65-F5344CB8AC3E}">
        <p14:creationId xmlns:p14="http://schemas.microsoft.com/office/powerpoint/2010/main" val="38789363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624110"/>
            <a:ext cx="7239001" cy="1280890"/>
          </a:xfrm>
        </p:spPr>
        <p:txBody>
          <a:bodyPr/>
          <a:lstStyle/>
          <a:p>
            <a:r>
              <a:rPr lang="en-US" dirty="0">
                <a:latin typeface="Times New Roman" panose="02020603050405020304" pitchFamily="18" charset="0"/>
                <a:cs typeface="Times New Roman" panose="02020603050405020304" pitchFamily="18" charset="0"/>
              </a:rPr>
              <a:t>Continue…</a:t>
            </a:r>
          </a:p>
        </p:txBody>
      </p:sp>
      <p:sp>
        <p:nvSpPr>
          <p:cNvPr id="3" name="Content Placeholder 2"/>
          <p:cNvSpPr>
            <a:spLocks noGrp="1"/>
          </p:cNvSpPr>
          <p:nvPr>
            <p:ph idx="1"/>
          </p:nvPr>
        </p:nvSpPr>
        <p:spPr>
          <a:xfrm>
            <a:off x="1219200" y="1371600"/>
            <a:ext cx="7848600" cy="3777622"/>
          </a:xfrm>
        </p:spPr>
        <p:txBody>
          <a:bodyPr>
            <a:normAutofit/>
          </a:bodyPr>
          <a:lstStyle/>
          <a:p>
            <a:pPr lvl="0" algn="just">
              <a:buFont typeface="Wingdings" panose="05000000000000000000" pitchFamily="2" charset="2"/>
              <a:buChar char="Ø"/>
            </a:pPr>
            <a:r>
              <a:rPr lang="en-IN" sz="2400" b="1" i="1" dirty="0">
                <a:latin typeface="Times New Roman" panose="02020603050405020304" pitchFamily="18" charset="0"/>
                <a:cs typeface="Times New Roman" panose="02020603050405020304" pitchFamily="18" charset="0"/>
              </a:rPr>
              <a:t>Instances:</a:t>
            </a:r>
            <a:r>
              <a:rPr lang="en-IN" sz="2400" dirty="0">
                <a:latin typeface="Times New Roman" panose="02020603050405020304" pitchFamily="18" charset="0"/>
                <a:cs typeface="Times New Roman" panose="02020603050405020304" pitchFamily="18" charset="0"/>
              </a:rPr>
              <a:t>   </a:t>
            </a: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When an image is set to use, then it is known as an instance. </a:t>
            </a: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The configuration is computed at runtime and the Cloud Controller determines the location where the image will execute and networking along with storage is prompted in order to meet resource requirements. </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49</a:t>
            </a:fld>
            <a:endParaRPr lang="en-US" dirty="0"/>
          </a:p>
        </p:txBody>
      </p:sp>
    </p:spTree>
    <p:extLst>
      <p:ext uri="{BB962C8B-B14F-4D97-AF65-F5344CB8AC3E}">
        <p14:creationId xmlns:p14="http://schemas.microsoft.com/office/powerpoint/2010/main" val="3961501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7772400" cy="914400"/>
          </a:xfrm>
        </p:spPr>
        <p:txBody>
          <a:bodyPr>
            <a:normAutofit fontScale="90000"/>
          </a:bodyPr>
          <a:lstStyle/>
          <a:p>
            <a:r>
              <a:rPr lang="en-IN" dirty="0">
                <a:latin typeface="Times New Roman" panose="02020603050405020304" pitchFamily="18" charset="0"/>
                <a:cs typeface="Times New Roman" panose="02020603050405020304" pitchFamily="18" charset="0"/>
              </a:rPr>
              <a:t>4.2 CLOUD DATA CENTER</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19200" y="1447800"/>
            <a:ext cx="7772400" cy="3777622"/>
          </a:xfrm>
        </p:spPr>
        <p:txBody>
          <a:bodyPr>
            <a:noAutofit/>
          </a:bodyPr>
          <a:lstStyle/>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A data center is a service used for residential computer systems as well as its associated elements such as storage systems and telecommunications.</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It usually comprises of backup power supplies, environmental controlling factors like fire suppression and air conditioning and different security devices.</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Data centers used for Cloud computing are known as Cloud Data Centers (CDCs). </a:t>
            </a: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5</a:t>
            </a:fld>
            <a:endParaRPr lang="en-US" dirty="0"/>
          </a:p>
        </p:txBody>
      </p:sp>
    </p:spTree>
    <p:extLst>
      <p:ext uri="{BB962C8B-B14F-4D97-AF65-F5344CB8AC3E}">
        <p14:creationId xmlns:p14="http://schemas.microsoft.com/office/powerpoint/2010/main" val="8401094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latin typeface="Times New Roman" panose="02020603050405020304" pitchFamily="18" charset="0"/>
                <a:cs typeface="Times New Roman" panose="02020603050405020304" pitchFamily="18" charset="0"/>
              </a:rPr>
              <a:t>Continue…</a:t>
            </a:r>
          </a:p>
        </p:txBody>
      </p:sp>
      <p:sp>
        <p:nvSpPr>
          <p:cNvPr id="3" name="Content Placeholder 2"/>
          <p:cNvSpPr>
            <a:spLocks noGrp="1"/>
          </p:cNvSpPr>
          <p:nvPr>
            <p:ph idx="1"/>
          </p:nvPr>
        </p:nvSpPr>
        <p:spPr>
          <a:xfrm>
            <a:off x="1219200" y="1447800"/>
            <a:ext cx="7848600" cy="4191000"/>
          </a:xfrm>
        </p:spPr>
        <p:txBody>
          <a:bodyPr>
            <a:noAutofit/>
          </a:bodyPr>
          <a:lstStyle/>
          <a:p>
            <a:pPr lvl="0">
              <a:buFont typeface="Wingdings" panose="05000000000000000000" pitchFamily="2" charset="2"/>
              <a:buChar char="Ø"/>
            </a:pPr>
            <a:r>
              <a:rPr lang="en-IN" sz="2400" b="1" i="1" dirty="0">
                <a:latin typeface="Times New Roman" panose="02020603050405020304" pitchFamily="18" charset="0"/>
                <a:cs typeface="Times New Roman" panose="02020603050405020304" pitchFamily="18" charset="0"/>
              </a:rPr>
              <a:t>IP addressing:</a:t>
            </a:r>
            <a:r>
              <a:rPr lang="en-IN" sz="2400" dirty="0">
                <a:latin typeface="Times New Roman" panose="02020603050405020304" pitchFamily="18" charset="0"/>
                <a:cs typeface="Times New Roman" panose="02020603050405020304" pitchFamily="18" charset="0"/>
              </a:rPr>
              <a:t>   </a:t>
            </a:r>
          </a:p>
          <a:p>
            <a:pPr lvl="0">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Instances of Eucalyptus can acquire private and public IP addresses. </a:t>
            </a:r>
          </a:p>
          <a:p>
            <a:pPr lvl="0">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An IP address is allocated to an instance, as soon as the instance is formed from an image. </a:t>
            </a:r>
          </a:p>
          <a:p>
            <a:pPr lvl="0">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Eucalyptus supplies elastic IP addresses for instances that need a constant IP address, for example a web-server. </a:t>
            </a:r>
          </a:p>
          <a:p>
            <a:pPr lvl="0">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The Eucalyptus cloud pre-allocates the elastic IP addresses and can be reallocated to an executing instance.</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50</a:t>
            </a:fld>
            <a:endParaRPr lang="en-US" dirty="0"/>
          </a:p>
        </p:txBody>
      </p:sp>
    </p:spTree>
    <p:extLst>
      <p:ext uri="{BB962C8B-B14F-4D97-AF65-F5344CB8AC3E}">
        <p14:creationId xmlns:p14="http://schemas.microsoft.com/office/powerpoint/2010/main" val="11637094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lstStyle/>
          <a:p>
            <a:r>
              <a:rPr lang="en-US" dirty="0">
                <a:latin typeface="Times New Roman" panose="02020603050405020304" pitchFamily="18" charset="0"/>
                <a:cs typeface="Times New Roman" panose="02020603050405020304" pitchFamily="18" charset="0"/>
              </a:rPr>
              <a:t>Continue…</a:t>
            </a:r>
          </a:p>
        </p:txBody>
      </p:sp>
      <p:sp>
        <p:nvSpPr>
          <p:cNvPr id="3" name="Content Placeholder 2"/>
          <p:cNvSpPr>
            <a:spLocks noGrp="1"/>
          </p:cNvSpPr>
          <p:nvPr>
            <p:ph idx="1"/>
          </p:nvPr>
        </p:nvSpPr>
        <p:spPr>
          <a:xfrm>
            <a:off x="1295400" y="1447800"/>
            <a:ext cx="7772400" cy="4267200"/>
          </a:xfrm>
        </p:spPr>
        <p:txBody>
          <a:bodyPr>
            <a:noAutofit/>
          </a:bodyPr>
          <a:lstStyle/>
          <a:p>
            <a:pPr lvl="0" algn="just">
              <a:buFont typeface="Wingdings" panose="05000000000000000000" pitchFamily="2" charset="2"/>
              <a:buChar char="Ø"/>
            </a:pPr>
            <a:r>
              <a:rPr lang="en-IN" sz="2400" b="1" i="1" dirty="0">
                <a:latin typeface="Times New Roman" panose="02020603050405020304" pitchFamily="18" charset="0"/>
                <a:cs typeface="Times New Roman" panose="02020603050405020304" pitchFamily="18" charset="0"/>
              </a:rPr>
              <a:t>Security:</a:t>
            </a:r>
            <a:r>
              <a:rPr lang="en-IN" sz="2400" dirty="0">
                <a:latin typeface="Times New Roman" panose="02020603050405020304" pitchFamily="18" charset="0"/>
                <a:cs typeface="Times New Roman" panose="02020603050405020304" pitchFamily="18" charset="0"/>
              </a:rPr>
              <a:t>   </a:t>
            </a: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TCP/IP security clusters distribute a general set of firewall rules. </a:t>
            </a: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This is a technique to lock a firewall in an instance by means of IP address and ports allow or block functionality. </a:t>
            </a: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At TCP/IP layer two instances are isolated. </a:t>
            </a: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If the two layers are not available, then the user can control the networking of instances and get access to adjacent instances by disobeying the fundamental cloud principle of instance segregation. </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51</a:t>
            </a:fld>
            <a:endParaRPr lang="en-US" dirty="0"/>
          </a:p>
        </p:txBody>
      </p:sp>
    </p:spTree>
    <p:extLst>
      <p:ext uri="{BB962C8B-B14F-4D97-AF65-F5344CB8AC3E}">
        <p14:creationId xmlns:p14="http://schemas.microsoft.com/office/powerpoint/2010/main" val="4269025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latin typeface="Times New Roman" panose="02020603050405020304" pitchFamily="18" charset="0"/>
                <a:cs typeface="Times New Roman" panose="02020603050405020304" pitchFamily="18" charset="0"/>
              </a:rPr>
              <a:t>Continue…</a:t>
            </a:r>
          </a:p>
        </p:txBody>
      </p:sp>
      <p:sp>
        <p:nvSpPr>
          <p:cNvPr id="3" name="Content Placeholder 2"/>
          <p:cNvSpPr>
            <a:spLocks noGrp="1"/>
          </p:cNvSpPr>
          <p:nvPr>
            <p:ph idx="1"/>
          </p:nvPr>
        </p:nvSpPr>
        <p:spPr>
          <a:xfrm>
            <a:off x="1371600" y="1371600"/>
            <a:ext cx="7696200" cy="5029200"/>
          </a:xfrm>
        </p:spPr>
        <p:txBody>
          <a:bodyPr>
            <a:noAutofit/>
          </a:bodyPr>
          <a:lstStyle/>
          <a:p>
            <a:pPr lvl="0" algn="just">
              <a:buFont typeface="Wingdings" panose="05000000000000000000" pitchFamily="2" charset="2"/>
              <a:buChar char="Ø"/>
            </a:pPr>
            <a:r>
              <a:rPr lang="en-IN" sz="2200" b="1" i="1" dirty="0">
                <a:latin typeface="Times New Roman" panose="02020603050405020304" pitchFamily="18" charset="0"/>
                <a:cs typeface="Times New Roman" panose="02020603050405020304" pitchFamily="18" charset="0"/>
              </a:rPr>
              <a:t>Networking:</a:t>
            </a:r>
            <a:r>
              <a:rPr lang="en-IN" sz="2200" dirty="0">
                <a:latin typeface="Times New Roman" panose="02020603050405020304" pitchFamily="18" charset="0"/>
                <a:cs typeface="Times New Roman" panose="02020603050405020304" pitchFamily="18" charset="0"/>
              </a:rPr>
              <a:t>   </a:t>
            </a:r>
          </a:p>
          <a:p>
            <a:pPr lvl="0" algn="just">
              <a:buFont typeface="Wingdings" panose="05000000000000000000" pitchFamily="2" charset="2"/>
              <a:buChar char="v"/>
            </a:pPr>
            <a:r>
              <a:rPr lang="en-IN" sz="2200" dirty="0">
                <a:latin typeface="Times New Roman" panose="02020603050405020304" pitchFamily="18" charset="0"/>
                <a:cs typeface="Times New Roman" panose="02020603050405020304" pitchFamily="18" charset="0"/>
              </a:rPr>
              <a:t>There are three modes of networking. </a:t>
            </a:r>
          </a:p>
          <a:p>
            <a:pPr lvl="0" algn="just">
              <a:buFont typeface="Wingdings" panose="05000000000000000000" pitchFamily="2" charset="2"/>
              <a:buChar char="v"/>
            </a:pPr>
            <a:r>
              <a:rPr lang="en-IN" sz="2200" dirty="0">
                <a:latin typeface="Times New Roman" panose="02020603050405020304" pitchFamily="18" charset="0"/>
                <a:cs typeface="Times New Roman" panose="02020603050405020304" pitchFamily="18" charset="0"/>
              </a:rPr>
              <a:t>In a managed mode, Eucalyptus supervises a local network of instances, which comprises of IP addresses and security groups. </a:t>
            </a:r>
          </a:p>
          <a:p>
            <a:pPr lvl="0" algn="just">
              <a:buFont typeface="Wingdings" panose="05000000000000000000" pitchFamily="2" charset="2"/>
              <a:buChar char="v"/>
            </a:pPr>
            <a:r>
              <a:rPr lang="en-IN" sz="2200" dirty="0">
                <a:latin typeface="Times New Roman" panose="02020603050405020304" pitchFamily="18" charset="0"/>
                <a:cs typeface="Times New Roman" panose="02020603050405020304" pitchFamily="18" charset="0"/>
              </a:rPr>
              <a:t>In a system mode, Eucalyptus allocates a </a:t>
            </a:r>
            <a:r>
              <a:rPr lang="en-IN" sz="2200" dirty="0">
                <a:latin typeface="Times New Roman" panose="02020603050405020304" pitchFamily="18" charset="0"/>
                <a:cs typeface="Times New Roman" panose="02020603050405020304" pitchFamily="18" charset="0"/>
                <a:hlinkClick r:id="rId2"/>
              </a:rPr>
              <a:t>MAC address</a:t>
            </a:r>
            <a:r>
              <a:rPr lang="en-IN" sz="2200" dirty="0">
                <a:latin typeface="Times New Roman" panose="02020603050405020304" pitchFamily="18" charset="0"/>
                <a:cs typeface="Times New Roman" panose="02020603050405020304" pitchFamily="18" charset="0"/>
              </a:rPr>
              <a:t>. </a:t>
            </a:r>
          </a:p>
          <a:p>
            <a:pPr lvl="0" algn="just">
              <a:buFont typeface="Wingdings" panose="05000000000000000000" pitchFamily="2" charset="2"/>
              <a:buChar char="v"/>
            </a:pPr>
            <a:r>
              <a:rPr lang="en-IN" sz="2200" dirty="0">
                <a:latin typeface="Times New Roman" panose="02020603050405020304" pitchFamily="18" charset="0"/>
                <a:cs typeface="Times New Roman" panose="02020603050405020304" pitchFamily="18" charset="0"/>
              </a:rPr>
              <a:t>Through the bridge of Node Controller, Eucalyptus appends the interface of the instance network to the physical network. </a:t>
            </a:r>
          </a:p>
          <a:p>
            <a:pPr lvl="0" algn="just">
              <a:buFont typeface="Wingdings" panose="05000000000000000000" pitchFamily="2" charset="2"/>
              <a:buChar char="v"/>
            </a:pPr>
            <a:r>
              <a:rPr lang="en-IN" sz="2200" dirty="0">
                <a:latin typeface="Times New Roman" panose="02020603050405020304" pitchFamily="18" charset="0"/>
                <a:cs typeface="Times New Roman" panose="02020603050405020304" pitchFamily="18" charset="0"/>
              </a:rPr>
              <a:t>It does not provide VM isolation, elastic IP addresses or security groups. </a:t>
            </a:r>
          </a:p>
          <a:p>
            <a:pPr lvl="0" algn="just">
              <a:buFont typeface="Wingdings" panose="05000000000000000000" pitchFamily="2" charset="2"/>
              <a:buChar char="v"/>
            </a:pPr>
            <a:r>
              <a:rPr lang="en-IN" sz="2200" dirty="0">
                <a:latin typeface="Times New Roman" panose="02020603050405020304" pitchFamily="18" charset="0"/>
                <a:cs typeface="Times New Roman" panose="02020603050405020304" pitchFamily="18" charset="0"/>
              </a:rPr>
              <a:t>In a static mode, Eucalyptus allocates IP addresses to instances. </a:t>
            </a:r>
          </a:p>
          <a:p>
            <a:pPr lvl="0" algn="just">
              <a:buFont typeface="Wingdings" panose="05000000000000000000" pitchFamily="2" charset="2"/>
              <a:buChar char="v"/>
            </a:pPr>
            <a:r>
              <a:rPr lang="en-IN" sz="2200" dirty="0">
                <a:latin typeface="Times New Roman" panose="02020603050405020304" pitchFamily="18" charset="0"/>
                <a:cs typeface="Times New Roman" panose="02020603050405020304" pitchFamily="18" charset="0"/>
              </a:rPr>
              <a:t>This mode does not present security groups, VM isolation, or elastic IP addresses.</a:t>
            </a:r>
            <a:endParaRPr lang="en-US" sz="2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52</a:t>
            </a:fld>
            <a:endParaRPr lang="en-US" dirty="0"/>
          </a:p>
        </p:txBody>
      </p:sp>
    </p:spTree>
    <p:extLst>
      <p:ext uri="{BB962C8B-B14F-4D97-AF65-F5344CB8AC3E}">
        <p14:creationId xmlns:p14="http://schemas.microsoft.com/office/powerpoint/2010/main" val="1532442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624110"/>
            <a:ext cx="7162801" cy="1280890"/>
          </a:xfrm>
        </p:spPr>
        <p:txBody>
          <a:bodyPr/>
          <a:lstStyle/>
          <a:p>
            <a:r>
              <a:rPr lang="en-US" dirty="0">
                <a:latin typeface="Times New Roman" panose="02020603050405020304" pitchFamily="18" charset="0"/>
                <a:cs typeface="Times New Roman" panose="02020603050405020304" pitchFamily="18" charset="0"/>
              </a:rPr>
              <a:t>Continue…</a:t>
            </a:r>
          </a:p>
        </p:txBody>
      </p:sp>
      <p:sp>
        <p:nvSpPr>
          <p:cNvPr id="3" name="Content Placeholder 2"/>
          <p:cNvSpPr>
            <a:spLocks noGrp="1"/>
          </p:cNvSpPr>
          <p:nvPr>
            <p:ph idx="1"/>
          </p:nvPr>
        </p:nvSpPr>
        <p:spPr>
          <a:xfrm>
            <a:off x="1295400" y="1371600"/>
            <a:ext cx="7772400" cy="3777622"/>
          </a:xfrm>
        </p:spPr>
        <p:txBody>
          <a:bodyPr>
            <a:normAutofit/>
          </a:bodyPr>
          <a:lstStyle/>
          <a:p>
            <a:pPr lvl="0" algn="just">
              <a:buFont typeface="Wingdings" panose="05000000000000000000" pitchFamily="2" charset="2"/>
              <a:buChar char="Ø"/>
            </a:pPr>
            <a:r>
              <a:rPr lang="en-IN" sz="2400" b="1" i="1" dirty="0">
                <a:latin typeface="Times New Roman" panose="02020603050405020304" pitchFamily="18" charset="0"/>
                <a:cs typeface="Times New Roman" panose="02020603050405020304" pitchFamily="18" charset="0"/>
              </a:rPr>
              <a:t>Access Control:</a:t>
            </a:r>
            <a:r>
              <a:rPr lang="en-IN" sz="2400" dirty="0">
                <a:latin typeface="Times New Roman" panose="02020603050405020304" pitchFamily="18" charset="0"/>
                <a:cs typeface="Times New Roman" panose="02020603050405020304" pitchFamily="18" charset="0"/>
              </a:rPr>
              <a:t>   </a:t>
            </a: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The user of Eucalyptus is allotted an identity. </a:t>
            </a:r>
          </a:p>
          <a:p>
            <a:pPr lvl="0" algn="just">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These identities can be clustered collectively for access control.</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53</a:t>
            </a:fld>
            <a:endParaRPr lang="en-US" dirty="0"/>
          </a:p>
        </p:txBody>
      </p:sp>
    </p:spTree>
    <p:extLst>
      <p:ext uri="{BB962C8B-B14F-4D97-AF65-F5344CB8AC3E}">
        <p14:creationId xmlns:p14="http://schemas.microsoft.com/office/powerpoint/2010/main" val="15912678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normAutofit/>
          </a:bodyPr>
          <a:lstStyle/>
          <a:p>
            <a:r>
              <a:rPr lang="en-IN" dirty="0">
                <a:latin typeface="Times New Roman" panose="02020603050405020304" pitchFamily="18" charset="0"/>
                <a:cs typeface="Times New Roman" panose="02020603050405020304" pitchFamily="18" charset="0"/>
              </a:rPr>
              <a:t>4.8.7   Eucalyptus Components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0" y="1524000"/>
            <a:ext cx="7772400" cy="4343400"/>
          </a:xfrm>
        </p:spPr>
        <p:txBody>
          <a:bodyPr>
            <a:noAutofit/>
          </a:bodyPr>
          <a:lstStyle/>
          <a:p>
            <a:pPr algn="just" hangingPunct="0">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To know about the Eucalyptus components. </a:t>
            </a:r>
          </a:p>
          <a:p>
            <a:pPr algn="just" hangingPunct="0">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observe the following figure 4.2. Eucalyptus contains six components:</a:t>
            </a:r>
            <a:endParaRPr lang="en-US" sz="2400" dirty="0">
              <a:latin typeface="Times New Roman" panose="02020603050405020304" pitchFamily="18" charset="0"/>
              <a:cs typeface="Times New Roman" panose="02020603050405020304" pitchFamily="18" charset="0"/>
            </a:endParaRPr>
          </a:p>
          <a:p>
            <a:pPr lvl="0" algn="just" hangingPunct="0">
              <a:buFont typeface="Wingdings" panose="05000000000000000000" pitchFamily="2" charset="2"/>
              <a:buChar char="v"/>
            </a:pPr>
            <a:r>
              <a:rPr lang="en-IN" sz="2400" b="1" i="1" dirty="0">
                <a:latin typeface="Times New Roman" panose="02020603050405020304" pitchFamily="18" charset="0"/>
                <a:cs typeface="Times New Roman" panose="02020603050405020304" pitchFamily="18" charset="0"/>
              </a:rPr>
              <a:t>CLC (Cloud Controller):</a:t>
            </a:r>
            <a:r>
              <a:rPr lang="en-IN" sz="2400" dirty="0">
                <a:latin typeface="Times New Roman" panose="02020603050405020304" pitchFamily="18" charset="0"/>
                <a:cs typeface="Times New Roman" panose="02020603050405020304" pitchFamily="18" charset="0"/>
              </a:rPr>
              <a:t> </a:t>
            </a:r>
          </a:p>
          <a:p>
            <a:pPr lvl="0" algn="just" hangingPunct="0">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CLC is a </a:t>
            </a:r>
            <a:r>
              <a:rPr lang="en-IN" sz="2400" dirty="0">
                <a:latin typeface="Times New Roman" panose="02020603050405020304" pitchFamily="18" charset="0"/>
                <a:cs typeface="Times New Roman" panose="02020603050405020304" pitchFamily="18" charset="0"/>
                <a:hlinkClick r:id="rId2"/>
              </a:rPr>
              <a:t>Java</a:t>
            </a:r>
            <a:r>
              <a:rPr lang="en-IN" sz="2400" dirty="0">
                <a:latin typeface="Times New Roman" panose="02020603050405020304" pitchFamily="18" charset="0"/>
                <a:cs typeface="Times New Roman" panose="02020603050405020304" pitchFamily="18" charset="0"/>
              </a:rPr>
              <a:t> program that provides EC2 compatible interfaces and a web interface to the external world. </a:t>
            </a:r>
          </a:p>
          <a:p>
            <a:pPr lvl="0" algn="just" hangingPunct="0">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Besides managing incoming requests, the CLC performs like the administrative interface for cloud maintenance and executes great level of resource scheduling and accounting of the system. </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54</a:t>
            </a:fld>
            <a:endParaRPr lang="en-US" dirty="0"/>
          </a:p>
        </p:txBody>
      </p:sp>
    </p:spTree>
    <p:extLst>
      <p:ext uri="{BB962C8B-B14F-4D97-AF65-F5344CB8AC3E}">
        <p14:creationId xmlns:p14="http://schemas.microsoft.com/office/powerpoint/2010/main" val="22548238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7848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DC583E3-794A-45C9-8990-545D7AFAF26B}" type="slidenum">
              <a:rPr lang="en-US" smtClean="0"/>
              <a:t>55</a:t>
            </a:fld>
            <a:endParaRPr lang="en-US" dirty="0"/>
          </a:p>
        </p:txBody>
      </p:sp>
    </p:spTree>
    <p:extLst>
      <p:ext uri="{BB962C8B-B14F-4D97-AF65-F5344CB8AC3E}">
        <p14:creationId xmlns:p14="http://schemas.microsoft.com/office/powerpoint/2010/main" val="24878631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lstStyle/>
          <a:p>
            <a:r>
              <a:rPr lang="en-US" dirty="0">
                <a:latin typeface="Times New Roman" panose="02020603050405020304" pitchFamily="18" charset="0"/>
                <a:cs typeface="Times New Roman" panose="02020603050405020304" pitchFamily="18" charset="0"/>
              </a:rPr>
              <a:t>Continue…</a:t>
            </a:r>
          </a:p>
        </p:txBody>
      </p:sp>
      <p:sp>
        <p:nvSpPr>
          <p:cNvPr id="3" name="Content Placeholder 2"/>
          <p:cNvSpPr>
            <a:spLocks noGrp="1"/>
          </p:cNvSpPr>
          <p:nvPr>
            <p:ph idx="1"/>
          </p:nvPr>
        </p:nvSpPr>
        <p:spPr>
          <a:xfrm>
            <a:off x="1295400" y="1524000"/>
            <a:ext cx="7696199" cy="4387222"/>
          </a:xfrm>
        </p:spPr>
        <p:txBody>
          <a:bodyPr>
            <a:normAutofit/>
          </a:bodyPr>
          <a:lstStyle/>
          <a:p>
            <a:pPr algn="just">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The CLC recognizes user API requests from command line interfaces such as GUI based tools like the Eucalyptus user console or Euca tools, which controls the underlying storage, compute and network resources. </a:t>
            </a:r>
          </a:p>
          <a:p>
            <a:pPr algn="just">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There exists one CLC per cloud which handles accounting, authentication, quote management and reporting.</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56</a:t>
            </a:fld>
            <a:endParaRPr lang="en-US" dirty="0"/>
          </a:p>
        </p:txBody>
      </p:sp>
    </p:spTree>
    <p:extLst>
      <p:ext uri="{BB962C8B-B14F-4D97-AF65-F5344CB8AC3E}">
        <p14:creationId xmlns:p14="http://schemas.microsoft.com/office/powerpoint/2010/main" val="32344452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lstStyle/>
          <a:p>
            <a:r>
              <a:rPr lang="en-US" dirty="0">
                <a:latin typeface="Times New Roman" panose="02020603050405020304" pitchFamily="18" charset="0"/>
                <a:cs typeface="Times New Roman" panose="02020603050405020304" pitchFamily="18" charset="0"/>
              </a:rPr>
              <a:t>Continue…</a:t>
            </a:r>
          </a:p>
        </p:txBody>
      </p:sp>
      <p:sp>
        <p:nvSpPr>
          <p:cNvPr id="3" name="Content Placeholder 2"/>
          <p:cNvSpPr>
            <a:spLocks noGrp="1"/>
          </p:cNvSpPr>
          <p:nvPr>
            <p:ph idx="1"/>
          </p:nvPr>
        </p:nvSpPr>
        <p:spPr>
          <a:xfrm>
            <a:off x="1371600" y="1143000"/>
            <a:ext cx="7696200" cy="5029200"/>
          </a:xfrm>
        </p:spPr>
        <p:txBody>
          <a:bodyPr>
            <a:noAutofit/>
          </a:bodyPr>
          <a:lstStyle/>
          <a:p>
            <a:pPr lvl="0" algn="just">
              <a:buFont typeface="Wingdings" panose="05000000000000000000" pitchFamily="2" charset="2"/>
              <a:buChar char="v"/>
            </a:pPr>
            <a:r>
              <a:rPr lang="en-IN" sz="2200" b="1" i="1" dirty="0">
                <a:latin typeface="Times New Roman" panose="02020603050405020304" pitchFamily="18" charset="0"/>
                <a:cs typeface="Times New Roman" panose="02020603050405020304" pitchFamily="18" charset="0"/>
              </a:rPr>
              <a:t>Walrus:</a:t>
            </a:r>
            <a:r>
              <a:rPr lang="en-IN" sz="2200" dirty="0">
                <a:latin typeface="Times New Roman" panose="02020603050405020304" pitchFamily="18" charset="0"/>
                <a:cs typeface="Times New Roman" panose="02020603050405020304" pitchFamily="18" charset="0"/>
              </a:rPr>
              <a:t> </a:t>
            </a:r>
          </a:p>
          <a:p>
            <a:pPr lvl="0" algn="just">
              <a:buFont typeface="Wingdings" panose="05000000000000000000" pitchFamily="2" charset="2"/>
              <a:buChar char="q"/>
            </a:pPr>
            <a:r>
              <a:rPr lang="en-IN" sz="2200" dirty="0">
                <a:latin typeface="Times New Roman" panose="02020603050405020304" pitchFamily="18" charset="0"/>
                <a:cs typeface="Times New Roman" panose="02020603050405020304" pitchFamily="18" charset="0"/>
              </a:rPr>
              <a:t>Walrus is the Eucalyptus equivalent to AWS S3 (Simple Storage Service). </a:t>
            </a:r>
          </a:p>
          <a:p>
            <a:pPr lvl="0" algn="just">
              <a:buFont typeface="Wingdings" panose="05000000000000000000" pitchFamily="2" charset="2"/>
              <a:buChar char="q"/>
            </a:pPr>
            <a:r>
              <a:rPr lang="en-IN" sz="2200" dirty="0">
                <a:latin typeface="Times New Roman" panose="02020603050405020304" pitchFamily="18" charset="0"/>
                <a:cs typeface="Times New Roman" panose="02020603050405020304" pitchFamily="18" charset="0"/>
              </a:rPr>
              <a:t>It is also coded in Java.  </a:t>
            </a:r>
          </a:p>
          <a:p>
            <a:pPr lvl="0" algn="just">
              <a:buFont typeface="Wingdings" panose="05000000000000000000" pitchFamily="2" charset="2"/>
              <a:buChar char="q"/>
            </a:pPr>
            <a:r>
              <a:rPr lang="en-IN" sz="2200" dirty="0">
                <a:latin typeface="Times New Roman" panose="02020603050405020304" pitchFamily="18" charset="0"/>
                <a:cs typeface="Times New Roman" panose="02020603050405020304" pitchFamily="18" charset="0"/>
              </a:rPr>
              <a:t>Walrus provides persistent storage to all the virtual machine components in the Eucalyptus cloud. </a:t>
            </a:r>
          </a:p>
          <a:p>
            <a:pPr lvl="0" algn="just">
              <a:buFont typeface="Wingdings" panose="05000000000000000000" pitchFamily="2" charset="2"/>
              <a:buChar char="q"/>
            </a:pPr>
            <a:r>
              <a:rPr lang="en-IN" sz="2200" dirty="0">
                <a:latin typeface="Times New Roman" panose="02020603050405020304" pitchFamily="18" charset="0"/>
                <a:cs typeface="Times New Roman" panose="02020603050405020304" pitchFamily="18" charset="0"/>
              </a:rPr>
              <a:t>This persistent storage can be utilized as a simple HTTP get or put storage space as a service solution. </a:t>
            </a:r>
          </a:p>
          <a:p>
            <a:pPr lvl="0" algn="just">
              <a:buFont typeface="Wingdings" panose="05000000000000000000" pitchFamily="2" charset="2"/>
              <a:buChar char="q"/>
            </a:pPr>
            <a:r>
              <a:rPr lang="en-IN" sz="2200" dirty="0">
                <a:latin typeface="Times New Roman" panose="02020603050405020304" pitchFamily="18" charset="0"/>
                <a:cs typeface="Times New Roman" panose="02020603050405020304" pitchFamily="18" charset="0"/>
              </a:rPr>
              <a:t>There are no limitations to the data types of Walrus which contains application data, volume snapshots and images i.e. </a:t>
            </a:r>
          </a:p>
          <a:p>
            <a:pPr lvl="0" algn="just">
              <a:buFont typeface="Wingdings" panose="05000000000000000000" pitchFamily="2" charset="2"/>
              <a:buChar char="q"/>
            </a:pPr>
            <a:r>
              <a:rPr lang="en-IN" sz="2200" dirty="0">
                <a:latin typeface="Times New Roman" panose="02020603050405020304" pitchFamily="18" charset="0"/>
                <a:cs typeface="Times New Roman" panose="02020603050405020304" pitchFamily="18" charset="0"/>
              </a:rPr>
              <a:t>the elementary block used to initiate virtual machines. </a:t>
            </a:r>
          </a:p>
          <a:p>
            <a:pPr lvl="0" algn="just">
              <a:buFont typeface="Wingdings" panose="05000000000000000000" pitchFamily="2" charset="2"/>
              <a:buChar char="q"/>
            </a:pPr>
            <a:r>
              <a:rPr lang="en-IN" sz="2200" dirty="0">
                <a:latin typeface="Times New Roman" panose="02020603050405020304" pitchFamily="18" charset="0"/>
                <a:cs typeface="Times New Roman" panose="02020603050405020304" pitchFamily="18" charset="0"/>
              </a:rPr>
              <a:t>There exists only one Walrus for each cloud. </a:t>
            </a:r>
            <a:endParaRPr lang="en-US" sz="2200" dirty="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57</a:t>
            </a:fld>
            <a:endParaRPr lang="en-US" dirty="0"/>
          </a:p>
        </p:txBody>
      </p:sp>
    </p:spTree>
    <p:extLst>
      <p:ext uri="{BB962C8B-B14F-4D97-AF65-F5344CB8AC3E}">
        <p14:creationId xmlns:p14="http://schemas.microsoft.com/office/powerpoint/2010/main" val="10666906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latin typeface="Times New Roman" panose="02020603050405020304" pitchFamily="18" charset="0"/>
                <a:cs typeface="Times New Roman" panose="02020603050405020304" pitchFamily="18" charset="0"/>
              </a:rPr>
              <a:t>Continue…</a:t>
            </a:r>
          </a:p>
        </p:txBody>
      </p:sp>
      <p:sp>
        <p:nvSpPr>
          <p:cNvPr id="3" name="Content Placeholder 2"/>
          <p:cNvSpPr>
            <a:spLocks noGrp="1"/>
          </p:cNvSpPr>
          <p:nvPr>
            <p:ph idx="1"/>
          </p:nvPr>
        </p:nvSpPr>
        <p:spPr>
          <a:xfrm>
            <a:off x="1295400" y="1447800"/>
            <a:ext cx="7848600" cy="3777622"/>
          </a:xfrm>
        </p:spPr>
        <p:txBody>
          <a:bodyPr>
            <a:noAutofit/>
          </a:bodyPr>
          <a:lstStyle/>
          <a:p>
            <a:pPr lvl="0" algn="just">
              <a:buFont typeface="Wingdings" panose="05000000000000000000" pitchFamily="2" charset="2"/>
              <a:buChar char="v"/>
            </a:pPr>
            <a:r>
              <a:rPr lang="en-IN" sz="2400" b="1" i="1" dirty="0">
                <a:latin typeface="Times New Roman" panose="02020603050405020304" pitchFamily="18" charset="0"/>
                <a:cs typeface="Times New Roman" panose="02020603050405020304" pitchFamily="18" charset="0"/>
              </a:rPr>
              <a:t>Cluster Controller (CC):</a:t>
            </a:r>
            <a:r>
              <a:rPr lang="en-IN" sz="2400" dirty="0">
                <a:latin typeface="Times New Roman" panose="02020603050405020304" pitchFamily="18" charset="0"/>
                <a:cs typeface="Times New Roman" panose="02020603050405020304" pitchFamily="18" charset="0"/>
              </a:rPr>
              <a:t> </a:t>
            </a:r>
          </a:p>
          <a:p>
            <a:pPr lvl="0" algn="just">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The CC is coded in C language. </a:t>
            </a:r>
          </a:p>
          <a:p>
            <a:pPr lvl="0" algn="just">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It works as the front end for a Eucalyptus cloud cluster and converses with the Storage Controller along with Node Controller. </a:t>
            </a:r>
          </a:p>
          <a:p>
            <a:pPr lvl="0" algn="just">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It supervises SLAs (Service Level Agreements) and instance (i.e. virtual machines) execution for each cluster. </a:t>
            </a:r>
          </a:p>
          <a:p>
            <a:pPr lvl="0" algn="just">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The subsequent figure 4.3 shows eucalyptus VM instance.</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58</a:t>
            </a:fld>
            <a:endParaRPr lang="en-US" dirty="0"/>
          </a:p>
        </p:txBody>
      </p:sp>
    </p:spTree>
    <p:extLst>
      <p:ext uri="{BB962C8B-B14F-4D97-AF65-F5344CB8AC3E}">
        <p14:creationId xmlns:p14="http://schemas.microsoft.com/office/powerpoint/2010/main" val="39181482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43000"/>
            <a:ext cx="6553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DC583E3-794A-45C9-8990-545D7AFAF26B}" type="slidenum">
              <a:rPr lang="en-US" smtClean="0"/>
              <a:t>59</a:t>
            </a:fld>
            <a:endParaRPr lang="en-US" dirty="0"/>
          </a:p>
        </p:txBody>
      </p:sp>
    </p:spTree>
    <p:extLst>
      <p:ext uri="{BB962C8B-B14F-4D97-AF65-F5344CB8AC3E}">
        <p14:creationId xmlns:p14="http://schemas.microsoft.com/office/powerpoint/2010/main" val="2071314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6324600" cy="1066800"/>
          </a:xfrm>
        </p:spPr>
        <p:txBody>
          <a:bodyPr>
            <a:normAutofit fontScale="90000"/>
          </a:bodyPr>
          <a:lstStyle/>
          <a:p>
            <a:r>
              <a:rPr lang="en-IN" dirty="0">
                <a:latin typeface="Times New Roman" panose="02020603050405020304" pitchFamily="18" charset="0"/>
                <a:cs typeface="Times New Roman" panose="02020603050405020304" pitchFamily="18" charset="0"/>
              </a:rPr>
              <a:t>4.2.1 Requirements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19200" y="1371600"/>
            <a:ext cx="7696200" cy="3777622"/>
          </a:xfrm>
        </p:spPr>
        <p:txBody>
          <a:bodyPr>
            <a:normAutofit/>
          </a:bodyPr>
          <a:lstStyle/>
          <a:p>
            <a:pPr hangingPunct="0">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Self service on need</a:t>
            </a:r>
            <a:endParaRPr lang="en-US" sz="2400" dirty="0">
              <a:latin typeface="Times New Roman" panose="02020603050405020304" pitchFamily="18" charset="0"/>
              <a:cs typeface="Times New Roman" panose="02020603050405020304" pitchFamily="18" charset="0"/>
            </a:endParaRPr>
          </a:p>
          <a:p>
            <a:pPr hangingPunct="0">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Resource pooling</a:t>
            </a:r>
            <a:endParaRPr lang="en-US" sz="2400" dirty="0">
              <a:latin typeface="Times New Roman" panose="02020603050405020304" pitchFamily="18" charset="0"/>
              <a:cs typeface="Times New Roman" panose="02020603050405020304" pitchFamily="18" charset="0"/>
            </a:endParaRPr>
          </a:p>
          <a:p>
            <a:pPr hangingPunct="0">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Quick elasticity</a:t>
            </a:r>
            <a:endParaRPr lang="en-US" sz="2400" dirty="0">
              <a:latin typeface="Times New Roman" panose="02020603050405020304" pitchFamily="18" charset="0"/>
              <a:cs typeface="Times New Roman" panose="02020603050405020304" pitchFamily="18" charset="0"/>
            </a:endParaRPr>
          </a:p>
          <a:p>
            <a:pPr hangingPunct="0">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Precise usage</a:t>
            </a:r>
            <a:endParaRPr lang="en-US" sz="2400" dirty="0">
              <a:latin typeface="Times New Roman" panose="02020603050405020304" pitchFamily="18" charset="0"/>
              <a:cs typeface="Times New Roman" panose="02020603050405020304" pitchFamily="18" charset="0"/>
            </a:endParaRPr>
          </a:p>
          <a:p>
            <a:pPr hangingPunct="0">
              <a:buFont typeface="Wingdings" panose="05000000000000000000" pitchFamily="2" charset="2"/>
              <a:buChar char="v"/>
            </a:pPr>
            <a:r>
              <a:rPr lang="en-IN" sz="2400" dirty="0">
                <a:latin typeface="Times New Roman" panose="02020603050405020304" pitchFamily="18" charset="0"/>
                <a:cs typeface="Times New Roman" panose="02020603050405020304" pitchFamily="18" charset="0"/>
              </a:rPr>
              <a:t>Broad Network Access </a:t>
            </a: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6</a:t>
            </a:fld>
            <a:endParaRPr lang="en-US" dirty="0"/>
          </a:p>
        </p:txBody>
      </p:sp>
    </p:spTree>
    <p:extLst>
      <p:ext uri="{BB962C8B-B14F-4D97-AF65-F5344CB8AC3E}">
        <p14:creationId xmlns:p14="http://schemas.microsoft.com/office/powerpoint/2010/main" val="2348842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lstStyle/>
          <a:p>
            <a:r>
              <a:rPr lang="en-US" dirty="0">
                <a:latin typeface="Times New Roman" panose="02020603050405020304" pitchFamily="18" charset="0"/>
                <a:cs typeface="Times New Roman" panose="02020603050405020304" pitchFamily="18" charset="0"/>
              </a:rPr>
              <a:t>Continue…</a:t>
            </a:r>
          </a:p>
        </p:txBody>
      </p:sp>
      <p:sp>
        <p:nvSpPr>
          <p:cNvPr id="3" name="Content Placeholder 2"/>
          <p:cNvSpPr>
            <a:spLocks noGrp="1"/>
          </p:cNvSpPr>
          <p:nvPr>
            <p:ph idx="1"/>
          </p:nvPr>
        </p:nvSpPr>
        <p:spPr>
          <a:xfrm>
            <a:off x="1295400" y="1371600"/>
            <a:ext cx="7848600" cy="3777622"/>
          </a:xfrm>
        </p:spPr>
        <p:txBody>
          <a:bodyPr>
            <a:noAutofit/>
          </a:bodyPr>
          <a:lstStyle/>
          <a:p>
            <a:pPr lvl="0" algn="just">
              <a:buFont typeface="Wingdings" panose="05000000000000000000" pitchFamily="2" charset="2"/>
              <a:buChar char="v"/>
            </a:pPr>
            <a:r>
              <a:rPr lang="en-IN" sz="2400" b="1" i="1" dirty="0">
                <a:latin typeface="Times New Roman" panose="02020603050405020304" pitchFamily="18" charset="0"/>
                <a:cs typeface="Times New Roman" panose="02020603050405020304" pitchFamily="18" charset="0"/>
              </a:rPr>
              <a:t>Storage Controller (SC):</a:t>
            </a:r>
            <a:r>
              <a:rPr lang="en-IN" sz="2400" dirty="0">
                <a:latin typeface="Times New Roman" panose="02020603050405020304" pitchFamily="18" charset="0"/>
                <a:cs typeface="Times New Roman" panose="02020603050405020304" pitchFamily="18" charset="0"/>
              </a:rPr>
              <a:t> </a:t>
            </a:r>
          </a:p>
          <a:p>
            <a:pPr lvl="0" algn="just">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The Storage Controller (SC) Walrus, is the Eucalyptus equivalent to AWS EBS and is written in Java. </a:t>
            </a:r>
          </a:p>
          <a:p>
            <a:pPr lvl="0" algn="just">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It interacts with the Cluster Controller along with Node Controller (NC) and supervises Eucalyptus snapshots and block volumes to the instances within its particular cluster. </a:t>
            </a:r>
          </a:p>
          <a:p>
            <a:pPr lvl="0" algn="just">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If an instance needs scripting persistent data to the cluster external memory, it must notify to Walrus, which is accessible to every instance in any cluster. </a:t>
            </a:r>
            <a:endParaRPr lang="en-US"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60</a:t>
            </a:fld>
            <a:endParaRPr lang="en-US" dirty="0"/>
          </a:p>
        </p:txBody>
      </p:sp>
    </p:spTree>
    <p:extLst>
      <p:ext uri="{BB962C8B-B14F-4D97-AF65-F5344CB8AC3E}">
        <p14:creationId xmlns:p14="http://schemas.microsoft.com/office/powerpoint/2010/main" val="39320811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lstStyle/>
          <a:p>
            <a:r>
              <a:rPr lang="en-US" dirty="0">
                <a:latin typeface="Times New Roman" panose="02020603050405020304" pitchFamily="18" charset="0"/>
                <a:cs typeface="Times New Roman" panose="02020603050405020304" pitchFamily="18" charset="0"/>
              </a:rPr>
              <a:t>Continue…</a:t>
            </a:r>
          </a:p>
        </p:txBody>
      </p:sp>
      <p:sp>
        <p:nvSpPr>
          <p:cNvPr id="3" name="Content Placeholder 2"/>
          <p:cNvSpPr>
            <a:spLocks noGrp="1"/>
          </p:cNvSpPr>
          <p:nvPr>
            <p:ph idx="1"/>
          </p:nvPr>
        </p:nvSpPr>
        <p:spPr>
          <a:xfrm>
            <a:off x="1295400" y="1371600"/>
            <a:ext cx="7772400" cy="4419600"/>
          </a:xfrm>
        </p:spPr>
        <p:txBody>
          <a:bodyPr>
            <a:noAutofit/>
          </a:bodyPr>
          <a:lstStyle/>
          <a:p>
            <a:pPr lvl="0" algn="just">
              <a:buFont typeface="Wingdings" panose="05000000000000000000" pitchFamily="2" charset="2"/>
              <a:buChar char="v"/>
            </a:pPr>
            <a:r>
              <a:rPr lang="en-IN" sz="2400" b="1" i="1" dirty="0">
                <a:latin typeface="Times New Roman" panose="02020603050405020304" pitchFamily="18" charset="0"/>
                <a:cs typeface="Times New Roman" panose="02020603050405020304" pitchFamily="18" charset="0"/>
              </a:rPr>
              <a:t>VMware Broker:</a:t>
            </a:r>
            <a:r>
              <a:rPr lang="en-IN" sz="2400" dirty="0">
                <a:latin typeface="Times New Roman" panose="02020603050405020304" pitchFamily="18" charset="0"/>
                <a:cs typeface="Times New Roman" panose="02020603050405020304" pitchFamily="18" charset="0"/>
              </a:rPr>
              <a:t> </a:t>
            </a:r>
          </a:p>
          <a:p>
            <a:pPr lvl="0" algn="just">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The VMware Broker is a component which is optional that offers an AWS compatible interface for </a:t>
            </a:r>
            <a:r>
              <a:rPr lang="en-IN" sz="2400" dirty="0">
                <a:latin typeface="Times New Roman" panose="02020603050405020304" pitchFamily="18" charset="0"/>
                <a:cs typeface="Times New Roman" panose="02020603050405020304" pitchFamily="18" charset="0"/>
                <a:hlinkClick r:id="rId2"/>
              </a:rPr>
              <a:t>VMware</a:t>
            </a:r>
            <a:r>
              <a:rPr lang="en-IN" sz="2400" dirty="0">
                <a:latin typeface="Times New Roman" panose="02020603050405020304" pitchFamily="18" charset="0"/>
                <a:cs typeface="Times New Roman" panose="02020603050405020304" pitchFamily="18" charset="0"/>
              </a:rPr>
              <a:t> platforms. </a:t>
            </a:r>
          </a:p>
          <a:p>
            <a:pPr lvl="0" algn="just">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It actually executes on the Cluster Controller. The VMware Broker covers existing ESX/ESXi hosts and converts Eucalyptus Machine Images to VMware virtual disks. </a:t>
            </a:r>
          </a:p>
          <a:p>
            <a:pPr lvl="0" algn="just">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The VMware Broker decides the interactions between the Cluster Controller and VMware. The VMware Broker can associate directly to either vCenter Server or ESX/ESXi hosts. </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61</a:t>
            </a:fld>
            <a:endParaRPr lang="en-US" dirty="0"/>
          </a:p>
        </p:txBody>
      </p:sp>
    </p:spTree>
    <p:extLst>
      <p:ext uri="{BB962C8B-B14F-4D97-AF65-F5344CB8AC3E}">
        <p14:creationId xmlns:p14="http://schemas.microsoft.com/office/powerpoint/2010/main" val="36643590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latin typeface="Times New Roman" panose="02020603050405020304" pitchFamily="18" charset="0"/>
                <a:cs typeface="Times New Roman" panose="02020603050405020304" pitchFamily="18" charset="0"/>
              </a:rPr>
              <a:t>Continue…</a:t>
            </a:r>
          </a:p>
        </p:txBody>
      </p:sp>
      <p:sp>
        <p:nvSpPr>
          <p:cNvPr id="3" name="Content Placeholder 2"/>
          <p:cNvSpPr>
            <a:spLocks noGrp="1"/>
          </p:cNvSpPr>
          <p:nvPr>
            <p:ph idx="1"/>
          </p:nvPr>
        </p:nvSpPr>
        <p:spPr>
          <a:xfrm>
            <a:off x="1219200" y="1371600"/>
            <a:ext cx="7848600" cy="3777622"/>
          </a:xfrm>
        </p:spPr>
        <p:txBody>
          <a:bodyPr>
            <a:noAutofit/>
          </a:bodyPr>
          <a:lstStyle/>
          <a:p>
            <a:pPr lvl="0" algn="just">
              <a:buFont typeface="Wingdings" panose="05000000000000000000" pitchFamily="2" charset="2"/>
              <a:buChar char="v"/>
            </a:pPr>
            <a:r>
              <a:rPr lang="en-IN" sz="2400" b="1" i="1" dirty="0">
                <a:latin typeface="Times New Roman" panose="02020603050405020304" pitchFamily="18" charset="0"/>
                <a:cs typeface="Times New Roman" panose="02020603050405020304" pitchFamily="18" charset="0"/>
              </a:rPr>
              <a:t>Node Controller (NC):</a:t>
            </a:r>
            <a:r>
              <a:rPr lang="en-IN" sz="2400" dirty="0">
                <a:latin typeface="Times New Roman" panose="02020603050405020304" pitchFamily="18" charset="0"/>
                <a:cs typeface="Times New Roman" panose="02020603050405020304" pitchFamily="18" charset="0"/>
              </a:rPr>
              <a:t> </a:t>
            </a:r>
          </a:p>
          <a:p>
            <a:pPr lvl="0" algn="just">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The Node Controller hosts the virtual machine instances and supervises the virtual network endpoints. </a:t>
            </a:r>
          </a:p>
          <a:p>
            <a:pPr lvl="0" algn="just">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It is coded in ‘C’ language. In addition to creating and caching instances, NC also downloads and caches images. </a:t>
            </a:r>
          </a:p>
          <a:p>
            <a:pPr lvl="0" algn="just">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Performance limits exist, although the hypothetical limit to the quantity of Node Controllers for each cluster does not exist.  </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62</a:t>
            </a:fld>
            <a:endParaRPr lang="en-US" dirty="0"/>
          </a:p>
        </p:txBody>
      </p:sp>
    </p:spTree>
    <p:extLst>
      <p:ext uri="{BB962C8B-B14F-4D97-AF65-F5344CB8AC3E}">
        <p14:creationId xmlns:p14="http://schemas.microsoft.com/office/powerpoint/2010/main" val="41551138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normAutofit/>
          </a:bodyPr>
          <a:lstStyle/>
          <a:p>
            <a:r>
              <a:rPr lang="en-IN" dirty="0">
                <a:latin typeface="Times New Roman" panose="02020603050405020304" pitchFamily="18" charset="0"/>
                <a:cs typeface="Times New Roman" panose="02020603050405020304" pitchFamily="18" charset="0"/>
              </a:rPr>
              <a:t>4.8.8   Mechanism</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600" y="1447800"/>
            <a:ext cx="7696200" cy="3777622"/>
          </a:xfrm>
        </p:spPr>
        <p:txBody>
          <a:bodyPr>
            <a:normAutofit/>
          </a:bodyPr>
          <a:lstStyle/>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The cloud components, such as Cloud Controller (CLC) and Walrus, interact with cluster controllers such as cluster and storage units. </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The cluster components sequentially connect with the Node Controllers (NCs). </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The networks between the machines hosting the components must be capable of allowing TCP connections between them. </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63</a:t>
            </a:fld>
            <a:endParaRPr lang="en-US" dirty="0"/>
          </a:p>
        </p:txBody>
      </p:sp>
    </p:spTree>
    <p:extLst>
      <p:ext uri="{BB962C8B-B14F-4D97-AF65-F5344CB8AC3E}">
        <p14:creationId xmlns:p14="http://schemas.microsoft.com/office/powerpoint/2010/main" val="27828204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lstStyle/>
          <a:p>
            <a:r>
              <a:rPr lang="en-US" dirty="0">
                <a:latin typeface="Times New Roman" panose="02020603050405020304" pitchFamily="18" charset="0"/>
                <a:cs typeface="Times New Roman" panose="02020603050405020304" pitchFamily="18" charset="0"/>
              </a:rPr>
              <a:t>Continue…</a:t>
            </a:r>
          </a:p>
        </p:txBody>
      </p:sp>
      <p:sp>
        <p:nvSpPr>
          <p:cNvPr id="3" name="Content Placeholder 2"/>
          <p:cNvSpPr>
            <a:spLocks noGrp="1"/>
          </p:cNvSpPr>
          <p:nvPr>
            <p:ph idx="1"/>
          </p:nvPr>
        </p:nvSpPr>
        <p:spPr>
          <a:xfrm>
            <a:off x="1295400" y="1371600"/>
            <a:ext cx="7772400" cy="3777622"/>
          </a:xfrm>
        </p:spPr>
        <p:txBody>
          <a:bodyPr>
            <a:noAutofit/>
          </a:bodyPr>
          <a:lstStyle/>
          <a:p>
            <a:pPr algn="just" hangingPunct="0">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If the Cluster Controllers are on individual network interfaces, then the Cluster Controllers will work as software routers between these networks in various network configurations. </a:t>
            </a:r>
          </a:p>
          <a:p>
            <a:pPr algn="just" hangingPunct="0">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Therefore, every cluster can utilize an interior private network for its NCs and the Cluster Controllers will direct traffic from that network to another network distributed by the components.</a:t>
            </a:r>
            <a:endParaRPr lang="en-US" sz="2400" dirty="0">
              <a:latin typeface="Times New Roman" panose="02020603050405020304" pitchFamily="18" charset="0"/>
              <a:cs typeface="Times New Roman" panose="02020603050405020304" pitchFamily="18" charset="0"/>
            </a:endParaRPr>
          </a:p>
          <a:p>
            <a:pPr algn="just" hangingPunct="0">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Virtual Machines (VMs) work on the machines that host Node Controllers.</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64</a:t>
            </a:fld>
            <a:endParaRPr lang="en-US" dirty="0"/>
          </a:p>
        </p:txBody>
      </p:sp>
    </p:spTree>
    <p:extLst>
      <p:ext uri="{BB962C8B-B14F-4D97-AF65-F5344CB8AC3E}">
        <p14:creationId xmlns:p14="http://schemas.microsoft.com/office/powerpoint/2010/main" val="25322818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624110"/>
            <a:ext cx="7239001" cy="1280890"/>
          </a:xfrm>
        </p:spPr>
        <p:txBody>
          <a:bodyPr/>
          <a:lstStyle/>
          <a:p>
            <a:r>
              <a:rPr lang="en-US" dirty="0">
                <a:latin typeface="Times New Roman" panose="02020603050405020304" pitchFamily="18" charset="0"/>
                <a:cs typeface="Times New Roman" panose="02020603050405020304" pitchFamily="18" charset="0"/>
              </a:rPr>
              <a:t>Continue…</a:t>
            </a:r>
          </a:p>
        </p:txBody>
      </p:sp>
      <p:sp>
        <p:nvSpPr>
          <p:cNvPr id="3" name="Content Placeholder 2"/>
          <p:cNvSpPr>
            <a:spLocks noGrp="1"/>
          </p:cNvSpPr>
          <p:nvPr>
            <p:ph idx="1"/>
          </p:nvPr>
        </p:nvSpPr>
        <p:spPr>
          <a:xfrm>
            <a:off x="1371600" y="1371600"/>
            <a:ext cx="7696200" cy="4267200"/>
          </a:xfrm>
        </p:spPr>
        <p:txBody>
          <a:bodyPr>
            <a:normAutofit/>
          </a:bodyPr>
          <a:lstStyle/>
          <a:p>
            <a:pPr>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The Cluster Controllers can act as software routers for traffic between the client exterior to the Eucalyptus and VMs. </a:t>
            </a:r>
          </a:p>
          <a:p>
            <a:pPr>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The VMs can utilize the routing framework without Cluster Controller software routers. Based on the layer-2 segregation features of the existing network, it is possible to implement all the security features maintained by Eucalyptus.</a:t>
            </a: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65</a:t>
            </a:fld>
            <a:endParaRPr lang="en-US" dirty="0"/>
          </a:p>
        </p:txBody>
      </p:sp>
    </p:spTree>
    <p:extLst>
      <p:ext uri="{BB962C8B-B14F-4D97-AF65-F5344CB8AC3E}">
        <p14:creationId xmlns:p14="http://schemas.microsoft.com/office/powerpoint/2010/main" val="13996200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772400" cy="1143000"/>
          </a:xfrm>
        </p:spPr>
        <p:txBody>
          <a:bodyPr>
            <a:normAutofit fontScale="90000"/>
          </a:bodyPr>
          <a:lstStyle/>
          <a:p>
            <a:r>
              <a:rPr lang="en-IN" dirty="0">
                <a:latin typeface="Times New Roman" panose="02020603050405020304" pitchFamily="18" charset="0"/>
                <a:cs typeface="Times New Roman" panose="02020603050405020304" pitchFamily="18" charset="0"/>
              </a:rPr>
              <a:t>4.8.9   Compatibility of Eucalyptus with Amazon EC2</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43000" y="1600200"/>
            <a:ext cx="7848600" cy="4953000"/>
          </a:xfrm>
        </p:spPr>
        <p:txBody>
          <a:bodyPr>
            <a:noAutofit/>
          </a:bodyPr>
          <a:lstStyle/>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Eucalyptus is a private cloud computing environment that employs the Amazon specifications for Amazon EC2 i.e. </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Elastic Compute Cloud and Amazon S3 i.e. Simple Storage Service. </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Eucalyptus satisfies the Amazon API syntax and tool suite with minor exceptions. </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Eucalyptus is compatible with Amazon Web Services by providing interfaces such as REST and SOAP. </a:t>
            </a:r>
          </a:p>
          <a:p>
            <a:pPr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For the purpose of management and maintenance, Eucalyptus performs administrative functionalities such as user storage, network maintenance, configuration, hypervisor and user management.</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66</a:t>
            </a:fld>
            <a:endParaRPr lang="en-US" dirty="0"/>
          </a:p>
        </p:txBody>
      </p:sp>
    </p:spTree>
    <p:extLst>
      <p:ext uri="{BB962C8B-B14F-4D97-AF65-F5344CB8AC3E}">
        <p14:creationId xmlns:p14="http://schemas.microsoft.com/office/powerpoint/2010/main" val="29453469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24110"/>
            <a:ext cx="7315201" cy="1280890"/>
          </a:xfrm>
        </p:spPr>
        <p:txBody>
          <a:bodyPr/>
          <a:lstStyle/>
          <a:p>
            <a:r>
              <a:rPr lang="en-US" dirty="0">
                <a:latin typeface="Times New Roman" panose="02020603050405020304" pitchFamily="18" charset="0"/>
                <a:cs typeface="Times New Roman" panose="02020603050405020304" pitchFamily="18" charset="0"/>
              </a:rPr>
              <a:t>Continue...</a:t>
            </a:r>
          </a:p>
        </p:txBody>
      </p:sp>
      <p:sp>
        <p:nvSpPr>
          <p:cNvPr id="3" name="Content Placeholder 2"/>
          <p:cNvSpPr>
            <a:spLocks noGrp="1"/>
          </p:cNvSpPr>
          <p:nvPr>
            <p:ph idx="1"/>
          </p:nvPr>
        </p:nvSpPr>
        <p:spPr>
          <a:xfrm>
            <a:off x="1219200" y="1295400"/>
            <a:ext cx="7772400" cy="4495800"/>
          </a:xfrm>
        </p:spPr>
        <p:txBody>
          <a:bodyPr>
            <a:noAutofit/>
          </a:bodyPr>
          <a:lstStyle/>
          <a:p>
            <a:pPr algn="just" hangingPunct="0">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The main goal is to present an open source software tool for community sharing which is highly scalable and extensible. </a:t>
            </a:r>
          </a:p>
          <a:p>
            <a:pPr algn="just" hangingPunct="0">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Eucalyptus 3.3 was released in June, 2013. Eucalyptus 3.3 includes a new series of AWS compatible tools which are as follows:</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IN" sz="2400" b="1" i="1" dirty="0">
                <a:latin typeface="Times New Roman" panose="02020603050405020304" pitchFamily="18" charset="0"/>
                <a:cs typeface="Times New Roman" panose="02020603050405020304" pitchFamily="18" charset="0"/>
              </a:rPr>
              <a:t>Auto scaling:</a:t>
            </a:r>
            <a:r>
              <a:rPr lang="en-IN" sz="24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Auto scaling permits developers of the application to level up or down the Eucalyptus cloud resources in order to sustain performance and meet Service Level Agreements (SLAs).</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67</a:t>
            </a:fld>
            <a:endParaRPr lang="en-US" dirty="0"/>
          </a:p>
        </p:txBody>
      </p:sp>
    </p:spTree>
    <p:extLst>
      <p:ext uri="{BB962C8B-B14F-4D97-AF65-F5344CB8AC3E}">
        <p14:creationId xmlns:p14="http://schemas.microsoft.com/office/powerpoint/2010/main" val="23100137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624110"/>
            <a:ext cx="7239001" cy="1280890"/>
          </a:xfrm>
        </p:spPr>
        <p:txBody>
          <a:bodyPr/>
          <a:lstStyle/>
          <a:p>
            <a:r>
              <a:rPr lang="en-US" dirty="0">
                <a:latin typeface="Times New Roman" panose="02020603050405020304" pitchFamily="18" charset="0"/>
                <a:cs typeface="Times New Roman" panose="02020603050405020304" pitchFamily="18" charset="0"/>
              </a:rPr>
              <a:t>Continue…</a:t>
            </a:r>
          </a:p>
        </p:txBody>
      </p:sp>
      <p:sp>
        <p:nvSpPr>
          <p:cNvPr id="3" name="Content Placeholder 2"/>
          <p:cNvSpPr>
            <a:spLocks noGrp="1"/>
          </p:cNvSpPr>
          <p:nvPr>
            <p:ph idx="1"/>
          </p:nvPr>
        </p:nvSpPr>
        <p:spPr>
          <a:xfrm>
            <a:off x="1219200" y="1371600"/>
            <a:ext cx="7848600" cy="3777622"/>
          </a:xfrm>
        </p:spPr>
        <p:txBody>
          <a:bodyPr>
            <a:normAutofit/>
          </a:bodyPr>
          <a:lstStyle/>
          <a:p>
            <a:pPr lvl="0" algn="just">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Through auto scaling, developers can include instances and virtual machines, based on the requirements. </a:t>
            </a:r>
          </a:p>
          <a:p>
            <a:pPr lvl="0" algn="just">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Eucalyptus auto scaling policies are determined using Amazon EC2 suitable APIs and tools.</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68</a:t>
            </a:fld>
            <a:endParaRPr lang="en-US" dirty="0"/>
          </a:p>
        </p:txBody>
      </p:sp>
    </p:spTree>
    <p:extLst>
      <p:ext uri="{BB962C8B-B14F-4D97-AF65-F5344CB8AC3E}">
        <p14:creationId xmlns:p14="http://schemas.microsoft.com/office/powerpoint/2010/main" val="24220848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24110"/>
            <a:ext cx="7239001" cy="1280890"/>
          </a:xfrm>
        </p:spPr>
        <p:txBody>
          <a:bodyPr/>
          <a:lstStyle/>
          <a:p>
            <a:r>
              <a:rPr lang="en-US" dirty="0">
                <a:latin typeface="Times New Roman" panose="02020603050405020304" pitchFamily="18" charset="0"/>
                <a:cs typeface="Times New Roman" panose="02020603050405020304" pitchFamily="18" charset="0"/>
              </a:rPr>
              <a:t>Continue…</a:t>
            </a:r>
          </a:p>
        </p:txBody>
      </p:sp>
      <p:sp>
        <p:nvSpPr>
          <p:cNvPr id="3" name="Content Placeholder 2"/>
          <p:cNvSpPr>
            <a:spLocks noGrp="1"/>
          </p:cNvSpPr>
          <p:nvPr>
            <p:ph idx="1"/>
          </p:nvPr>
        </p:nvSpPr>
        <p:spPr>
          <a:xfrm>
            <a:off x="1295400" y="1371600"/>
            <a:ext cx="7696200" cy="3777622"/>
          </a:xfrm>
        </p:spPr>
        <p:txBody>
          <a:bodyPr>
            <a:normAutofit/>
          </a:bodyPr>
          <a:lstStyle/>
          <a:p>
            <a:pPr lvl="0" algn="just">
              <a:buFont typeface="Wingdings" panose="05000000000000000000" pitchFamily="2" charset="2"/>
              <a:buChar char="v"/>
            </a:pPr>
            <a:r>
              <a:rPr lang="en-IN" sz="2400" b="1" i="1" dirty="0">
                <a:latin typeface="Times New Roman" panose="02020603050405020304" pitchFamily="18" charset="0"/>
                <a:cs typeface="Times New Roman" panose="02020603050405020304" pitchFamily="18" charset="0"/>
              </a:rPr>
              <a:t>Elastic Load Balancing:</a:t>
            </a:r>
            <a:r>
              <a:rPr lang="en-IN" sz="2400" dirty="0">
                <a:latin typeface="Times New Roman" panose="02020603050405020304" pitchFamily="18" charset="0"/>
                <a:cs typeface="Times New Roman" panose="02020603050405020304" pitchFamily="18" charset="0"/>
              </a:rPr>
              <a:t> </a:t>
            </a:r>
          </a:p>
          <a:p>
            <a:pPr lvl="0" algn="just">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It is a service that shares incoming traffic of the application and service calls across several Eucalyptus workload instances by providing greater application fault tolerance.    </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69</a:t>
            </a:fld>
            <a:endParaRPr lang="en-US" dirty="0"/>
          </a:p>
        </p:txBody>
      </p:sp>
    </p:spTree>
    <p:extLst>
      <p:ext uri="{BB962C8B-B14F-4D97-AF65-F5344CB8AC3E}">
        <p14:creationId xmlns:p14="http://schemas.microsoft.com/office/powerpoint/2010/main" val="3831577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7543800" cy="1066800"/>
          </a:xfrm>
        </p:spPr>
        <p:txBody>
          <a:bodyPr>
            <a:normAutofit fontScale="90000"/>
          </a:bodyPr>
          <a:lstStyle/>
          <a:p>
            <a:r>
              <a:rPr lang="en-IN" dirty="0">
                <a:latin typeface="Times New Roman" panose="02020603050405020304" pitchFamily="18" charset="0"/>
                <a:cs typeface="Times New Roman" panose="02020603050405020304" pitchFamily="18" charset="0"/>
              </a:rPr>
              <a:t>4.2.2 Comparing Traditional and Cloud Data Center</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43000" y="1828800"/>
            <a:ext cx="7848600" cy="3777622"/>
          </a:xfrm>
        </p:spPr>
        <p:txBody>
          <a:bodyPr>
            <a:noAutofit/>
          </a:bodyPr>
          <a:lstStyle/>
          <a:p>
            <a:pPr lvl="0" algn="just" hangingPunct="0">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In case of traditional data center, servers are co-located and dependent failure where as in case of Cloud servers are integrated and fault-tolerant.</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Resources in traditional data center are partitioned and performance interrelated but in Cloud they are unified and performance isolated</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Management in traditional data center is segregated and manual where as in case of Cloud the management is centralized full control with automation.</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7</a:t>
            </a:fld>
            <a:endParaRPr lang="en-US" dirty="0"/>
          </a:p>
        </p:txBody>
      </p:sp>
    </p:spTree>
    <p:extLst>
      <p:ext uri="{BB962C8B-B14F-4D97-AF65-F5344CB8AC3E}">
        <p14:creationId xmlns:p14="http://schemas.microsoft.com/office/powerpoint/2010/main" val="7235078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Continue…</a:t>
            </a:r>
          </a:p>
        </p:txBody>
      </p:sp>
      <p:sp>
        <p:nvSpPr>
          <p:cNvPr id="3" name="Content Placeholder 2"/>
          <p:cNvSpPr>
            <a:spLocks noGrp="1"/>
          </p:cNvSpPr>
          <p:nvPr>
            <p:ph idx="1"/>
          </p:nvPr>
        </p:nvSpPr>
        <p:spPr>
          <a:xfrm>
            <a:off x="1295400" y="1828800"/>
            <a:ext cx="7162800" cy="4343400"/>
          </a:xfrm>
        </p:spPr>
        <p:txBody>
          <a:bodyPr>
            <a:normAutofit/>
          </a:bodyPr>
          <a:lstStyle/>
          <a:p>
            <a:pPr lvl="0" algn="just">
              <a:buFont typeface="Wingdings" panose="05000000000000000000" pitchFamily="2" charset="2"/>
              <a:buChar char="v"/>
            </a:pPr>
            <a:r>
              <a:rPr lang="en-IN" sz="2400" b="1" i="1" dirty="0">
                <a:latin typeface="Times New Roman" pitchFamily="18" charset="0"/>
                <a:cs typeface="Times New Roman" pitchFamily="18" charset="0"/>
              </a:rPr>
              <a:t>Cloud Watch:</a:t>
            </a:r>
            <a:r>
              <a:rPr lang="en-IN" sz="2400" dirty="0">
                <a:latin typeface="Times New Roman" pitchFamily="18" charset="0"/>
                <a:cs typeface="Times New Roman" pitchFamily="18" charset="0"/>
              </a:rPr>
              <a:t> </a:t>
            </a:r>
          </a:p>
          <a:p>
            <a:pPr lvl="0" algn="just">
              <a:buFont typeface="Wingdings" panose="05000000000000000000" pitchFamily="2" charset="2"/>
              <a:buChar char="q"/>
            </a:pPr>
            <a:r>
              <a:rPr lang="en-IN" sz="2400" dirty="0">
                <a:latin typeface="Times New Roman" pitchFamily="18" charset="0"/>
                <a:cs typeface="Times New Roman" pitchFamily="18" charset="0"/>
              </a:rPr>
              <a:t>Cloud watch is a monitoring tool analogous to Amazon cloud watch that supervises resources and applications in Eucalyptus clouds. </a:t>
            </a:r>
          </a:p>
          <a:p>
            <a:pPr lvl="0" algn="just">
              <a:buFont typeface="Wingdings" panose="05000000000000000000" pitchFamily="2" charset="2"/>
              <a:buChar char="q"/>
            </a:pPr>
            <a:r>
              <a:rPr lang="en-IN" sz="2400" dirty="0">
                <a:latin typeface="Times New Roman" pitchFamily="18" charset="0"/>
                <a:cs typeface="Times New Roman" pitchFamily="18" charset="0"/>
              </a:rPr>
              <a:t>Through cloud watch, application developers can position the alarms, recognize the trends which may endanger workload functions and take action to make sure that their application continues to work smoothly.</a:t>
            </a:r>
            <a:endParaRPr lang="en-US" sz="2400" dirty="0">
              <a:latin typeface="Times New Roman" pitchFamily="18" charset="0"/>
              <a:cs typeface="Times New Roman" pitchFamily="18" charset="0"/>
            </a:endParaRPr>
          </a:p>
          <a:p>
            <a:pPr algn="just">
              <a:buFont typeface="Wingdings" panose="05000000000000000000" pitchFamily="2" charset="2"/>
              <a:buChar char="v"/>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70</a:t>
            </a:fld>
            <a:endParaRPr lang="en-US" dirty="0"/>
          </a:p>
        </p:txBody>
      </p:sp>
    </p:spTree>
    <p:extLst>
      <p:ext uri="{BB962C8B-B14F-4D97-AF65-F5344CB8AC3E}">
        <p14:creationId xmlns:p14="http://schemas.microsoft.com/office/powerpoint/2010/main" val="16950598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Continue…</a:t>
            </a:r>
          </a:p>
        </p:txBody>
      </p:sp>
      <p:sp>
        <p:nvSpPr>
          <p:cNvPr id="3" name="Content Placeholder 2"/>
          <p:cNvSpPr>
            <a:spLocks noGrp="1"/>
          </p:cNvSpPr>
          <p:nvPr>
            <p:ph idx="1"/>
          </p:nvPr>
        </p:nvSpPr>
        <p:spPr>
          <a:xfrm>
            <a:off x="1371600" y="1828800"/>
            <a:ext cx="6781800" cy="4343400"/>
          </a:xfrm>
        </p:spPr>
        <p:txBody>
          <a:bodyPr>
            <a:normAutofit/>
          </a:bodyPr>
          <a:lstStyle/>
          <a:p>
            <a:pPr algn="just">
              <a:buFont typeface="Wingdings" panose="05000000000000000000" pitchFamily="2" charset="2"/>
              <a:buChar char="q"/>
            </a:pPr>
            <a:r>
              <a:rPr lang="en-IN" sz="2400" dirty="0">
                <a:latin typeface="Times New Roman" pitchFamily="18" charset="0"/>
                <a:cs typeface="Times New Roman" pitchFamily="18" charset="0"/>
              </a:rPr>
              <a:t>Eucalyptus 3.3 is the foremost private cloud environment to support Netflix open source tools which include Edda, Asgard and Chaos Monkey by means of its API reliability with Amazon Web Service (AWS).   </a:t>
            </a:r>
            <a:endParaRPr lang="en-US" sz="2400" dirty="0">
              <a:latin typeface="Times New Roman" pitchFamily="18" charset="0"/>
              <a:cs typeface="Times New Roman" pitchFamily="18" charset="0"/>
            </a:endParaRPr>
          </a:p>
          <a:p>
            <a:pPr marL="0" indent="0" algn="just">
              <a:buNone/>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71</a:t>
            </a:fld>
            <a:endParaRPr lang="en-US" dirty="0"/>
          </a:p>
        </p:txBody>
      </p:sp>
    </p:spTree>
    <p:extLst>
      <p:ext uri="{BB962C8B-B14F-4D97-AF65-F5344CB8AC3E}">
        <p14:creationId xmlns:p14="http://schemas.microsoft.com/office/powerpoint/2010/main" val="40267130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latin typeface="Times New Roman" pitchFamily="18" charset="0"/>
                <a:cs typeface="Times New Roman" pitchFamily="18" charset="0"/>
              </a:rPr>
              <a:t>4.8.10   Functionality</a:t>
            </a:r>
            <a:br>
              <a:rPr lang="en-US" dirty="0"/>
            </a:br>
            <a:endParaRPr lang="en-US" dirty="0"/>
          </a:p>
        </p:txBody>
      </p:sp>
      <p:sp>
        <p:nvSpPr>
          <p:cNvPr id="3" name="Content Placeholder 2"/>
          <p:cNvSpPr>
            <a:spLocks noGrp="1"/>
          </p:cNvSpPr>
          <p:nvPr>
            <p:ph idx="1"/>
          </p:nvPr>
        </p:nvSpPr>
        <p:spPr>
          <a:xfrm>
            <a:off x="1524000" y="1600200"/>
            <a:ext cx="7315200" cy="4876800"/>
          </a:xfrm>
        </p:spPr>
        <p:txBody>
          <a:bodyPr>
            <a:noAutofit/>
          </a:bodyPr>
          <a:lstStyle/>
          <a:p>
            <a:pPr algn="just">
              <a:buFont typeface="Wingdings" panose="05000000000000000000" pitchFamily="2" charset="2"/>
              <a:buChar char="Ø"/>
            </a:pPr>
            <a:r>
              <a:rPr lang="en-IN" sz="2400" dirty="0">
                <a:latin typeface="Times New Roman" pitchFamily="18" charset="0"/>
                <a:cs typeface="Times New Roman" pitchFamily="18" charset="0"/>
              </a:rPr>
              <a:t>The Eucalyptus user console presents an interface for users to compute and configure. </a:t>
            </a:r>
          </a:p>
          <a:p>
            <a:pPr algn="just">
              <a:buFont typeface="Wingdings" panose="05000000000000000000" pitchFamily="2" charset="2"/>
              <a:buChar char="Ø"/>
            </a:pPr>
            <a:r>
              <a:rPr lang="en-IN" sz="2400" dirty="0">
                <a:latin typeface="Times New Roman" pitchFamily="18" charset="0"/>
                <a:cs typeface="Times New Roman" pitchFamily="18" charset="0"/>
              </a:rPr>
              <a:t>Testing teams and development teams can supervise virtual instances using encryption abilities and built-in key management.</a:t>
            </a:r>
          </a:p>
          <a:p>
            <a:pPr algn="just">
              <a:buFont typeface="Wingdings" panose="05000000000000000000" pitchFamily="2" charset="2"/>
              <a:buChar char="Ø"/>
            </a:pPr>
            <a:r>
              <a:rPr lang="en-IN" sz="2400" dirty="0">
                <a:latin typeface="Times New Roman" pitchFamily="18" charset="0"/>
                <a:cs typeface="Times New Roman" pitchFamily="18" charset="0"/>
              </a:rPr>
              <a:t>Remote Desktop (RDP) mechanism is used to access the virtual machines. </a:t>
            </a:r>
          </a:p>
          <a:p>
            <a:pPr algn="just">
              <a:buFont typeface="Wingdings" panose="05000000000000000000" pitchFamily="2" charset="2"/>
              <a:buChar char="Ø"/>
            </a:pPr>
            <a:r>
              <a:rPr lang="en-IN" sz="2400" dirty="0">
                <a:latin typeface="Times New Roman" pitchFamily="18" charset="0"/>
                <a:cs typeface="Times New Roman" pitchFamily="18" charset="0"/>
              </a:rPr>
              <a:t>Eucalyptus can perform several versions of operating system virtual machine images such as Linux</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72</a:t>
            </a:fld>
            <a:endParaRPr lang="en-US" dirty="0"/>
          </a:p>
        </p:txBody>
      </p:sp>
    </p:spTree>
    <p:extLst>
      <p:ext uri="{BB962C8B-B14F-4D97-AF65-F5344CB8AC3E}">
        <p14:creationId xmlns:p14="http://schemas.microsoft.com/office/powerpoint/2010/main" val="25535851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Continue…</a:t>
            </a:r>
          </a:p>
        </p:txBody>
      </p:sp>
      <p:sp>
        <p:nvSpPr>
          <p:cNvPr id="3" name="Content Placeholder 2"/>
          <p:cNvSpPr>
            <a:spLocks noGrp="1"/>
          </p:cNvSpPr>
          <p:nvPr>
            <p:ph idx="1"/>
          </p:nvPr>
        </p:nvSpPr>
        <p:spPr>
          <a:xfrm>
            <a:off x="1295400" y="1447800"/>
            <a:ext cx="7543800" cy="5029200"/>
          </a:xfrm>
        </p:spPr>
        <p:txBody>
          <a:bodyPr>
            <a:noAutofit/>
          </a:bodyPr>
          <a:lstStyle/>
          <a:p>
            <a:pPr algn="just" hangingPunct="0">
              <a:buFont typeface="Wingdings" panose="05000000000000000000" pitchFamily="2" charset="2"/>
              <a:buChar char="Ø"/>
            </a:pPr>
            <a:r>
              <a:rPr lang="en-IN" sz="2400" dirty="0">
                <a:latin typeface="Times New Roman" pitchFamily="18" charset="0"/>
                <a:cs typeface="Times New Roman" pitchFamily="18" charset="0"/>
              </a:rPr>
              <a:t>Users are capable of constructing Eucalyptus Machine Image (EMI) libraries with application metadata. </a:t>
            </a:r>
          </a:p>
          <a:p>
            <a:pPr algn="just" hangingPunct="0">
              <a:buFont typeface="Wingdings" panose="05000000000000000000" pitchFamily="2" charset="2"/>
              <a:buChar char="Ø"/>
            </a:pPr>
            <a:r>
              <a:rPr lang="en-IN" sz="2400" dirty="0">
                <a:latin typeface="Times New Roman" pitchFamily="18" charset="0"/>
                <a:cs typeface="Times New Roman" pitchFamily="18" charset="0"/>
              </a:rPr>
              <a:t>Amazon Machine Images are well suited for Eucalyptus clouds. VMware apps and images are transformed to execute on Eucalyptus cloud and Amazon Web Service public clouds.</a:t>
            </a:r>
            <a:endParaRPr lang="en-US" sz="2400" dirty="0">
              <a:latin typeface="Times New Roman" pitchFamily="18" charset="0"/>
              <a:cs typeface="Times New Roman" pitchFamily="18" charset="0"/>
            </a:endParaRPr>
          </a:p>
          <a:p>
            <a:pPr algn="just">
              <a:buFont typeface="Wingdings" panose="05000000000000000000" pitchFamily="2" charset="2"/>
              <a:buChar char="Ø"/>
            </a:pPr>
            <a:r>
              <a:rPr lang="en-IN" sz="2400" dirty="0">
                <a:latin typeface="Times New Roman" pitchFamily="18" charset="0"/>
                <a:cs typeface="Times New Roman" pitchFamily="18" charset="0"/>
              </a:rPr>
              <a:t>Eucalyptus user identity maintenance is incorporated with the existing Microsoft LDAP (Light weight Directory Access Protocol) or Active Director (AD) systems.</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73</a:t>
            </a:fld>
            <a:endParaRPr lang="en-US" dirty="0"/>
          </a:p>
        </p:txBody>
      </p:sp>
    </p:spTree>
    <p:extLst>
      <p:ext uri="{BB962C8B-B14F-4D97-AF65-F5344CB8AC3E}">
        <p14:creationId xmlns:p14="http://schemas.microsoft.com/office/powerpoint/2010/main" val="41300397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Continue…</a:t>
            </a:r>
          </a:p>
        </p:txBody>
      </p:sp>
      <p:sp>
        <p:nvSpPr>
          <p:cNvPr id="3" name="Content Placeholder 2"/>
          <p:cNvSpPr>
            <a:spLocks noGrp="1"/>
          </p:cNvSpPr>
          <p:nvPr>
            <p:ph idx="1"/>
          </p:nvPr>
        </p:nvSpPr>
        <p:spPr>
          <a:xfrm>
            <a:off x="1295401" y="1676400"/>
            <a:ext cx="7239000" cy="4419600"/>
          </a:xfrm>
        </p:spPr>
        <p:txBody>
          <a:bodyPr>
            <a:normAutofit/>
          </a:bodyPr>
          <a:lstStyle/>
          <a:p>
            <a:pPr algn="just">
              <a:buFont typeface="Wingdings" panose="05000000000000000000" pitchFamily="2" charset="2"/>
              <a:buChar char="Ø"/>
            </a:pPr>
            <a:r>
              <a:rPr lang="en-IN" sz="2400" dirty="0">
                <a:latin typeface="Times New Roman" pitchFamily="18" charset="0"/>
                <a:cs typeface="Times New Roman" pitchFamily="18" charset="0"/>
              </a:rPr>
              <a:t>Eucalyptus maintains storage area network devices to get benefit of storage arrays to develop performance and consistency. </a:t>
            </a:r>
          </a:p>
          <a:p>
            <a:pPr algn="just">
              <a:buFont typeface="Wingdings" panose="05000000000000000000" pitchFamily="2" charset="2"/>
              <a:buChar char="Ø"/>
            </a:pPr>
            <a:r>
              <a:rPr lang="en-IN" sz="2400" dirty="0">
                <a:latin typeface="Times New Roman" pitchFamily="18" charset="0"/>
                <a:cs typeface="Times New Roman" pitchFamily="18" charset="0"/>
              </a:rPr>
              <a:t>EMI can be supported by Elastic Block Storage (EBS) such as persistent storage volumes, developing the performance of image initiating time and allowing complete persistent virtual machine instances. </a:t>
            </a:r>
          </a:p>
          <a:p>
            <a:pPr algn="just">
              <a:buFont typeface="Wingdings" panose="05000000000000000000" pitchFamily="2" charset="2"/>
              <a:buChar char="Ø"/>
            </a:pPr>
            <a:r>
              <a:rPr lang="en-IN" sz="2400" dirty="0">
                <a:latin typeface="Times New Roman" pitchFamily="18" charset="0"/>
                <a:cs typeface="Times New Roman" pitchFamily="18" charset="0"/>
              </a:rPr>
              <a:t>It also supports direct attached storage.</a:t>
            </a:r>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74</a:t>
            </a:fld>
            <a:endParaRPr lang="en-US" dirty="0"/>
          </a:p>
        </p:txBody>
      </p:sp>
    </p:spTree>
    <p:extLst>
      <p:ext uri="{BB962C8B-B14F-4D97-AF65-F5344CB8AC3E}">
        <p14:creationId xmlns:p14="http://schemas.microsoft.com/office/powerpoint/2010/main" val="39662268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latin typeface="Times New Roman" pitchFamily="18" charset="0"/>
                <a:cs typeface="Times New Roman" pitchFamily="18" charset="0"/>
              </a:rPr>
              <a:t>4.9 NIMBUS</a:t>
            </a:r>
            <a:br>
              <a:rPr lang="en-US" dirty="0"/>
            </a:br>
            <a:endParaRPr lang="en-US" dirty="0"/>
          </a:p>
        </p:txBody>
      </p:sp>
      <p:sp>
        <p:nvSpPr>
          <p:cNvPr id="3" name="Content Placeholder 2"/>
          <p:cNvSpPr>
            <a:spLocks noGrp="1"/>
          </p:cNvSpPr>
          <p:nvPr>
            <p:ph idx="1"/>
          </p:nvPr>
        </p:nvSpPr>
        <p:spPr>
          <a:xfrm>
            <a:off x="1600200" y="1524000"/>
            <a:ext cx="6705600" cy="4724400"/>
          </a:xfrm>
        </p:spPr>
        <p:txBody>
          <a:bodyPr>
            <a:normAutofit/>
          </a:bodyPr>
          <a:lstStyle/>
          <a:p>
            <a:pPr algn="just">
              <a:buFont typeface="Wingdings" panose="05000000000000000000" pitchFamily="2" charset="2"/>
              <a:buChar char="Ø"/>
            </a:pPr>
            <a:r>
              <a:rPr lang="en-IN" sz="2400" dirty="0">
                <a:latin typeface="Times New Roman" pitchFamily="18" charset="0"/>
                <a:cs typeface="Times New Roman" pitchFamily="18" charset="0"/>
              </a:rPr>
              <a:t>Nimbus is a toolkit, if installed once on a cluster, it offers an IaaS Cloud to its client through Amazon EC2 web service Application Programming Interfaces (APIs). </a:t>
            </a:r>
          </a:p>
          <a:p>
            <a:pPr algn="just">
              <a:buFont typeface="Wingdings" panose="05000000000000000000" pitchFamily="2" charset="2"/>
              <a:buChar char="Ø"/>
            </a:pPr>
            <a:r>
              <a:rPr lang="en-IN" sz="2400" dirty="0">
                <a:latin typeface="Times New Roman" pitchFamily="18" charset="0"/>
                <a:cs typeface="Times New Roman" pitchFamily="18" charset="0"/>
              </a:rPr>
              <a:t>It is a free as well as an open source software, focus on the needs of the Apache license, version2.</a:t>
            </a:r>
          </a:p>
          <a:p>
            <a:pPr algn="just">
              <a:buFont typeface="Wingdings" panose="05000000000000000000" pitchFamily="2" charset="2"/>
              <a:buChar char="Ø"/>
            </a:pPr>
            <a:r>
              <a:rPr lang="en-IN" sz="2400" dirty="0">
                <a:latin typeface="Times New Roman" pitchFamily="18" charset="0"/>
                <a:cs typeface="Times New Roman" pitchFamily="18" charset="0"/>
              </a:rPr>
              <a:t>Nimbus maintains both the hypervisors and virtual machine schedulers. </a:t>
            </a:r>
          </a:p>
        </p:txBody>
      </p:sp>
      <p:sp>
        <p:nvSpPr>
          <p:cNvPr id="4" name="Slide Number Placeholder 3"/>
          <p:cNvSpPr>
            <a:spLocks noGrp="1"/>
          </p:cNvSpPr>
          <p:nvPr>
            <p:ph type="sldNum" sz="quarter" idx="12"/>
          </p:nvPr>
        </p:nvSpPr>
        <p:spPr/>
        <p:txBody>
          <a:bodyPr/>
          <a:lstStyle/>
          <a:p>
            <a:fld id="{4DC583E3-794A-45C9-8990-545D7AFAF26B}" type="slidenum">
              <a:rPr lang="en-US" smtClean="0"/>
              <a:t>75</a:t>
            </a:fld>
            <a:endParaRPr lang="en-US" dirty="0"/>
          </a:p>
        </p:txBody>
      </p:sp>
    </p:spTree>
    <p:extLst>
      <p:ext uri="{BB962C8B-B14F-4D97-AF65-F5344CB8AC3E}">
        <p14:creationId xmlns:p14="http://schemas.microsoft.com/office/powerpoint/2010/main" val="28767401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Continue…</a:t>
            </a:r>
          </a:p>
        </p:txBody>
      </p:sp>
      <p:sp>
        <p:nvSpPr>
          <p:cNvPr id="3" name="Content Placeholder 2"/>
          <p:cNvSpPr>
            <a:spLocks noGrp="1"/>
          </p:cNvSpPr>
          <p:nvPr>
            <p:ph idx="1"/>
          </p:nvPr>
        </p:nvSpPr>
        <p:spPr>
          <a:xfrm>
            <a:off x="1447800" y="1600200"/>
            <a:ext cx="6591985" cy="3777622"/>
          </a:xfrm>
        </p:spPr>
        <p:txBody>
          <a:bodyPr>
            <a:normAutofit/>
          </a:bodyPr>
          <a:lstStyle/>
          <a:p>
            <a:pPr algn="just">
              <a:buFont typeface="Wingdings" panose="05000000000000000000" pitchFamily="2" charset="2"/>
              <a:buChar char="Ø"/>
            </a:pPr>
            <a:endParaRPr lang="en-IN" sz="2400" dirty="0">
              <a:latin typeface="Times New Roman" pitchFamily="18" charset="0"/>
              <a:cs typeface="Times New Roman" pitchFamily="18" charset="0"/>
            </a:endParaRPr>
          </a:p>
          <a:p>
            <a:pPr algn="just">
              <a:buFont typeface="Wingdings" panose="05000000000000000000" pitchFamily="2" charset="2"/>
              <a:buChar char="Ø"/>
            </a:pPr>
            <a:r>
              <a:rPr lang="en-IN" sz="2400" dirty="0">
                <a:latin typeface="Times New Roman" pitchFamily="18" charset="0"/>
                <a:cs typeface="Times New Roman" pitchFamily="18" charset="0"/>
              </a:rPr>
              <a:t>It permits setting up of self-configured virtual clusters through contextualization</a:t>
            </a:r>
            <a:endParaRPr lang="en-US" sz="2400" dirty="0">
              <a:latin typeface="Times New Roman" pitchFamily="18" charset="0"/>
              <a:cs typeface="Times New Roman" pitchFamily="18" charset="0"/>
            </a:endParaRPr>
          </a:p>
          <a:p>
            <a:pPr algn="just">
              <a:buFont typeface="Wingdings" panose="05000000000000000000" pitchFamily="2" charset="2"/>
              <a:buChar char="Ø"/>
            </a:pPr>
            <a:r>
              <a:rPr lang="en-IN" sz="2400" dirty="0">
                <a:latin typeface="Times New Roman" pitchFamily="18" charset="0"/>
                <a:cs typeface="Times New Roman" pitchFamily="18" charset="0"/>
              </a:rPr>
              <a:t>Nimbus is organized in such a way of supporting scheduling, network renting as well as utilization accounting</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76</a:t>
            </a:fld>
            <a:endParaRPr lang="en-US" dirty="0"/>
          </a:p>
        </p:txBody>
      </p:sp>
    </p:spTree>
    <p:extLst>
      <p:ext uri="{BB962C8B-B14F-4D97-AF65-F5344CB8AC3E}">
        <p14:creationId xmlns:p14="http://schemas.microsoft.com/office/powerpoint/2010/main" val="37551129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hangingPunct="0"/>
            <a:r>
              <a:rPr lang="en-IN" dirty="0">
                <a:latin typeface="Times New Roman" pitchFamily="18" charset="0"/>
                <a:cs typeface="Times New Roman" pitchFamily="18" charset="0"/>
              </a:rPr>
              <a:t>4.9.1   Goals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295400" y="1752600"/>
            <a:ext cx="6591985" cy="3777622"/>
          </a:xfrm>
        </p:spPr>
        <p:txBody>
          <a:bodyPr>
            <a:normAutofit/>
          </a:bodyPr>
          <a:lstStyle/>
          <a:p>
            <a:pPr lvl="0" algn="just">
              <a:buFont typeface="Wingdings" panose="05000000000000000000" pitchFamily="2" charset="2"/>
              <a:buChar char="v"/>
            </a:pPr>
            <a:r>
              <a:rPr lang="en-IN" sz="2400" dirty="0">
                <a:latin typeface="Times New Roman" pitchFamily="18" charset="0"/>
                <a:cs typeface="Times New Roman" pitchFamily="18" charset="0"/>
              </a:rPr>
              <a:t>It should allow providers to construct Clouds.</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It should allow users to access Cloud computing.</a:t>
            </a:r>
            <a:endParaRPr lang="en-US" sz="2400" dirty="0">
              <a:latin typeface="Times New Roman" pitchFamily="18" charset="0"/>
              <a:cs typeface="Times New Roman" pitchFamily="18" charset="0"/>
            </a:endParaRPr>
          </a:p>
          <a:p>
            <a:pPr algn="just">
              <a:buFont typeface="Wingdings" panose="05000000000000000000" pitchFamily="2" charset="2"/>
              <a:buChar char="v"/>
            </a:pPr>
            <a:r>
              <a:rPr lang="en-IN" sz="2400" dirty="0">
                <a:latin typeface="Times New Roman" pitchFamily="18" charset="0"/>
                <a:cs typeface="Times New Roman" pitchFamily="18" charset="0"/>
              </a:rPr>
              <a:t>It should allow developers to experiment with Nimbus</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77</a:t>
            </a:fld>
            <a:endParaRPr lang="en-US" dirty="0"/>
          </a:p>
        </p:txBody>
      </p:sp>
    </p:spTree>
    <p:extLst>
      <p:ext uri="{BB962C8B-B14F-4D97-AF65-F5344CB8AC3E}">
        <p14:creationId xmlns:p14="http://schemas.microsoft.com/office/powerpoint/2010/main" val="31517113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hangingPunct="0"/>
            <a:r>
              <a:rPr lang="en-IN" dirty="0">
                <a:latin typeface="Times New Roman" pitchFamily="18" charset="0"/>
                <a:cs typeface="Times New Roman" pitchFamily="18" charset="0"/>
              </a:rPr>
              <a:t>4.10   OPEN NEBULA</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371600" y="1524000"/>
            <a:ext cx="7391400" cy="4953000"/>
          </a:xfrm>
        </p:spPr>
        <p:txBody>
          <a:bodyPr>
            <a:noAutofit/>
          </a:bodyPr>
          <a:lstStyle/>
          <a:p>
            <a:pPr algn="just">
              <a:buFont typeface="Wingdings" panose="05000000000000000000" pitchFamily="2" charset="2"/>
              <a:buChar char="Ø"/>
            </a:pPr>
            <a:r>
              <a:rPr lang="en-IN" sz="2400" dirty="0">
                <a:latin typeface="Times New Roman" pitchFamily="18" charset="0"/>
                <a:cs typeface="Times New Roman" pitchFamily="18" charset="0"/>
              </a:rPr>
              <a:t>Open Nebula is an alternative cloud solution and open source software under Apache license version2. </a:t>
            </a:r>
          </a:p>
          <a:p>
            <a:pPr algn="just">
              <a:buFont typeface="Wingdings" panose="05000000000000000000" pitchFamily="2" charset="2"/>
              <a:buChar char="Ø"/>
            </a:pPr>
            <a:r>
              <a:rPr lang="en-IN" sz="2400" dirty="0">
                <a:latin typeface="Times New Roman" pitchFamily="18" charset="0"/>
                <a:cs typeface="Times New Roman" pitchFamily="18" charset="0"/>
              </a:rPr>
              <a:t>It is coded in C++, Ruby and Shell programming languages. </a:t>
            </a:r>
          </a:p>
          <a:p>
            <a:pPr algn="just">
              <a:buFont typeface="Wingdings" panose="05000000000000000000" pitchFamily="2" charset="2"/>
              <a:buChar char="Ø"/>
            </a:pPr>
            <a:r>
              <a:rPr lang="en-IN" sz="2400" dirty="0">
                <a:latin typeface="Times New Roman" pitchFamily="18" charset="0"/>
                <a:cs typeface="Times New Roman" pitchFamily="18" charset="0"/>
              </a:rPr>
              <a:t>The network is actually directed by the administrator. It maintains authentication through LDAP (Light weight Directory Access Protocol). </a:t>
            </a:r>
          </a:p>
          <a:p>
            <a:pPr algn="just">
              <a:buFont typeface="Wingdings" panose="05000000000000000000" pitchFamily="2" charset="2"/>
              <a:buChar char="Ø"/>
            </a:pPr>
            <a:r>
              <a:rPr lang="en-IN" sz="2400" dirty="0">
                <a:latin typeface="Times New Roman" pitchFamily="18" charset="0"/>
                <a:cs typeface="Times New Roman" pitchFamily="18" charset="0"/>
              </a:rPr>
              <a:t>Open Nebula, which is the suggested platform in Europe, is developed by a Spanish company and is feasible for data centers and private clouds.</a:t>
            </a:r>
            <a:endParaRPr lang="en-US" sz="2400" dirty="0">
              <a:latin typeface="Times New Roman" pitchFamily="18" charset="0"/>
              <a:cs typeface="Times New Roman" pitchFamily="18" charset="0"/>
            </a:endParaRPr>
          </a:p>
          <a:p>
            <a:pPr algn="just">
              <a:buFont typeface="Wingdings" panose="05000000000000000000" pitchFamily="2" charset="2"/>
              <a:buChar char="Ø"/>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78</a:t>
            </a:fld>
            <a:endParaRPr lang="en-US" dirty="0"/>
          </a:p>
        </p:txBody>
      </p:sp>
    </p:spTree>
    <p:extLst>
      <p:ext uri="{BB962C8B-B14F-4D97-AF65-F5344CB8AC3E}">
        <p14:creationId xmlns:p14="http://schemas.microsoft.com/office/powerpoint/2010/main" val="26765872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latin typeface="Times New Roman" pitchFamily="18" charset="0"/>
                <a:cs typeface="Times New Roman" pitchFamily="18" charset="0"/>
              </a:rPr>
              <a:t>4.10.2   History</a:t>
            </a:r>
            <a:br>
              <a:rPr lang="en-US" dirty="0"/>
            </a:br>
            <a:endParaRPr lang="en-US" dirty="0"/>
          </a:p>
        </p:txBody>
      </p:sp>
      <p:sp>
        <p:nvSpPr>
          <p:cNvPr id="3" name="Content Placeholder 2"/>
          <p:cNvSpPr>
            <a:spLocks noGrp="1"/>
          </p:cNvSpPr>
          <p:nvPr>
            <p:ph idx="1"/>
          </p:nvPr>
        </p:nvSpPr>
        <p:spPr>
          <a:xfrm>
            <a:off x="1295400" y="1676400"/>
            <a:ext cx="6629400" cy="4572000"/>
          </a:xfrm>
        </p:spPr>
        <p:txBody>
          <a:bodyPr>
            <a:normAutofit/>
          </a:bodyPr>
          <a:lstStyle/>
          <a:p>
            <a:pPr lvl="0" algn="just">
              <a:buFont typeface="Wingdings" panose="05000000000000000000" pitchFamily="2" charset="2"/>
              <a:buChar char="v"/>
            </a:pPr>
            <a:r>
              <a:rPr lang="en-IN" sz="2400" dirty="0">
                <a:latin typeface="Times New Roman" pitchFamily="18" charset="0"/>
                <a:cs typeface="Times New Roman" pitchFamily="18" charset="0"/>
              </a:rPr>
              <a:t>Open Nebula 1.0 for data center and cloud solutions, released on 24</a:t>
            </a:r>
            <a:r>
              <a:rPr lang="en-IN" sz="2400" baseline="30000" dirty="0">
                <a:latin typeface="Times New Roman" pitchFamily="18" charset="0"/>
                <a:cs typeface="Times New Roman" pitchFamily="18" charset="0"/>
              </a:rPr>
              <a:t>th</a:t>
            </a:r>
            <a:r>
              <a:rPr lang="en-IN" sz="2400" dirty="0">
                <a:latin typeface="Times New Roman" pitchFamily="18" charset="0"/>
                <a:cs typeface="Times New Roman" pitchFamily="18" charset="0"/>
              </a:rPr>
              <a:t>, July, 2008.</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Open Nebula 1.2 released on 16</a:t>
            </a:r>
            <a:r>
              <a:rPr lang="en-IN" sz="2400" baseline="30000" dirty="0">
                <a:latin typeface="Times New Roman" pitchFamily="18" charset="0"/>
                <a:cs typeface="Times New Roman" pitchFamily="18" charset="0"/>
              </a:rPr>
              <a:t>th</a:t>
            </a:r>
            <a:r>
              <a:rPr lang="en-IN" sz="2400" dirty="0">
                <a:latin typeface="Times New Roman" pitchFamily="18" charset="0"/>
                <a:cs typeface="Times New Roman" pitchFamily="18" charset="0"/>
              </a:rPr>
              <a:t>, February, 2009.</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Open Nebula 1.4 released on 16</a:t>
            </a:r>
            <a:r>
              <a:rPr lang="en-IN" sz="2400" baseline="30000" dirty="0">
                <a:latin typeface="Times New Roman" pitchFamily="18" charset="0"/>
                <a:cs typeface="Times New Roman" pitchFamily="18" charset="0"/>
              </a:rPr>
              <a:t>th</a:t>
            </a:r>
            <a:r>
              <a:rPr lang="en-IN" sz="2400" dirty="0">
                <a:latin typeface="Times New Roman" pitchFamily="18" charset="0"/>
                <a:cs typeface="Times New Roman" pitchFamily="18" charset="0"/>
              </a:rPr>
              <a:t>, December, 2009.</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Open Nebula 2.0 released on 24</a:t>
            </a:r>
            <a:r>
              <a:rPr lang="en-IN" sz="2400" baseline="30000" dirty="0">
                <a:latin typeface="Times New Roman" pitchFamily="18" charset="0"/>
                <a:cs typeface="Times New Roman" pitchFamily="18" charset="0"/>
              </a:rPr>
              <a:t>th</a:t>
            </a:r>
            <a:r>
              <a:rPr lang="en-IN" sz="2400" dirty="0">
                <a:latin typeface="Times New Roman" pitchFamily="18" charset="0"/>
                <a:cs typeface="Times New Roman" pitchFamily="18" charset="0"/>
              </a:rPr>
              <a:t>, October, 2009.</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Open Nebula 2.2 released on 28</a:t>
            </a:r>
            <a:r>
              <a:rPr lang="en-IN" sz="2400" baseline="30000" dirty="0">
                <a:latin typeface="Times New Roman" pitchFamily="18" charset="0"/>
                <a:cs typeface="Times New Roman" pitchFamily="18" charset="0"/>
              </a:rPr>
              <a:t>th</a:t>
            </a:r>
            <a:r>
              <a:rPr lang="en-IN" sz="2400" dirty="0">
                <a:latin typeface="Times New Roman" pitchFamily="18" charset="0"/>
                <a:cs typeface="Times New Roman" pitchFamily="18" charset="0"/>
              </a:rPr>
              <a:t>, March, 2011.</a:t>
            </a:r>
            <a:endParaRPr lang="en-US" sz="2400" dirty="0">
              <a:latin typeface="Times New Roman" pitchFamily="18" charset="0"/>
              <a:cs typeface="Times New Roman" pitchFamily="18" charset="0"/>
            </a:endParaRPr>
          </a:p>
          <a:p>
            <a:pPr algn="just">
              <a:buFont typeface="Wingdings" panose="05000000000000000000" pitchFamily="2" charset="2"/>
              <a:buChar char="Ø"/>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79</a:t>
            </a:fld>
            <a:endParaRPr lang="en-US" dirty="0"/>
          </a:p>
        </p:txBody>
      </p:sp>
    </p:spTree>
    <p:extLst>
      <p:ext uri="{BB962C8B-B14F-4D97-AF65-F5344CB8AC3E}">
        <p14:creationId xmlns:p14="http://schemas.microsoft.com/office/powerpoint/2010/main" val="2883850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624110"/>
            <a:ext cx="7315200" cy="1280890"/>
          </a:xfrm>
        </p:spPr>
        <p:txBody>
          <a:bodyPr/>
          <a:lstStyle/>
          <a:p>
            <a:r>
              <a:rPr lang="en-US" dirty="0">
                <a:latin typeface="Times New Roman" panose="02020603050405020304" pitchFamily="18" charset="0"/>
                <a:cs typeface="Times New Roman" panose="02020603050405020304" pitchFamily="18" charset="0"/>
              </a:rPr>
              <a:t>Continue…</a:t>
            </a:r>
          </a:p>
        </p:txBody>
      </p:sp>
      <p:sp>
        <p:nvSpPr>
          <p:cNvPr id="3" name="Content Placeholder 2"/>
          <p:cNvSpPr>
            <a:spLocks noGrp="1"/>
          </p:cNvSpPr>
          <p:nvPr>
            <p:ph idx="1"/>
          </p:nvPr>
        </p:nvSpPr>
        <p:spPr>
          <a:xfrm>
            <a:off x="1219200" y="1447800"/>
            <a:ext cx="7924800" cy="3886200"/>
          </a:xfrm>
        </p:spPr>
        <p:txBody>
          <a:bodyPr>
            <a:noAutofit/>
          </a:bodyPr>
          <a:lstStyle/>
          <a:p>
            <a:pPr lvl="0"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Scheduling is plan ahead and over provisioning in traditional data center, but in case of Cloud it is flexible and scalable.</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Renting in traditional data center is based on per physical machine where as in case of Cloud we observe renting is per logical usage.</a:t>
            </a:r>
            <a:endParaRPr lang="en-US" sz="2400"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en-IN" sz="2400" dirty="0">
                <a:latin typeface="Times New Roman" panose="02020603050405020304" pitchFamily="18" charset="0"/>
                <a:cs typeface="Times New Roman" panose="02020603050405020304" pitchFamily="18" charset="0"/>
              </a:rPr>
              <a:t> Applications and services are fixed on designated servers in traditional data center where as in case of Cloud, it executes and moves across all virtual machines.</a:t>
            </a:r>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8</a:t>
            </a:fld>
            <a:endParaRPr lang="en-US" dirty="0"/>
          </a:p>
        </p:txBody>
      </p:sp>
    </p:spTree>
    <p:extLst>
      <p:ext uri="{BB962C8B-B14F-4D97-AF65-F5344CB8AC3E}">
        <p14:creationId xmlns:p14="http://schemas.microsoft.com/office/powerpoint/2010/main" val="1093783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Continue…</a:t>
            </a:r>
          </a:p>
        </p:txBody>
      </p:sp>
      <p:sp>
        <p:nvSpPr>
          <p:cNvPr id="3" name="Content Placeholder 2"/>
          <p:cNvSpPr>
            <a:spLocks noGrp="1"/>
          </p:cNvSpPr>
          <p:nvPr>
            <p:ph idx="1"/>
          </p:nvPr>
        </p:nvSpPr>
        <p:spPr>
          <a:xfrm>
            <a:off x="1295400" y="1676400"/>
            <a:ext cx="7086600" cy="4343400"/>
          </a:xfrm>
        </p:spPr>
        <p:txBody>
          <a:bodyPr>
            <a:noAutofit/>
          </a:bodyPr>
          <a:lstStyle/>
          <a:p>
            <a:pPr lvl="0" algn="just">
              <a:buFont typeface="Wingdings" panose="05000000000000000000" pitchFamily="2" charset="2"/>
              <a:buChar char="v"/>
            </a:pPr>
            <a:r>
              <a:rPr lang="en-IN" sz="2400" dirty="0">
                <a:latin typeface="Times New Roman" pitchFamily="18" charset="0"/>
                <a:cs typeface="Times New Roman" pitchFamily="18" charset="0"/>
              </a:rPr>
              <a:t>Open Nebula 3.0 released on 3</a:t>
            </a:r>
            <a:r>
              <a:rPr lang="en-IN" sz="2400" baseline="30000" dirty="0">
                <a:latin typeface="Times New Roman" pitchFamily="18" charset="0"/>
                <a:cs typeface="Times New Roman" pitchFamily="18" charset="0"/>
              </a:rPr>
              <a:t>rd</a:t>
            </a:r>
            <a:r>
              <a:rPr lang="en-IN" sz="2400" dirty="0">
                <a:latin typeface="Times New Roman" pitchFamily="18" charset="0"/>
                <a:cs typeface="Times New Roman" pitchFamily="18" charset="0"/>
              </a:rPr>
              <a:t>, October, 2011.</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Open Nebula 3.2 released on 17</a:t>
            </a:r>
            <a:r>
              <a:rPr lang="en-IN" sz="2400" baseline="30000" dirty="0">
                <a:latin typeface="Times New Roman" pitchFamily="18" charset="0"/>
                <a:cs typeface="Times New Roman" pitchFamily="18" charset="0"/>
              </a:rPr>
              <a:t>th</a:t>
            </a:r>
            <a:r>
              <a:rPr lang="en-IN" sz="2400" dirty="0">
                <a:latin typeface="Times New Roman" pitchFamily="18" charset="0"/>
                <a:cs typeface="Times New Roman" pitchFamily="18" charset="0"/>
              </a:rPr>
              <a:t>, January, 2012.</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Open Nebula 3.4 released on 10</a:t>
            </a:r>
            <a:r>
              <a:rPr lang="en-IN" sz="2400" baseline="30000" dirty="0">
                <a:latin typeface="Times New Roman" pitchFamily="18" charset="0"/>
                <a:cs typeface="Times New Roman" pitchFamily="18" charset="0"/>
              </a:rPr>
              <a:t>th</a:t>
            </a:r>
            <a:r>
              <a:rPr lang="en-IN" sz="2400" dirty="0">
                <a:latin typeface="Times New Roman" pitchFamily="18" charset="0"/>
                <a:cs typeface="Times New Roman" pitchFamily="18" charset="0"/>
              </a:rPr>
              <a:t>, April, 2012.</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Open Nebula 3.6 released on 9</a:t>
            </a:r>
            <a:r>
              <a:rPr lang="en-IN" sz="2400" baseline="30000" dirty="0">
                <a:latin typeface="Times New Roman" pitchFamily="18" charset="0"/>
                <a:cs typeface="Times New Roman" pitchFamily="18" charset="0"/>
              </a:rPr>
              <a:t>th</a:t>
            </a:r>
            <a:r>
              <a:rPr lang="en-IN" sz="2400" dirty="0">
                <a:latin typeface="Times New Roman" pitchFamily="18" charset="0"/>
                <a:cs typeface="Times New Roman" pitchFamily="18" charset="0"/>
              </a:rPr>
              <a:t>, July, 2012.</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Open Nebula 3.8 released on 22</a:t>
            </a:r>
            <a:r>
              <a:rPr lang="en-IN" sz="2400" baseline="30000" dirty="0">
                <a:latin typeface="Times New Roman" pitchFamily="18" charset="0"/>
                <a:cs typeface="Times New Roman" pitchFamily="18" charset="0"/>
              </a:rPr>
              <a:t>nd</a:t>
            </a:r>
            <a:r>
              <a:rPr lang="en-IN" sz="2400" dirty="0">
                <a:latin typeface="Times New Roman" pitchFamily="18" charset="0"/>
                <a:cs typeface="Times New Roman" pitchFamily="18" charset="0"/>
              </a:rPr>
              <a:t>, October, 2012.</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Open Nebula 4.0 released on 8</a:t>
            </a:r>
            <a:r>
              <a:rPr lang="en-IN" sz="2400" baseline="30000" dirty="0">
                <a:latin typeface="Times New Roman" pitchFamily="18" charset="0"/>
                <a:cs typeface="Times New Roman" pitchFamily="18" charset="0"/>
              </a:rPr>
              <a:t>th</a:t>
            </a:r>
            <a:r>
              <a:rPr lang="en-IN" sz="2400" dirty="0">
                <a:latin typeface="Times New Roman" pitchFamily="18" charset="0"/>
                <a:cs typeface="Times New Roman" pitchFamily="18" charset="0"/>
              </a:rPr>
              <a:t>, May, 2013.</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Open Nebula 4.2 released on 27</a:t>
            </a:r>
            <a:r>
              <a:rPr lang="en-IN" sz="2400" baseline="30000" dirty="0">
                <a:latin typeface="Times New Roman" pitchFamily="18" charset="0"/>
                <a:cs typeface="Times New Roman" pitchFamily="18" charset="0"/>
              </a:rPr>
              <a:t>th</a:t>
            </a:r>
            <a:r>
              <a:rPr lang="en-IN" sz="2400" dirty="0">
                <a:latin typeface="Times New Roman" pitchFamily="18" charset="0"/>
                <a:cs typeface="Times New Roman" pitchFamily="18" charset="0"/>
              </a:rPr>
              <a:t>, August, 2013.</a:t>
            </a:r>
            <a:endParaRPr lang="en-US" sz="2400" dirty="0">
              <a:latin typeface="Times New Roman" pitchFamily="18" charset="0"/>
              <a:cs typeface="Times New Roman" pitchFamily="18" charset="0"/>
            </a:endParaRPr>
          </a:p>
          <a:p>
            <a:pPr algn="just">
              <a:buFont typeface="Wingdings" panose="05000000000000000000" pitchFamily="2" charset="2"/>
              <a:buChar char="v"/>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80</a:t>
            </a:fld>
            <a:endParaRPr lang="en-US" dirty="0"/>
          </a:p>
        </p:txBody>
      </p:sp>
    </p:spTree>
    <p:extLst>
      <p:ext uri="{BB962C8B-B14F-4D97-AF65-F5344CB8AC3E}">
        <p14:creationId xmlns:p14="http://schemas.microsoft.com/office/powerpoint/2010/main" val="9070820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latin typeface="Times New Roman" pitchFamily="18" charset="0"/>
                <a:cs typeface="Times New Roman" pitchFamily="18" charset="0"/>
              </a:rPr>
              <a:t>4.10.3   Objectives</a:t>
            </a:r>
            <a:br>
              <a:rPr lang="en-US" dirty="0"/>
            </a:br>
            <a:endParaRPr lang="en-US" dirty="0"/>
          </a:p>
        </p:txBody>
      </p:sp>
      <p:sp>
        <p:nvSpPr>
          <p:cNvPr id="3" name="Content Placeholder 2"/>
          <p:cNvSpPr>
            <a:spLocks noGrp="1"/>
          </p:cNvSpPr>
          <p:nvPr>
            <p:ph idx="1"/>
          </p:nvPr>
        </p:nvSpPr>
        <p:spPr>
          <a:xfrm>
            <a:off x="1143000" y="1600200"/>
            <a:ext cx="7772400" cy="4876800"/>
          </a:xfrm>
        </p:spPr>
        <p:txBody>
          <a:bodyPr>
            <a:noAutofit/>
          </a:bodyPr>
          <a:lstStyle/>
          <a:p>
            <a:pPr algn="just" hangingPunct="0">
              <a:buFont typeface="Wingdings" panose="05000000000000000000" pitchFamily="2" charset="2"/>
              <a:buChar char="Ø"/>
            </a:pPr>
            <a:r>
              <a:rPr lang="en-IN" sz="2400" dirty="0">
                <a:latin typeface="Times New Roman" pitchFamily="18" charset="0"/>
                <a:cs typeface="Times New Roman" pitchFamily="18" charset="0"/>
              </a:rPr>
              <a:t>The Open Nebula follows specific objectives in order to achieve advancement in the cloud data centre management of an enterprise class. </a:t>
            </a:r>
          </a:p>
          <a:p>
            <a:pPr algn="just" hangingPunct="0">
              <a:buFont typeface="Wingdings" panose="05000000000000000000" pitchFamily="2" charset="2"/>
              <a:buChar char="Ø"/>
            </a:pPr>
            <a:r>
              <a:rPr lang="en-IN" sz="2400" dirty="0">
                <a:latin typeface="Times New Roman" pitchFamily="18" charset="0"/>
                <a:cs typeface="Times New Roman" pitchFamily="18" charset="0"/>
              </a:rPr>
              <a:t>The objectives of Open Nebula are as follows:</a:t>
            </a:r>
            <a:endParaRPr lang="en-US" sz="2400" dirty="0">
              <a:latin typeface="Times New Roman" pitchFamily="18" charset="0"/>
              <a:cs typeface="Times New Roman" pitchFamily="18" charset="0"/>
            </a:endParaRPr>
          </a:p>
          <a:p>
            <a:pPr lvl="0" algn="just">
              <a:buFont typeface="Wingdings" panose="05000000000000000000" pitchFamily="2" charset="2"/>
              <a:buChar char="q"/>
            </a:pPr>
            <a:r>
              <a:rPr lang="en-IN" sz="2400" dirty="0">
                <a:latin typeface="Times New Roman" pitchFamily="18" charset="0"/>
                <a:cs typeface="Times New Roman" pitchFamily="18" charset="0"/>
              </a:rPr>
              <a:t>Develops the most sophisticated, highly extensible and flexible solution for constructing and maintaining virtualized data centres along with enterprise clouds.</a:t>
            </a:r>
            <a:endParaRPr lang="en-US" sz="2400" dirty="0">
              <a:latin typeface="Times New Roman" pitchFamily="18" charset="0"/>
              <a:cs typeface="Times New Roman" pitchFamily="18" charset="0"/>
            </a:endParaRPr>
          </a:p>
          <a:p>
            <a:pPr lvl="0" algn="just">
              <a:buFont typeface="Wingdings" panose="05000000000000000000" pitchFamily="2" charset="2"/>
              <a:buChar char="q"/>
            </a:pPr>
            <a:r>
              <a:rPr lang="en-IN" sz="2400" dirty="0">
                <a:latin typeface="Times New Roman" pitchFamily="18" charset="0"/>
                <a:cs typeface="Times New Roman" pitchFamily="18" charset="0"/>
              </a:rPr>
              <a:t>Presents cloud builders as well as integrators with a modular system that can perform a diversity of cloud architectures.</a:t>
            </a:r>
            <a:endParaRPr lang="en-US" sz="2400" dirty="0">
              <a:latin typeface="Times New Roman" pitchFamily="18" charset="0"/>
              <a:cs typeface="Times New Roman" pitchFamily="18" charset="0"/>
            </a:endParaRPr>
          </a:p>
          <a:p>
            <a:pPr lvl="0" algn="just">
              <a:buFont typeface="Wingdings" panose="05000000000000000000" pitchFamily="2" charset="2"/>
              <a:buChar char="q"/>
            </a:pPr>
            <a:r>
              <a:rPr lang="en-IN" sz="2400" dirty="0">
                <a:latin typeface="Times New Roman" pitchFamily="18" charset="0"/>
                <a:cs typeface="Times New Roman" pitchFamily="18" charset="0"/>
              </a:rPr>
              <a:t>Capable of interfacing with any of the data centre services. </a:t>
            </a:r>
            <a:endParaRPr lang="en-US" sz="2400" dirty="0">
              <a:latin typeface="Times New Roman" pitchFamily="18" charset="0"/>
              <a:cs typeface="Times New Roman" pitchFamily="18" charset="0"/>
            </a:endParaRPr>
          </a:p>
          <a:p>
            <a:pPr algn="just">
              <a:buFont typeface="Wingdings" panose="05000000000000000000" pitchFamily="2" charset="2"/>
              <a:buChar char="Ø"/>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81</a:t>
            </a:fld>
            <a:endParaRPr lang="en-US" dirty="0"/>
          </a:p>
        </p:txBody>
      </p:sp>
    </p:spTree>
    <p:extLst>
      <p:ext uri="{BB962C8B-B14F-4D97-AF65-F5344CB8AC3E}">
        <p14:creationId xmlns:p14="http://schemas.microsoft.com/office/powerpoint/2010/main" val="34592030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Continue…</a:t>
            </a:r>
          </a:p>
        </p:txBody>
      </p:sp>
      <p:sp>
        <p:nvSpPr>
          <p:cNvPr id="3" name="Content Placeholder 2"/>
          <p:cNvSpPr>
            <a:spLocks noGrp="1"/>
          </p:cNvSpPr>
          <p:nvPr>
            <p:ph idx="1"/>
          </p:nvPr>
        </p:nvSpPr>
        <p:spPr>
          <a:xfrm>
            <a:off x="1295400" y="1600200"/>
            <a:ext cx="7620000" cy="4648200"/>
          </a:xfrm>
        </p:spPr>
        <p:txBody>
          <a:bodyPr>
            <a:noAutofit/>
          </a:bodyPr>
          <a:lstStyle/>
          <a:p>
            <a:pPr lvl="0" algn="just">
              <a:buFont typeface="Wingdings" panose="05000000000000000000" pitchFamily="2" charset="2"/>
              <a:buChar char="q"/>
            </a:pPr>
            <a:r>
              <a:rPr lang="en-IN" sz="2400" dirty="0">
                <a:latin typeface="Times New Roman" pitchFamily="18" charset="0"/>
                <a:cs typeface="Times New Roman" pitchFamily="18" charset="0"/>
              </a:rPr>
              <a:t>Presents cloud developers and users with an option of a system and cloud interfaces in order to support the formation of a top level component ecosystem.</a:t>
            </a:r>
            <a:endParaRPr lang="en-US" sz="2400" dirty="0">
              <a:latin typeface="Times New Roman" pitchFamily="18" charset="0"/>
              <a:cs typeface="Times New Roman" pitchFamily="18" charset="0"/>
            </a:endParaRPr>
          </a:p>
          <a:p>
            <a:pPr lvl="0" algn="just">
              <a:buFont typeface="Wingdings" panose="05000000000000000000" pitchFamily="2" charset="2"/>
              <a:buChar char="q"/>
            </a:pPr>
            <a:r>
              <a:rPr lang="en-IN" sz="2400" dirty="0">
                <a:latin typeface="Times New Roman" pitchFamily="18" charset="0"/>
                <a:cs typeface="Times New Roman" pitchFamily="18" charset="0"/>
              </a:rPr>
              <a:t>Guarantees the software distribution stability and quality.</a:t>
            </a:r>
            <a:endParaRPr lang="en-US" sz="2400" dirty="0">
              <a:latin typeface="Times New Roman" pitchFamily="18" charset="0"/>
              <a:cs typeface="Times New Roman" pitchFamily="18" charset="0"/>
            </a:endParaRPr>
          </a:p>
          <a:p>
            <a:pPr lvl="0" algn="just">
              <a:buFont typeface="Wingdings" panose="05000000000000000000" pitchFamily="2" charset="2"/>
              <a:buChar char="q"/>
            </a:pPr>
            <a:r>
              <a:rPr lang="en-IN" sz="2400" dirty="0">
                <a:latin typeface="Times New Roman" pitchFamily="18" charset="0"/>
                <a:cs typeface="Times New Roman" pitchFamily="18" charset="0"/>
              </a:rPr>
              <a:t>Collaborate with the most challenging cloud users and management tools of data centre.</a:t>
            </a:r>
            <a:endParaRPr lang="en-US" sz="2400" dirty="0">
              <a:latin typeface="Times New Roman" pitchFamily="18" charset="0"/>
              <a:cs typeface="Times New Roman" pitchFamily="18" charset="0"/>
            </a:endParaRPr>
          </a:p>
          <a:p>
            <a:pPr lvl="0" algn="just">
              <a:buFont typeface="Wingdings" panose="05000000000000000000" pitchFamily="2" charset="2"/>
              <a:buChar char="q"/>
            </a:pPr>
            <a:r>
              <a:rPr lang="en-IN" sz="2400" dirty="0">
                <a:latin typeface="Times New Roman" pitchFamily="18" charset="0"/>
                <a:cs typeface="Times New Roman" pitchFamily="18" charset="0"/>
              </a:rPr>
              <a:t>Extends the awareness of the project.</a:t>
            </a:r>
            <a:endParaRPr lang="en-US" sz="2400" dirty="0">
              <a:latin typeface="Times New Roman" pitchFamily="18" charset="0"/>
              <a:cs typeface="Times New Roman" pitchFamily="18" charset="0"/>
            </a:endParaRPr>
          </a:p>
          <a:p>
            <a:pPr lvl="0" algn="just">
              <a:buFont typeface="Wingdings" panose="05000000000000000000" pitchFamily="2" charset="2"/>
              <a:buChar char="q"/>
            </a:pPr>
            <a:r>
              <a:rPr lang="en-IN" sz="2400" dirty="0">
                <a:latin typeface="Times New Roman" pitchFamily="18" charset="0"/>
                <a:cs typeface="Times New Roman" pitchFamily="18" charset="0"/>
              </a:rPr>
              <a:t>Maintains the users and developers community related to the project.</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82</a:t>
            </a:fld>
            <a:endParaRPr lang="en-US" dirty="0"/>
          </a:p>
        </p:txBody>
      </p:sp>
    </p:spTree>
    <p:extLst>
      <p:ext uri="{BB962C8B-B14F-4D97-AF65-F5344CB8AC3E}">
        <p14:creationId xmlns:p14="http://schemas.microsoft.com/office/powerpoint/2010/main" val="17579087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Continue…</a:t>
            </a:r>
          </a:p>
        </p:txBody>
      </p:sp>
      <p:sp>
        <p:nvSpPr>
          <p:cNvPr id="3" name="Content Placeholder 2"/>
          <p:cNvSpPr>
            <a:spLocks noGrp="1"/>
          </p:cNvSpPr>
          <p:nvPr>
            <p:ph idx="1"/>
          </p:nvPr>
        </p:nvSpPr>
        <p:spPr>
          <a:xfrm>
            <a:off x="1524000" y="1600200"/>
            <a:ext cx="6591985" cy="3777622"/>
          </a:xfrm>
        </p:spPr>
        <p:txBody>
          <a:bodyPr>
            <a:normAutofit/>
          </a:bodyPr>
          <a:lstStyle/>
          <a:p>
            <a:pPr lvl="0" algn="just">
              <a:buFont typeface="Wingdings" panose="05000000000000000000" pitchFamily="2" charset="2"/>
              <a:buChar char="q"/>
            </a:pPr>
            <a:r>
              <a:rPr lang="en-IN" sz="2400" dirty="0">
                <a:latin typeface="Times New Roman" pitchFamily="18" charset="0"/>
                <a:cs typeface="Times New Roman" pitchFamily="18" charset="0"/>
              </a:rPr>
              <a:t>Maintains the open source component ecosystem which is formed around the project. </a:t>
            </a:r>
            <a:endParaRPr lang="en-US" sz="2400" dirty="0">
              <a:latin typeface="Times New Roman" pitchFamily="18" charset="0"/>
              <a:cs typeface="Times New Roman" pitchFamily="18" charset="0"/>
            </a:endParaRPr>
          </a:p>
          <a:p>
            <a:pPr lvl="0" algn="just">
              <a:buFont typeface="Wingdings" panose="05000000000000000000" pitchFamily="2" charset="2"/>
              <a:buChar char="q"/>
            </a:pPr>
            <a:r>
              <a:rPr lang="en-IN" sz="2400" dirty="0">
                <a:latin typeface="Times New Roman" pitchFamily="18" charset="0"/>
                <a:cs typeface="Times New Roman" pitchFamily="18" charset="0"/>
              </a:rPr>
              <a:t>Works together with innovative open source projects and communities.</a:t>
            </a:r>
            <a:endParaRPr lang="en-US" sz="2400" dirty="0">
              <a:latin typeface="Times New Roman" pitchFamily="18" charset="0"/>
              <a:cs typeface="Times New Roman" pitchFamily="18" charset="0"/>
            </a:endParaRPr>
          </a:p>
          <a:p>
            <a:pPr lvl="0" algn="just">
              <a:buFont typeface="Wingdings" panose="05000000000000000000" pitchFamily="2" charset="2"/>
              <a:buChar char="q"/>
            </a:pPr>
            <a:r>
              <a:rPr lang="en-IN" sz="2400" dirty="0">
                <a:latin typeface="Times New Roman" pitchFamily="18" charset="0"/>
                <a:cs typeface="Times New Roman" pitchFamily="18" charset="0"/>
              </a:rPr>
              <a:t>Works together with the major research projects in the arena of advanced cloud computing.</a:t>
            </a:r>
            <a:endParaRPr lang="en-US" sz="2400" dirty="0">
              <a:latin typeface="Times New Roman" pitchFamily="18" charset="0"/>
              <a:cs typeface="Times New Roman" pitchFamily="18" charset="0"/>
            </a:endParaRPr>
          </a:p>
          <a:p>
            <a:pPr algn="just">
              <a:buFont typeface="Wingdings" panose="05000000000000000000" pitchFamily="2" charset="2"/>
              <a:buChar char="q"/>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83</a:t>
            </a:fld>
            <a:endParaRPr lang="en-US" dirty="0"/>
          </a:p>
        </p:txBody>
      </p:sp>
    </p:spTree>
    <p:extLst>
      <p:ext uri="{BB962C8B-B14F-4D97-AF65-F5344CB8AC3E}">
        <p14:creationId xmlns:p14="http://schemas.microsoft.com/office/powerpoint/2010/main" val="27012530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7239000" cy="1447800"/>
          </a:xfrm>
        </p:spPr>
        <p:txBody>
          <a:bodyPr>
            <a:normAutofit/>
          </a:bodyPr>
          <a:lstStyle/>
          <a:p>
            <a:r>
              <a:rPr lang="en-IN" dirty="0">
                <a:latin typeface="Times New Roman" pitchFamily="18" charset="0"/>
                <a:cs typeface="Times New Roman" pitchFamily="18" charset="0"/>
              </a:rPr>
              <a:t>4.10.4   Key Features of Open Nebula</a:t>
            </a:r>
            <a:br>
              <a:rPr lang="en-US" dirty="0"/>
            </a:br>
            <a:endParaRPr lang="en-US" dirty="0"/>
          </a:p>
        </p:txBody>
      </p:sp>
      <p:sp>
        <p:nvSpPr>
          <p:cNvPr id="3" name="Content Placeholder 2"/>
          <p:cNvSpPr>
            <a:spLocks noGrp="1"/>
          </p:cNvSpPr>
          <p:nvPr>
            <p:ph idx="1"/>
          </p:nvPr>
        </p:nvSpPr>
        <p:spPr>
          <a:xfrm>
            <a:off x="1219200" y="1295400"/>
            <a:ext cx="7239000" cy="5257800"/>
          </a:xfrm>
        </p:spPr>
        <p:txBody>
          <a:bodyPr>
            <a:noAutofit/>
          </a:bodyPr>
          <a:lstStyle/>
          <a:p>
            <a:pPr algn="just" hangingPunct="0">
              <a:buFont typeface="Wingdings" panose="05000000000000000000" pitchFamily="2" charset="2"/>
              <a:buChar char="Ø"/>
            </a:pPr>
            <a:r>
              <a:rPr lang="en-IN" sz="2400" dirty="0">
                <a:latin typeface="Times New Roman" pitchFamily="18" charset="0"/>
                <a:cs typeface="Times New Roman" pitchFamily="18" charset="0"/>
              </a:rPr>
              <a:t>The fundamental features of Open Nebula allow private, public and hybrid clouds for the entire management of virtualized data centres. Open Nebula functionalities include: </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Consistency.</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Effectiveness.</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Immense scalability. </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Simple integration and extensions. </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Well established CLIs (Command Line Interfaces) and web interfaces for cloud administrators.</a:t>
            </a:r>
            <a:endParaRPr lang="en-US" sz="2400" dirty="0">
              <a:latin typeface="Times New Roman" pitchFamily="18" charset="0"/>
              <a:cs typeface="Times New Roman" pitchFamily="18" charset="0"/>
            </a:endParaRPr>
          </a:p>
          <a:p>
            <a:pPr algn="just">
              <a:buFont typeface="Wingdings" panose="05000000000000000000" pitchFamily="2" charset="2"/>
              <a:buChar char="Ø"/>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84</a:t>
            </a:fld>
            <a:endParaRPr lang="en-US" dirty="0"/>
          </a:p>
        </p:txBody>
      </p:sp>
    </p:spTree>
    <p:extLst>
      <p:ext uri="{BB962C8B-B14F-4D97-AF65-F5344CB8AC3E}">
        <p14:creationId xmlns:p14="http://schemas.microsoft.com/office/powerpoint/2010/main" val="23340814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Continue…</a:t>
            </a:r>
          </a:p>
        </p:txBody>
      </p:sp>
      <p:sp>
        <p:nvSpPr>
          <p:cNvPr id="3" name="Content Placeholder 2"/>
          <p:cNvSpPr>
            <a:spLocks noGrp="1"/>
          </p:cNvSpPr>
          <p:nvPr>
            <p:ph idx="1"/>
          </p:nvPr>
        </p:nvSpPr>
        <p:spPr>
          <a:xfrm>
            <a:off x="1524000" y="1371600"/>
            <a:ext cx="6591985" cy="4724400"/>
          </a:xfrm>
        </p:spPr>
        <p:txBody>
          <a:bodyPr>
            <a:noAutofit/>
          </a:bodyPr>
          <a:lstStyle/>
          <a:p>
            <a:pPr lvl="0" algn="just">
              <a:buFont typeface="Wingdings" panose="05000000000000000000" pitchFamily="2" charset="2"/>
              <a:buChar char="v"/>
            </a:pPr>
            <a:r>
              <a:rPr lang="en-IN" sz="2400" dirty="0">
                <a:latin typeface="Times New Roman" pitchFamily="18" charset="0"/>
                <a:cs typeface="Times New Roman" pitchFamily="18" charset="0"/>
              </a:rPr>
              <a:t>Shared resource optimization.</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Centralized management of several zones. </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Greater availability.</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 Multiple tier application maintenance. </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Gain approach to cloud applications. </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Hybrid cloud computing and bursting.</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Several deployment alternatives.</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Active user security maintenance. </a:t>
            </a:r>
            <a:endParaRPr lang="en-US" sz="2400" dirty="0">
              <a:latin typeface="Times New Roman" pitchFamily="18" charset="0"/>
              <a:cs typeface="Times New Roman" pitchFamily="18" charset="0"/>
            </a:endParaRPr>
          </a:p>
          <a:p>
            <a:pPr algn="just">
              <a:buFont typeface="Wingdings" panose="05000000000000000000" pitchFamily="2" charset="2"/>
              <a:buChar char="v"/>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85</a:t>
            </a:fld>
            <a:endParaRPr lang="en-US" dirty="0"/>
          </a:p>
        </p:txBody>
      </p:sp>
    </p:spTree>
    <p:extLst>
      <p:ext uri="{BB962C8B-B14F-4D97-AF65-F5344CB8AC3E}">
        <p14:creationId xmlns:p14="http://schemas.microsoft.com/office/powerpoint/2010/main" val="7234834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Continue…</a:t>
            </a:r>
          </a:p>
        </p:txBody>
      </p:sp>
      <p:sp>
        <p:nvSpPr>
          <p:cNvPr id="3" name="Content Placeholder 2"/>
          <p:cNvSpPr>
            <a:spLocks noGrp="1"/>
          </p:cNvSpPr>
          <p:nvPr>
            <p:ph idx="1"/>
          </p:nvPr>
        </p:nvSpPr>
        <p:spPr>
          <a:xfrm>
            <a:off x="1600200" y="1447800"/>
            <a:ext cx="7010400" cy="4648200"/>
          </a:xfrm>
        </p:spPr>
        <p:txBody>
          <a:bodyPr>
            <a:normAutofit/>
          </a:bodyPr>
          <a:lstStyle/>
          <a:p>
            <a:pPr lvl="0" algn="just">
              <a:buFont typeface="Wingdings" panose="05000000000000000000" pitchFamily="2" charset="2"/>
              <a:buChar char="v"/>
            </a:pPr>
            <a:r>
              <a:rPr lang="en-IN" sz="2400" dirty="0">
                <a:latin typeface="Times New Roman" pitchFamily="18" charset="0"/>
                <a:cs typeface="Times New Roman" pitchFamily="18" charset="0"/>
              </a:rPr>
              <a:t>Sophisticated multi-tenancy with group maintenance.</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Supply of virtual data centres based on requirement.</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Progressive control and monitoring of virtual framework and physical infrastructure.</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Configuration of the entire virtual machine, extensive commodity and enterprise environment support. </a:t>
            </a:r>
            <a:endParaRPr lang="en-US" sz="2400" dirty="0">
              <a:latin typeface="Times New Roman" pitchFamily="18" charset="0"/>
              <a:cs typeface="Times New Roman" pitchFamily="18" charset="0"/>
            </a:endParaRPr>
          </a:p>
          <a:p>
            <a:pPr algn="just">
              <a:buFont typeface="Wingdings" panose="05000000000000000000" pitchFamily="2" charset="2"/>
              <a:buChar char="v"/>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86</a:t>
            </a:fld>
            <a:endParaRPr lang="en-US" dirty="0"/>
          </a:p>
        </p:txBody>
      </p:sp>
    </p:spTree>
    <p:extLst>
      <p:ext uri="{BB962C8B-B14F-4D97-AF65-F5344CB8AC3E}">
        <p14:creationId xmlns:p14="http://schemas.microsoft.com/office/powerpoint/2010/main" val="35445103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Continue…</a:t>
            </a:r>
          </a:p>
        </p:txBody>
      </p:sp>
      <p:sp>
        <p:nvSpPr>
          <p:cNvPr id="3" name="Content Placeholder 2"/>
          <p:cNvSpPr>
            <a:spLocks noGrp="1"/>
          </p:cNvSpPr>
          <p:nvPr>
            <p:ph idx="1"/>
          </p:nvPr>
        </p:nvSpPr>
        <p:spPr>
          <a:xfrm>
            <a:off x="1143000" y="1295400"/>
            <a:ext cx="7848600" cy="5257800"/>
          </a:xfrm>
        </p:spPr>
        <p:txBody>
          <a:bodyPr>
            <a:noAutofit/>
          </a:bodyPr>
          <a:lstStyle/>
          <a:p>
            <a:pPr algn="just" hangingPunct="0">
              <a:buFont typeface="Wingdings" panose="05000000000000000000" pitchFamily="2" charset="2"/>
              <a:buChar char="Ø"/>
            </a:pPr>
            <a:r>
              <a:rPr lang="en-IN" sz="2400" dirty="0">
                <a:latin typeface="Times New Roman" pitchFamily="18" charset="0"/>
                <a:cs typeface="Times New Roman" pitchFamily="18" charset="0"/>
              </a:rPr>
              <a:t>Some of the features are explained as follows:     </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b="1" i="1" dirty="0">
                <a:latin typeface="Times New Roman" pitchFamily="18" charset="0"/>
                <a:cs typeface="Times New Roman" pitchFamily="18" charset="0"/>
              </a:rPr>
              <a:t>Service catalog and management:</a:t>
            </a:r>
            <a:r>
              <a:rPr lang="en-IN" sz="2400" dirty="0">
                <a:latin typeface="Times New Roman" pitchFamily="18" charset="0"/>
                <a:cs typeface="Times New Roman" pitchFamily="18" charset="0"/>
              </a:rPr>
              <a:t>   </a:t>
            </a:r>
          </a:p>
          <a:p>
            <a:pPr lvl="0" algn="just">
              <a:buFont typeface="Wingdings" panose="05000000000000000000" pitchFamily="2" charset="2"/>
              <a:buChar char="q"/>
            </a:pPr>
            <a:r>
              <a:rPr lang="en-IN" sz="2400" dirty="0">
                <a:latin typeface="Times New Roman" pitchFamily="18" charset="0"/>
                <a:cs typeface="Times New Roman" pitchFamily="18" charset="0"/>
              </a:rPr>
              <a:t>Open Nebula maintains standard installation, configuration of application platform, secure distribution with new cloud users and general execution along with the balancing of multi-tiered applications. </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b="1" i="1" dirty="0">
                <a:latin typeface="Times New Roman" pitchFamily="18" charset="0"/>
                <a:cs typeface="Times New Roman" pitchFamily="18" charset="0"/>
              </a:rPr>
              <a:t>Interfaces for cloud consumers:</a:t>
            </a:r>
            <a:r>
              <a:rPr lang="en-IN" sz="2400" dirty="0">
                <a:latin typeface="Times New Roman" pitchFamily="18" charset="0"/>
                <a:cs typeface="Times New Roman" pitchFamily="18" charset="0"/>
              </a:rPr>
              <a:t>   </a:t>
            </a:r>
          </a:p>
          <a:p>
            <a:pPr lvl="0" algn="just">
              <a:buFont typeface="Wingdings" panose="05000000000000000000" pitchFamily="2" charset="2"/>
              <a:buChar char="q"/>
            </a:pPr>
            <a:r>
              <a:rPr lang="en-IN" sz="2400" dirty="0">
                <a:latin typeface="Times New Roman" pitchFamily="18" charset="0"/>
                <a:cs typeface="Times New Roman" pitchFamily="18" charset="0"/>
              </a:rPr>
              <a:t>Open Nebula maintains interfaces such as Amazon Web Service Elastic Cloud Compute (EC2) and Amazon Elastic Block Store (EBS) APIs, Open Grid Forum (OGF) Open Cloud Computing Interface (OCCI) APIs and cloud consumer self-service portal.</a:t>
            </a:r>
            <a:endParaRPr lang="en-US" sz="2400" dirty="0">
              <a:latin typeface="Times New Roman" pitchFamily="18" charset="0"/>
              <a:cs typeface="Times New Roman" pitchFamily="18" charset="0"/>
            </a:endParaRPr>
          </a:p>
          <a:p>
            <a:pPr algn="just">
              <a:buFont typeface="Wingdings" panose="05000000000000000000" pitchFamily="2" charset="2"/>
              <a:buChar char="Ø"/>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87</a:t>
            </a:fld>
            <a:endParaRPr lang="en-US" dirty="0"/>
          </a:p>
        </p:txBody>
      </p:sp>
    </p:spTree>
    <p:extLst>
      <p:ext uri="{BB962C8B-B14F-4D97-AF65-F5344CB8AC3E}">
        <p14:creationId xmlns:p14="http://schemas.microsoft.com/office/powerpoint/2010/main" val="17689814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Continue…</a:t>
            </a:r>
          </a:p>
        </p:txBody>
      </p:sp>
      <p:sp>
        <p:nvSpPr>
          <p:cNvPr id="3" name="Content Placeholder 2"/>
          <p:cNvSpPr>
            <a:spLocks noGrp="1"/>
          </p:cNvSpPr>
          <p:nvPr>
            <p:ph idx="1"/>
          </p:nvPr>
        </p:nvSpPr>
        <p:spPr>
          <a:xfrm>
            <a:off x="1066800" y="1524000"/>
            <a:ext cx="7696200" cy="4953000"/>
          </a:xfrm>
        </p:spPr>
        <p:txBody>
          <a:bodyPr>
            <a:noAutofit/>
          </a:bodyPr>
          <a:lstStyle/>
          <a:p>
            <a:pPr lvl="0" algn="just">
              <a:buFont typeface="Wingdings" panose="05000000000000000000" pitchFamily="2" charset="2"/>
              <a:buChar char="v"/>
            </a:pPr>
            <a:r>
              <a:rPr lang="en-IN" sz="2400" b="1" i="1" dirty="0">
                <a:latin typeface="Times New Roman" pitchFamily="18" charset="0"/>
                <a:cs typeface="Times New Roman" pitchFamily="18" charset="0"/>
              </a:rPr>
              <a:t>Interfaces for advanced users and administrators:</a:t>
            </a:r>
            <a:r>
              <a:rPr lang="en-IN" sz="2400" dirty="0">
                <a:latin typeface="Times New Roman" pitchFamily="18" charset="0"/>
                <a:cs typeface="Times New Roman" pitchFamily="18" charset="0"/>
              </a:rPr>
              <a:t>   </a:t>
            </a:r>
          </a:p>
          <a:p>
            <a:pPr lvl="0" algn="just">
              <a:buFont typeface="Wingdings" panose="05000000000000000000" pitchFamily="2" charset="2"/>
              <a:buChar char="q"/>
            </a:pPr>
            <a:r>
              <a:rPr lang="en-IN" sz="2400" dirty="0">
                <a:latin typeface="Times New Roman" pitchFamily="18" charset="0"/>
                <a:cs typeface="Times New Roman" pitchFamily="18" charset="0"/>
              </a:rPr>
              <a:t>Open Nebula provides a powerful Command Line Interface (CLI) that reminds distinct UNIX commands.</a:t>
            </a:r>
            <a:endParaRPr lang="en-US" sz="2400" dirty="0">
              <a:latin typeface="Times New Roman" pitchFamily="18" charset="0"/>
              <a:cs typeface="Times New Roman" pitchFamily="18" charset="0"/>
            </a:endParaRPr>
          </a:p>
          <a:p>
            <a:pPr algn="just">
              <a:buFont typeface="Wingdings" panose="05000000000000000000" pitchFamily="2" charset="2"/>
              <a:buChar char="v"/>
            </a:pPr>
            <a:r>
              <a:rPr lang="en-IN" sz="2400" b="1" i="1" dirty="0">
                <a:latin typeface="Times New Roman" pitchFamily="18" charset="0"/>
                <a:cs typeface="Times New Roman" pitchFamily="18" charset="0"/>
              </a:rPr>
              <a:t>Marketplace:</a:t>
            </a:r>
            <a:r>
              <a:rPr lang="en-IN" sz="2400" dirty="0">
                <a:latin typeface="Times New Roman" pitchFamily="18" charset="0"/>
                <a:cs typeface="Times New Roman" pitchFamily="18" charset="0"/>
              </a:rPr>
              <a:t>   </a:t>
            </a:r>
          </a:p>
          <a:p>
            <a:pPr algn="just">
              <a:buFont typeface="Wingdings" panose="05000000000000000000" pitchFamily="2" charset="2"/>
              <a:buChar char="q"/>
            </a:pPr>
            <a:r>
              <a:rPr lang="en-IN" sz="2400" dirty="0">
                <a:latin typeface="Times New Roman" pitchFamily="18" charset="0"/>
                <a:cs typeface="Times New Roman" pitchFamily="18" charset="0"/>
              </a:rPr>
              <a:t>Open Nebula market place is a record of fundamental applications organized to execute in the Open Nebula platform and deployment of individual centralized record of cloud applications to distribute virtual applications over Open Nebula instances which are completely united with sun stone of Open Nebula. </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88</a:t>
            </a:fld>
            <a:endParaRPr lang="en-US" dirty="0"/>
          </a:p>
        </p:txBody>
      </p:sp>
    </p:spTree>
    <p:extLst>
      <p:ext uri="{BB962C8B-B14F-4D97-AF65-F5344CB8AC3E}">
        <p14:creationId xmlns:p14="http://schemas.microsoft.com/office/powerpoint/2010/main" val="32549763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Continue…</a:t>
            </a:r>
          </a:p>
        </p:txBody>
      </p:sp>
      <p:sp>
        <p:nvSpPr>
          <p:cNvPr id="3" name="Content Placeholder 2"/>
          <p:cNvSpPr>
            <a:spLocks noGrp="1"/>
          </p:cNvSpPr>
          <p:nvPr>
            <p:ph idx="1"/>
          </p:nvPr>
        </p:nvSpPr>
        <p:spPr>
          <a:xfrm>
            <a:off x="1600200" y="1600200"/>
            <a:ext cx="6934200" cy="4387222"/>
          </a:xfrm>
        </p:spPr>
        <p:txBody>
          <a:bodyPr>
            <a:normAutofit/>
          </a:bodyPr>
          <a:lstStyle/>
          <a:p>
            <a:pPr lvl="0" algn="just">
              <a:buFont typeface="Wingdings" panose="05000000000000000000" pitchFamily="2" charset="2"/>
              <a:buChar char="v"/>
            </a:pPr>
            <a:r>
              <a:rPr lang="en-IN" sz="2400" b="1" i="1" dirty="0">
                <a:latin typeface="Times New Roman" pitchFamily="18" charset="0"/>
                <a:cs typeface="Times New Roman" pitchFamily="18" charset="0"/>
              </a:rPr>
              <a:t>Chargeback:</a:t>
            </a:r>
            <a:r>
              <a:rPr lang="en-IN" sz="2400" dirty="0">
                <a:latin typeface="Times New Roman" pitchFamily="18" charset="0"/>
                <a:cs typeface="Times New Roman" pitchFamily="18" charset="0"/>
              </a:rPr>
              <a:t>   </a:t>
            </a:r>
          </a:p>
          <a:p>
            <a:pPr lvl="0" algn="just">
              <a:buFont typeface="Wingdings" panose="05000000000000000000" pitchFamily="2" charset="2"/>
              <a:buChar char="q"/>
            </a:pPr>
            <a:r>
              <a:rPr lang="en-IN" sz="2400" dirty="0">
                <a:latin typeface="Times New Roman" pitchFamily="18" charset="0"/>
                <a:cs typeface="Times New Roman" pitchFamily="18" charset="0"/>
              </a:rPr>
              <a:t>Open Nebula maintains mild monitoring, accounting and simple assimilation with any of the billing systems.    </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b="1" i="1" dirty="0">
                <a:latin typeface="Times New Roman" pitchFamily="18" charset="0"/>
                <a:cs typeface="Times New Roman" pitchFamily="18" charset="0"/>
              </a:rPr>
              <a:t>Performance and capacity management:</a:t>
            </a:r>
            <a:endParaRPr lang="en-IN" sz="2400" dirty="0">
              <a:latin typeface="Times New Roman" pitchFamily="18" charset="0"/>
              <a:cs typeface="Times New Roman" pitchFamily="18" charset="0"/>
            </a:endParaRPr>
          </a:p>
          <a:p>
            <a:pPr lvl="0" algn="just">
              <a:buFont typeface="Wingdings" panose="05000000000000000000" pitchFamily="2" charset="2"/>
              <a:buChar char="q"/>
            </a:pPr>
            <a:r>
              <a:rPr lang="en-IN" sz="2400" dirty="0">
                <a:latin typeface="Times New Roman" pitchFamily="18" charset="0"/>
                <a:cs typeface="Times New Roman" pitchFamily="18" charset="0"/>
              </a:rPr>
              <a:t>Active creation of clusters acts as host pools that distribute data stores and virtual networks for high accessibility, immense computing performance and greater availability.</a:t>
            </a:r>
            <a:endParaRPr lang="en-US" sz="2400" dirty="0">
              <a:latin typeface="Times New Roman" pitchFamily="18" charset="0"/>
              <a:cs typeface="Times New Roman" pitchFamily="18" charset="0"/>
            </a:endParaRPr>
          </a:p>
          <a:p>
            <a:pPr marL="0" indent="0" algn="just">
              <a:buNone/>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89</a:t>
            </a:fld>
            <a:endParaRPr lang="en-US" dirty="0"/>
          </a:p>
        </p:txBody>
      </p:sp>
    </p:spTree>
    <p:extLst>
      <p:ext uri="{BB962C8B-B14F-4D97-AF65-F5344CB8AC3E}">
        <p14:creationId xmlns:p14="http://schemas.microsoft.com/office/powerpoint/2010/main" val="1167381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pPr hangingPunct="0"/>
            <a:r>
              <a:rPr lang="en-IN" dirty="0">
                <a:latin typeface="Times New Roman" panose="02020603050405020304" pitchFamily="18" charset="0"/>
                <a:cs typeface="Times New Roman" panose="02020603050405020304" pitchFamily="18" charset="0"/>
              </a:rPr>
              <a:t>4.3 MOVING IN TO THE CLOUD</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1371600"/>
            <a:ext cx="7924800" cy="5029200"/>
          </a:xfrm>
        </p:spPr>
        <p:txBody>
          <a:bodyPr>
            <a:noAutofit/>
          </a:bodyPr>
          <a:lstStyle/>
          <a:p>
            <a:pPr algn="just">
              <a:buFont typeface="Wingdings" panose="05000000000000000000" pitchFamily="2" charset="2"/>
              <a:buChar char="Ø"/>
            </a:pPr>
            <a:r>
              <a:rPr lang="en-IN" sz="2400" dirty="0">
                <a:latin typeface="Times New Roman" pitchFamily="18" charset="0"/>
                <a:cs typeface="Times New Roman" pitchFamily="18" charset="0"/>
              </a:rPr>
              <a:t>Technology is not a silver bullet as it needs execution of project basics such as business alignment, requirements, technical requirements and user acceptance. </a:t>
            </a:r>
          </a:p>
          <a:p>
            <a:pPr algn="just">
              <a:buFont typeface="Wingdings" panose="05000000000000000000" pitchFamily="2" charset="2"/>
              <a:buChar char="Ø"/>
            </a:pPr>
            <a:r>
              <a:rPr lang="en-IN" sz="2400" dirty="0">
                <a:latin typeface="Times New Roman" pitchFamily="18" charset="0"/>
                <a:cs typeface="Times New Roman" pitchFamily="18" charset="0"/>
              </a:rPr>
              <a:t>Technology demands focus for highest benefits such as process improvement, change management, solid leadership as well as best practices expertise.</a:t>
            </a:r>
          </a:p>
          <a:p>
            <a:pPr algn="just">
              <a:buFont typeface="Wingdings" panose="05000000000000000000" pitchFamily="2" charset="2"/>
              <a:buChar char="Ø"/>
            </a:pPr>
            <a:r>
              <a:rPr lang="en-IN" sz="2400" dirty="0">
                <a:latin typeface="Times New Roman" pitchFamily="18" charset="0"/>
                <a:cs typeface="Times New Roman" pitchFamily="18" charset="0"/>
              </a:rPr>
              <a:t>In case of traditional IT delivery, business feels restricted by IT. But in case of Cloud focused IT delivery business and IT craft value together, distributed focus and goals along with new business models.</a:t>
            </a:r>
            <a:endParaRPr lang="en-US" sz="2400" dirty="0">
              <a:latin typeface="Times New Roman" pitchFamily="18" charset="0"/>
              <a:cs typeface="Times New Roman" pitchFamily="18" charset="0"/>
            </a:endParaRPr>
          </a:p>
          <a:p>
            <a:pPr algn="just">
              <a:buFont typeface="Wingdings" panose="05000000000000000000" pitchFamily="2" charset="2"/>
              <a:buChar char="Ø"/>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9</a:t>
            </a:fld>
            <a:endParaRPr lang="en-US" dirty="0"/>
          </a:p>
        </p:txBody>
      </p:sp>
    </p:spTree>
    <p:extLst>
      <p:ext uri="{BB962C8B-B14F-4D97-AF65-F5344CB8AC3E}">
        <p14:creationId xmlns:p14="http://schemas.microsoft.com/office/powerpoint/2010/main" val="37583381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Continue…</a:t>
            </a:r>
          </a:p>
        </p:txBody>
      </p:sp>
      <p:sp>
        <p:nvSpPr>
          <p:cNvPr id="3" name="Content Placeholder 2"/>
          <p:cNvSpPr>
            <a:spLocks noGrp="1"/>
          </p:cNvSpPr>
          <p:nvPr>
            <p:ph idx="1"/>
          </p:nvPr>
        </p:nvSpPr>
        <p:spPr>
          <a:xfrm>
            <a:off x="1219200" y="1371600"/>
            <a:ext cx="7696200" cy="4876800"/>
          </a:xfrm>
        </p:spPr>
        <p:txBody>
          <a:bodyPr>
            <a:noAutofit/>
          </a:bodyPr>
          <a:lstStyle/>
          <a:p>
            <a:pPr lvl="0" algn="just">
              <a:buFont typeface="Wingdings" panose="05000000000000000000" pitchFamily="2" charset="2"/>
              <a:buChar char="v"/>
            </a:pPr>
            <a:r>
              <a:rPr lang="en-IN" sz="2400" b="1" i="1" dirty="0">
                <a:latin typeface="Times New Roman" pitchFamily="18" charset="0"/>
                <a:cs typeface="Times New Roman" pitchFamily="18" charset="0"/>
              </a:rPr>
              <a:t>Greater availability and business continuity:</a:t>
            </a:r>
            <a:r>
              <a:rPr lang="en-IN" sz="2400" dirty="0">
                <a:latin typeface="Times New Roman" pitchFamily="18" charset="0"/>
                <a:cs typeface="Times New Roman" pitchFamily="18" charset="0"/>
              </a:rPr>
              <a:t>   </a:t>
            </a:r>
          </a:p>
          <a:p>
            <a:pPr lvl="0" algn="just">
              <a:buFont typeface="Wingdings" panose="05000000000000000000" pitchFamily="2" charset="2"/>
              <a:buChar char="q"/>
            </a:pPr>
            <a:r>
              <a:rPr lang="en-IN" sz="2400" dirty="0">
                <a:latin typeface="Times New Roman" pitchFamily="18" charset="0"/>
                <a:cs typeface="Times New Roman" pitchFamily="18" charset="0"/>
              </a:rPr>
              <a:t>Open Nebula provides an architecture of high availability, database back end persistency and support for greater available configurations.</a:t>
            </a:r>
            <a:endParaRPr lang="en-US" sz="2400" dirty="0">
              <a:latin typeface="Times New Roman" pitchFamily="18" charset="0"/>
              <a:cs typeface="Times New Roman" pitchFamily="18" charset="0"/>
            </a:endParaRPr>
          </a:p>
          <a:p>
            <a:pPr algn="just">
              <a:buFont typeface="Wingdings" panose="05000000000000000000" pitchFamily="2" charset="2"/>
              <a:buChar char="v"/>
            </a:pPr>
            <a:r>
              <a:rPr lang="en-IN" sz="2400" b="1" i="1" dirty="0">
                <a:latin typeface="Times New Roman" pitchFamily="18" charset="0"/>
                <a:cs typeface="Times New Roman" pitchFamily="18" charset="0"/>
              </a:rPr>
              <a:t>Virtual orchestration and infrastructure management:</a:t>
            </a:r>
            <a:r>
              <a:rPr lang="en-IN" sz="2400" dirty="0">
                <a:latin typeface="Times New Roman" pitchFamily="18" charset="0"/>
                <a:cs typeface="Times New Roman" pitchFamily="18" charset="0"/>
              </a:rPr>
              <a:t>  </a:t>
            </a:r>
          </a:p>
          <a:p>
            <a:pPr algn="just">
              <a:buFont typeface="Wingdings" panose="05000000000000000000" pitchFamily="2" charset="2"/>
              <a:buChar char="q"/>
            </a:pPr>
            <a:r>
              <a:rPr lang="en-IN" sz="2400" dirty="0">
                <a:latin typeface="Times New Roman" pitchFamily="18" charset="0"/>
                <a:cs typeface="Times New Roman" pitchFamily="18" charset="0"/>
              </a:rPr>
              <a:t>Open Nebula maintains a virtual framework management accustomed to enterprise data centres, total life cycle management of virtual resources, fine-grained multi-tenancy, potent hooking system, complete controlling, monitoring and accounting of virtual framework resources. </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90</a:t>
            </a:fld>
            <a:endParaRPr lang="en-US" dirty="0"/>
          </a:p>
        </p:txBody>
      </p:sp>
    </p:spTree>
    <p:extLst>
      <p:ext uri="{BB962C8B-B14F-4D97-AF65-F5344CB8AC3E}">
        <p14:creationId xmlns:p14="http://schemas.microsoft.com/office/powerpoint/2010/main" val="26353763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Continue…</a:t>
            </a:r>
          </a:p>
        </p:txBody>
      </p:sp>
      <p:sp>
        <p:nvSpPr>
          <p:cNvPr id="3" name="Content Placeholder 2"/>
          <p:cNvSpPr>
            <a:spLocks noGrp="1"/>
          </p:cNvSpPr>
          <p:nvPr>
            <p:ph idx="1"/>
          </p:nvPr>
        </p:nvSpPr>
        <p:spPr>
          <a:xfrm>
            <a:off x="1524000" y="1600200"/>
            <a:ext cx="6591985" cy="4114800"/>
          </a:xfrm>
        </p:spPr>
        <p:txBody>
          <a:bodyPr>
            <a:normAutofit/>
          </a:bodyPr>
          <a:lstStyle/>
          <a:p>
            <a:pPr lvl="0" algn="just">
              <a:buFont typeface="Wingdings" panose="05000000000000000000" pitchFamily="2" charset="2"/>
              <a:buChar char="v"/>
            </a:pPr>
            <a:r>
              <a:rPr lang="en-IN" sz="2400" b="1" i="1" dirty="0">
                <a:latin typeface="Times New Roman" pitchFamily="18" charset="0"/>
                <a:cs typeface="Times New Roman" pitchFamily="18" charset="0"/>
              </a:rPr>
              <a:t>Exterior cloud connector:</a:t>
            </a:r>
            <a:r>
              <a:rPr lang="en-IN" sz="2400" dirty="0">
                <a:latin typeface="Times New Roman" pitchFamily="18" charset="0"/>
                <a:cs typeface="Times New Roman" pitchFamily="18" charset="0"/>
              </a:rPr>
              <a:t> </a:t>
            </a:r>
          </a:p>
          <a:p>
            <a:pPr lvl="0" algn="just">
              <a:buFont typeface="Wingdings" panose="05000000000000000000" pitchFamily="2" charset="2"/>
              <a:buChar char="q"/>
            </a:pPr>
            <a:r>
              <a:rPr lang="en-IN" sz="2400" dirty="0">
                <a:latin typeface="Times New Roman" pitchFamily="18" charset="0"/>
                <a:cs typeface="Times New Roman" pitchFamily="18" charset="0"/>
              </a:rPr>
              <a:t>  Open Nebula maintains a local support for hybrid cloud computing through connectors for Amazon Web Services (AWS). </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b="1" i="1" dirty="0">
                <a:latin typeface="Times New Roman" pitchFamily="18" charset="0"/>
                <a:cs typeface="Times New Roman" pitchFamily="18" charset="0"/>
              </a:rPr>
              <a:t>Platform:</a:t>
            </a:r>
            <a:r>
              <a:rPr lang="en-IN" sz="2400" dirty="0">
                <a:latin typeface="Times New Roman" pitchFamily="18" charset="0"/>
                <a:cs typeface="Times New Roman" pitchFamily="18" charset="0"/>
              </a:rPr>
              <a:t>   </a:t>
            </a:r>
          </a:p>
          <a:p>
            <a:pPr lvl="0" algn="just">
              <a:buFont typeface="Wingdings" panose="05000000000000000000" pitchFamily="2" charset="2"/>
              <a:buChar char="q"/>
            </a:pPr>
            <a:r>
              <a:rPr lang="en-IN" sz="2400" dirty="0">
                <a:latin typeface="Times New Roman" pitchFamily="18" charset="0"/>
                <a:cs typeface="Times New Roman" pitchFamily="18" charset="0"/>
              </a:rPr>
              <a:t>Open Nebula is completely a platform independent, extensive support for commodity, networking, storage and monitoring.</a:t>
            </a:r>
            <a:endParaRPr lang="en-US" sz="2400" dirty="0">
              <a:latin typeface="Times New Roman" pitchFamily="18" charset="0"/>
              <a:cs typeface="Times New Roman" pitchFamily="18" charset="0"/>
            </a:endParaRPr>
          </a:p>
          <a:p>
            <a:pPr marL="0" indent="0" algn="just">
              <a:buNone/>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91</a:t>
            </a:fld>
            <a:endParaRPr lang="en-US" dirty="0"/>
          </a:p>
        </p:txBody>
      </p:sp>
    </p:spTree>
    <p:extLst>
      <p:ext uri="{BB962C8B-B14F-4D97-AF65-F5344CB8AC3E}">
        <p14:creationId xmlns:p14="http://schemas.microsoft.com/office/powerpoint/2010/main" val="3372578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543800" cy="1356360"/>
          </a:xfrm>
        </p:spPr>
        <p:txBody>
          <a:bodyPr>
            <a:normAutofit fontScale="90000"/>
          </a:bodyPr>
          <a:lstStyle/>
          <a:p>
            <a:r>
              <a:rPr lang="en-IN" dirty="0">
                <a:latin typeface="Times New Roman" pitchFamily="18" charset="0"/>
                <a:cs typeface="Times New Roman" pitchFamily="18" charset="0"/>
              </a:rPr>
              <a:t>4.10.5   Design Principles of Open Nebula Model</a:t>
            </a:r>
            <a:br>
              <a:rPr lang="en-US" dirty="0"/>
            </a:br>
            <a:endParaRPr lang="en-US" dirty="0"/>
          </a:p>
        </p:txBody>
      </p:sp>
      <p:sp>
        <p:nvSpPr>
          <p:cNvPr id="3" name="Content Placeholder 2"/>
          <p:cNvSpPr>
            <a:spLocks noGrp="1"/>
          </p:cNvSpPr>
          <p:nvPr>
            <p:ph idx="1"/>
          </p:nvPr>
        </p:nvSpPr>
        <p:spPr>
          <a:xfrm>
            <a:off x="1143000" y="1752600"/>
            <a:ext cx="7620000" cy="4572000"/>
          </a:xfrm>
        </p:spPr>
        <p:txBody>
          <a:bodyPr>
            <a:noAutofit/>
          </a:bodyPr>
          <a:lstStyle/>
          <a:p>
            <a:pPr lvl="0" algn="just">
              <a:buFont typeface="Wingdings" panose="05000000000000000000" pitchFamily="2" charset="2"/>
              <a:buChar char="v"/>
            </a:pPr>
            <a:r>
              <a:rPr lang="en-IN" sz="2400" dirty="0">
                <a:latin typeface="Times New Roman" pitchFamily="18" charset="0"/>
                <a:cs typeface="Times New Roman" pitchFamily="18" charset="0"/>
              </a:rPr>
              <a:t>Open source (open architecture, interfaces and code).</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Interoperable (OCCI, AWS, EC2).</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Adaptable (Modular architecture).</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Highly efficient.</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Platform independent.</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Enterprise ready (diverse platform support).</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Verified.</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dirty="0">
                <a:latin typeface="Times New Roman" pitchFamily="18" charset="0"/>
                <a:cs typeface="Times New Roman" pitchFamily="18" charset="0"/>
              </a:rPr>
              <a:t>Powerful. </a:t>
            </a:r>
            <a:endParaRPr lang="en-US" sz="2400" dirty="0">
              <a:latin typeface="Times New Roman" pitchFamily="18" charset="0"/>
              <a:cs typeface="Times New Roman" pitchFamily="18" charset="0"/>
            </a:endParaRPr>
          </a:p>
          <a:p>
            <a:pPr marL="0" indent="0" algn="just">
              <a:buNone/>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92</a:t>
            </a:fld>
            <a:endParaRPr lang="en-US" dirty="0"/>
          </a:p>
        </p:txBody>
      </p:sp>
    </p:spTree>
    <p:extLst>
      <p:ext uri="{BB962C8B-B14F-4D97-AF65-F5344CB8AC3E}">
        <p14:creationId xmlns:p14="http://schemas.microsoft.com/office/powerpoint/2010/main" val="20885283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7239000" cy="1432560"/>
          </a:xfrm>
        </p:spPr>
        <p:txBody>
          <a:bodyPr>
            <a:normAutofit/>
          </a:bodyPr>
          <a:lstStyle/>
          <a:p>
            <a:r>
              <a:rPr lang="en-IN" dirty="0">
                <a:latin typeface="Times New Roman" pitchFamily="18" charset="0"/>
                <a:cs typeface="Times New Roman" pitchFamily="18" charset="0"/>
              </a:rPr>
              <a:t>4.10.6   Open Nebula Architecture</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143000" y="1447800"/>
            <a:ext cx="7696200" cy="5029200"/>
          </a:xfrm>
        </p:spPr>
        <p:txBody>
          <a:bodyPr>
            <a:noAutofit/>
          </a:bodyPr>
          <a:lstStyle/>
          <a:p>
            <a:pPr algn="just">
              <a:buFont typeface="Wingdings" panose="05000000000000000000" pitchFamily="2" charset="2"/>
              <a:buChar char="Ø"/>
            </a:pPr>
            <a:r>
              <a:rPr lang="en-IN" sz="2400" dirty="0">
                <a:latin typeface="Times New Roman" pitchFamily="18" charset="0"/>
                <a:cs typeface="Times New Roman" pitchFamily="18" charset="0"/>
              </a:rPr>
              <a:t>Open Nebula maintains monitoring, storage, network, virtualization and security knowledge to set up multi-tier services as virtual machines on distributed infrastructures </a:t>
            </a:r>
          </a:p>
          <a:p>
            <a:pPr algn="just">
              <a:buFont typeface="Wingdings" panose="05000000000000000000" pitchFamily="2" charset="2"/>
              <a:buChar char="Ø"/>
            </a:pPr>
            <a:r>
              <a:rPr lang="en-IN" sz="2400" dirty="0">
                <a:latin typeface="Times New Roman" pitchFamily="18" charset="0"/>
                <a:cs typeface="Times New Roman" pitchFamily="18" charset="0"/>
              </a:rPr>
              <a:t>By integrating both the data centre and remote cloud resources in accordance with allocation policies. </a:t>
            </a:r>
          </a:p>
          <a:p>
            <a:pPr algn="just">
              <a:buFont typeface="Wingdings" panose="05000000000000000000" pitchFamily="2" charset="2"/>
              <a:buChar char="Ø"/>
            </a:pPr>
            <a:r>
              <a:rPr lang="en-IN" sz="2400" dirty="0">
                <a:latin typeface="Times New Roman" pitchFamily="18" charset="0"/>
                <a:cs typeface="Times New Roman" pitchFamily="18" charset="0"/>
              </a:rPr>
              <a:t>Based on the European Commission 2010 statement, only scanty numbers of cloud committed research projects have been commenced. </a:t>
            </a:r>
          </a:p>
          <a:p>
            <a:pPr algn="just">
              <a:buFont typeface="Wingdings" panose="05000000000000000000" pitchFamily="2" charset="2"/>
              <a:buChar char="Ø"/>
            </a:pPr>
            <a:r>
              <a:rPr lang="en-IN" sz="2400" dirty="0">
                <a:latin typeface="Times New Roman" pitchFamily="18" charset="0"/>
                <a:cs typeface="Times New Roman" pitchFamily="18" charset="0"/>
              </a:rPr>
              <a:t>Among those cloud projects, the most prominent cloud project is Open Nebula.</a:t>
            </a:r>
            <a:endParaRPr lang="en-US" sz="2400" dirty="0">
              <a:latin typeface="Times New Roman" pitchFamily="18" charset="0"/>
              <a:cs typeface="Times New Roman" pitchFamily="18" charset="0"/>
            </a:endParaRPr>
          </a:p>
          <a:p>
            <a:pPr marL="0" indent="0" algn="just">
              <a:buNone/>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93</a:t>
            </a:fld>
            <a:endParaRPr lang="en-US" dirty="0"/>
          </a:p>
        </p:txBody>
      </p:sp>
    </p:spTree>
    <p:extLst>
      <p:ext uri="{BB962C8B-B14F-4D97-AF65-F5344CB8AC3E}">
        <p14:creationId xmlns:p14="http://schemas.microsoft.com/office/powerpoint/2010/main" val="6011353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Continue…</a:t>
            </a:r>
          </a:p>
        </p:txBody>
      </p:sp>
      <p:sp>
        <p:nvSpPr>
          <p:cNvPr id="3" name="Content Placeholder 2"/>
          <p:cNvSpPr>
            <a:spLocks noGrp="1"/>
          </p:cNvSpPr>
          <p:nvPr>
            <p:ph idx="1"/>
          </p:nvPr>
        </p:nvSpPr>
        <p:spPr>
          <a:xfrm>
            <a:off x="762000" y="1371600"/>
            <a:ext cx="8229600" cy="5334000"/>
          </a:xfrm>
        </p:spPr>
        <p:txBody>
          <a:bodyPr>
            <a:noAutofit/>
          </a:bodyPr>
          <a:lstStyle/>
          <a:p>
            <a:pPr algn="just">
              <a:buFont typeface="Wingdings" panose="05000000000000000000" pitchFamily="2" charset="2"/>
              <a:buChar char="Ø"/>
            </a:pPr>
            <a:r>
              <a:rPr lang="en-IN" sz="2400" dirty="0">
                <a:latin typeface="Times New Roman" pitchFamily="18" charset="0"/>
                <a:cs typeface="Times New Roman" pitchFamily="18" charset="0"/>
              </a:rPr>
              <a:t>The Open Nebula toolkit contains functions for integration, security, accounting and scalability management. </a:t>
            </a:r>
          </a:p>
          <a:p>
            <a:pPr algn="just">
              <a:buFont typeface="Wingdings" panose="05000000000000000000" pitchFamily="2" charset="2"/>
              <a:buChar char="Ø"/>
            </a:pPr>
            <a:r>
              <a:rPr lang="en-IN" sz="2400" dirty="0">
                <a:latin typeface="Times New Roman" pitchFamily="18" charset="0"/>
                <a:cs typeface="Times New Roman" pitchFamily="18" charset="0"/>
              </a:rPr>
              <a:t>It maintains portability, standardization and interoperability by supporting cloud users and administrators with an option of numerous cloud interfaces such as Amazon EC2 and Cloud which can accommodate several hardware along with software integration in a data centre. </a:t>
            </a:r>
          </a:p>
          <a:p>
            <a:pPr algn="just">
              <a:buFont typeface="Wingdings" panose="05000000000000000000" pitchFamily="2" charset="2"/>
              <a:buChar char="Ø"/>
            </a:pPr>
            <a:r>
              <a:rPr lang="en-IN" sz="2400" dirty="0">
                <a:latin typeface="Times New Roman" pitchFamily="18" charset="0"/>
                <a:cs typeface="Times New Roman" pitchFamily="18" charset="0"/>
              </a:rPr>
              <a:t>Open Nebula is implemented by hosting providers, research laboratories, telecom operators and IT service providers. </a:t>
            </a:r>
          </a:p>
          <a:p>
            <a:pPr algn="just">
              <a:buFont typeface="Wingdings" panose="05000000000000000000" pitchFamily="2" charset="2"/>
              <a:buChar char="Ø"/>
            </a:pPr>
            <a:r>
              <a:rPr lang="en-IN" sz="2400" dirty="0">
                <a:latin typeface="Times New Roman" pitchFamily="18" charset="0"/>
                <a:cs typeface="Times New Roman" pitchFamily="18" charset="0"/>
              </a:rPr>
              <a:t>In some cloud research projects, Open Nebula acts as a cloud engine or kernel service. </a:t>
            </a:r>
          </a:p>
          <a:p>
            <a:pPr algn="just">
              <a:buFont typeface="Wingdings" panose="05000000000000000000" pitchFamily="2" charset="2"/>
              <a:buChar char="Ø"/>
            </a:pPr>
            <a:r>
              <a:rPr lang="en-IN" sz="2400" dirty="0">
                <a:latin typeface="Times New Roman" pitchFamily="18" charset="0"/>
                <a:cs typeface="Times New Roman" pitchFamily="18" charset="0"/>
              </a:rPr>
              <a:t>The architecture of Open Nebula is as observed below in figure 4.4.</a:t>
            </a:r>
            <a:endParaRPr lang="en-US" sz="2400" dirty="0">
              <a:latin typeface="Times New Roman" pitchFamily="18" charset="0"/>
              <a:cs typeface="Times New Roman" pitchFamily="18" charset="0"/>
            </a:endParaRPr>
          </a:p>
          <a:p>
            <a:pPr algn="just">
              <a:buFont typeface="Wingdings" panose="05000000000000000000" pitchFamily="2" charset="2"/>
              <a:buChar char="Ø"/>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94</a:t>
            </a:fld>
            <a:endParaRPr lang="en-US" dirty="0"/>
          </a:p>
        </p:txBody>
      </p:sp>
    </p:spTree>
    <p:extLst>
      <p:ext uri="{BB962C8B-B14F-4D97-AF65-F5344CB8AC3E}">
        <p14:creationId xmlns:p14="http://schemas.microsoft.com/office/powerpoint/2010/main" val="42524305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95400"/>
            <a:ext cx="7696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DC583E3-794A-45C9-8990-545D7AFAF26B}" type="slidenum">
              <a:rPr lang="en-US" smtClean="0"/>
              <a:t>95</a:t>
            </a:fld>
            <a:endParaRPr lang="en-US" dirty="0"/>
          </a:p>
        </p:txBody>
      </p:sp>
    </p:spTree>
    <p:extLst>
      <p:ext uri="{BB962C8B-B14F-4D97-AF65-F5344CB8AC3E}">
        <p14:creationId xmlns:p14="http://schemas.microsoft.com/office/powerpoint/2010/main" val="3711155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Continue…</a:t>
            </a:r>
          </a:p>
        </p:txBody>
      </p:sp>
      <p:sp>
        <p:nvSpPr>
          <p:cNvPr id="3" name="Content Placeholder 2"/>
          <p:cNvSpPr>
            <a:spLocks noGrp="1"/>
          </p:cNvSpPr>
          <p:nvPr>
            <p:ph idx="1"/>
          </p:nvPr>
        </p:nvSpPr>
        <p:spPr>
          <a:xfrm>
            <a:off x="1143000" y="1447800"/>
            <a:ext cx="7543800" cy="5105400"/>
          </a:xfrm>
        </p:spPr>
        <p:txBody>
          <a:bodyPr>
            <a:noAutofit/>
          </a:bodyPr>
          <a:lstStyle/>
          <a:p>
            <a:pPr algn="just" hangingPunct="0">
              <a:buFont typeface="Wingdings" panose="05000000000000000000" pitchFamily="2" charset="2"/>
              <a:buChar char="Ø"/>
            </a:pPr>
            <a:r>
              <a:rPr lang="en-IN" sz="2400" dirty="0">
                <a:latin typeface="Times New Roman" pitchFamily="18" charset="0"/>
                <a:cs typeface="Times New Roman" pitchFamily="18" charset="0"/>
              </a:rPr>
              <a:t>The elements of Open Nebula are explained as follows:</a:t>
            </a:r>
            <a:endParaRPr lang="en-US" sz="2400" dirty="0">
              <a:latin typeface="Times New Roman" pitchFamily="18" charset="0"/>
              <a:cs typeface="Times New Roman" pitchFamily="18" charset="0"/>
            </a:endParaRPr>
          </a:p>
          <a:p>
            <a:pPr lvl="0" algn="just">
              <a:buFont typeface="Wingdings" panose="05000000000000000000" pitchFamily="2" charset="2"/>
              <a:buChar char="v"/>
            </a:pPr>
            <a:r>
              <a:rPr lang="en-IN" sz="2400" b="1" i="1" dirty="0">
                <a:latin typeface="Times New Roman" pitchFamily="18" charset="0"/>
                <a:cs typeface="Times New Roman" pitchFamily="18" charset="0"/>
              </a:rPr>
              <a:t>Drivers</a:t>
            </a:r>
            <a:endParaRPr lang="en-US" sz="2400" dirty="0">
              <a:latin typeface="Times New Roman" pitchFamily="18" charset="0"/>
              <a:cs typeface="Times New Roman" pitchFamily="18" charset="0"/>
            </a:endParaRPr>
          </a:p>
          <a:p>
            <a:pPr lvl="0" algn="just">
              <a:buFont typeface="Wingdings" panose="05000000000000000000" pitchFamily="2" charset="2"/>
              <a:buChar char="q"/>
            </a:pPr>
            <a:r>
              <a:rPr lang="en-IN" sz="2400" b="1" i="1" dirty="0">
                <a:latin typeface="Times New Roman" pitchFamily="18" charset="0"/>
                <a:cs typeface="Times New Roman" pitchFamily="18" charset="0"/>
              </a:rPr>
              <a:t>Virtualization driver:</a:t>
            </a:r>
            <a:r>
              <a:rPr lang="en-IN" sz="2400" dirty="0">
                <a:latin typeface="Times New Roman" pitchFamily="18" charset="0"/>
                <a:cs typeface="Times New Roman" pitchFamily="18" charset="0"/>
              </a:rPr>
              <a:t>   It translates the Open Nebula Virtual Machine life cycle management into specific hypervisor operations.</a:t>
            </a:r>
            <a:endParaRPr lang="en-US" sz="2400" dirty="0">
              <a:latin typeface="Times New Roman" pitchFamily="18" charset="0"/>
              <a:cs typeface="Times New Roman" pitchFamily="18" charset="0"/>
            </a:endParaRPr>
          </a:p>
          <a:p>
            <a:pPr lvl="0" algn="just">
              <a:buFont typeface="Wingdings" panose="05000000000000000000" pitchFamily="2" charset="2"/>
              <a:buChar char="q"/>
            </a:pPr>
            <a:r>
              <a:rPr lang="en-IN" sz="2400" b="1" i="1" dirty="0">
                <a:latin typeface="Times New Roman" pitchFamily="18" charset="0"/>
                <a:cs typeface="Times New Roman" pitchFamily="18" charset="0"/>
              </a:rPr>
              <a:t>Monitoring Driver:</a:t>
            </a:r>
            <a:r>
              <a:rPr lang="en-IN" sz="2400" dirty="0">
                <a:latin typeface="Times New Roman" pitchFamily="18" charset="0"/>
                <a:cs typeface="Times New Roman" pitchFamily="18" charset="0"/>
              </a:rPr>
              <a:t>   It gathers the data about the physical host and hypervisor status.</a:t>
            </a:r>
            <a:endParaRPr lang="en-US" sz="2400" dirty="0">
              <a:latin typeface="Times New Roman" pitchFamily="18" charset="0"/>
              <a:cs typeface="Times New Roman" pitchFamily="18" charset="0"/>
            </a:endParaRPr>
          </a:p>
          <a:p>
            <a:pPr lvl="0" algn="just">
              <a:buFont typeface="Wingdings" panose="05000000000000000000" pitchFamily="2" charset="2"/>
              <a:buChar char="q"/>
            </a:pPr>
            <a:r>
              <a:rPr lang="en-IN" sz="2400" b="1" i="1" dirty="0">
                <a:latin typeface="Times New Roman" pitchFamily="18" charset="0"/>
                <a:cs typeface="Times New Roman" pitchFamily="18" charset="0"/>
              </a:rPr>
              <a:t>Image and Storage Drivers:</a:t>
            </a:r>
            <a:r>
              <a:rPr lang="en-IN" sz="2400" dirty="0">
                <a:latin typeface="Times New Roman" pitchFamily="18" charset="0"/>
                <a:cs typeface="Times New Roman" pitchFamily="18" charset="0"/>
              </a:rPr>
              <a:t>   Create or import new images in to image repository. It manages the file between the image repository and physical hosts.</a:t>
            </a:r>
            <a:endParaRPr lang="en-US" sz="2400" dirty="0">
              <a:latin typeface="Times New Roman" pitchFamily="18" charset="0"/>
              <a:cs typeface="Times New Roman" pitchFamily="18" charset="0"/>
            </a:endParaRPr>
          </a:p>
          <a:p>
            <a:pPr marL="0" indent="0" algn="just">
              <a:buNone/>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96</a:t>
            </a:fld>
            <a:endParaRPr lang="en-US" dirty="0"/>
          </a:p>
        </p:txBody>
      </p:sp>
    </p:spTree>
    <p:extLst>
      <p:ext uri="{BB962C8B-B14F-4D97-AF65-F5344CB8AC3E}">
        <p14:creationId xmlns:p14="http://schemas.microsoft.com/office/powerpoint/2010/main" val="35871095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Continue…</a:t>
            </a:r>
          </a:p>
        </p:txBody>
      </p:sp>
      <p:sp>
        <p:nvSpPr>
          <p:cNvPr id="3" name="Content Placeholder 2"/>
          <p:cNvSpPr>
            <a:spLocks noGrp="1"/>
          </p:cNvSpPr>
          <p:nvPr>
            <p:ph idx="1"/>
          </p:nvPr>
        </p:nvSpPr>
        <p:spPr>
          <a:xfrm>
            <a:off x="1447800" y="1447800"/>
            <a:ext cx="7162800" cy="4876800"/>
          </a:xfrm>
        </p:spPr>
        <p:txBody>
          <a:bodyPr>
            <a:noAutofit/>
          </a:bodyPr>
          <a:lstStyle/>
          <a:p>
            <a:pPr lvl="0" algn="just">
              <a:buFont typeface="Wingdings" panose="05000000000000000000" pitchFamily="2" charset="2"/>
              <a:buChar char="q"/>
            </a:pPr>
            <a:r>
              <a:rPr lang="en-IN" sz="2400" b="1" i="1" dirty="0">
                <a:latin typeface="Times New Roman" pitchFamily="18" charset="0"/>
                <a:cs typeface="Times New Roman" pitchFamily="18" charset="0"/>
              </a:rPr>
              <a:t>XML-RPC API:</a:t>
            </a:r>
            <a:r>
              <a:rPr lang="en-IN" sz="2400" dirty="0">
                <a:latin typeface="Times New Roman" pitchFamily="18" charset="0"/>
                <a:cs typeface="Times New Roman" pitchFamily="18" charset="0"/>
              </a:rPr>
              <a:t> It is a straightforward and high-speed cloud that supports all the languages.</a:t>
            </a:r>
            <a:endParaRPr lang="en-US" sz="2400" dirty="0">
              <a:latin typeface="Times New Roman" pitchFamily="18" charset="0"/>
              <a:cs typeface="Times New Roman" pitchFamily="18" charset="0"/>
            </a:endParaRPr>
          </a:p>
          <a:p>
            <a:pPr lvl="0" algn="just">
              <a:buFont typeface="Wingdings" panose="05000000000000000000" pitchFamily="2" charset="2"/>
              <a:buChar char="q"/>
            </a:pPr>
            <a:r>
              <a:rPr lang="en-IN" sz="2400" b="1" i="1" dirty="0">
                <a:latin typeface="Times New Roman" pitchFamily="18" charset="0"/>
                <a:cs typeface="Times New Roman" pitchFamily="18" charset="0"/>
              </a:rPr>
              <a:t>Open Nebula Cloud API (OCA):</a:t>
            </a:r>
            <a:r>
              <a:rPr lang="en-IN" sz="2400" dirty="0">
                <a:latin typeface="Times New Roman" pitchFamily="18" charset="0"/>
                <a:cs typeface="Times New Roman" pitchFamily="18" charset="0"/>
              </a:rPr>
              <a:t> It maintains high level bindings and complete functionality. It is coded in Ruby, Java and Python.</a:t>
            </a:r>
            <a:endParaRPr lang="en-US" sz="2400" dirty="0">
              <a:latin typeface="Times New Roman" pitchFamily="18" charset="0"/>
              <a:cs typeface="Times New Roman" pitchFamily="18" charset="0"/>
            </a:endParaRPr>
          </a:p>
          <a:p>
            <a:pPr lvl="0" algn="just">
              <a:buFont typeface="Wingdings" panose="05000000000000000000" pitchFamily="2" charset="2"/>
              <a:buChar char="q"/>
            </a:pPr>
            <a:r>
              <a:rPr lang="en-IN" sz="2400" b="1" i="1" dirty="0">
                <a:latin typeface="Times New Roman" pitchFamily="18" charset="0"/>
                <a:cs typeface="Times New Roman" pitchFamily="18" charset="0"/>
              </a:rPr>
              <a:t>Scheduler:</a:t>
            </a:r>
            <a:r>
              <a:rPr lang="en-IN" sz="2400" b="1" dirty="0">
                <a:latin typeface="Times New Roman" pitchFamily="18" charset="0"/>
                <a:cs typeface="Times New Roman" pitchFamily="18" charset="0"/>
              </a:rPr>
              <a:t>  </a:t>
            </a:r>
            <a:r>
              <a:rPr lang="en-IN" sz="2400" dirty="0">
                <a:latin typeface="Times New Roman" pitchFamily="18" charset="0"/>
                <a:cs typeface="Times New Roman" pitchFamily="18" charset="0"/>
              </a:rPr>
              <a:t>The scheduler is the administrator for assigning work between virtual machines and hosts. In Open Nebula architecture, the scheduler is highly adaptable and replaceable by third parties.</a:t>
            </a:r>
            <a:r>
              <a:rPr lang="en-IN" sz="2400"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marL="0" indent="0" algn="just">
              <a:buNone/>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97</a:t>
            </a:fld>
            <a:endParaRPr lang="en-US" dirty="0"/>
          </a:p>
        </p:txBody>
      </p:sp>
    </p:spTree>
    <p:extLst>
      <p:ext uri="{BB962C8B-B14F-4D97-AF65-F5344CB8AC3E}">
        <p14:creationId xmlns:p14="http://schemas.microsoft.com/office/powerpoint/2010/main" val="13348046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Continue…</a:t>
            </a:r>
          </a:p>
        </p:txBody>
      </p:sp>
      <p:sp>
        <p:nvSpPr>
          <p:cNvPr id="3" name="Content Placeholder 2"/>
          <p:cNvSpPr>
            <a:spLocks noGrp="1"/>
          </p:cNvSpPr>
          <p:nvPr>
            <p:ph idx="1"/>
          </p:nvPr>
        </p:nvSpPr>
        <p:spPr>
          <a:xfrm>
            <a:off x="1219200" y="1524000"/>
            <a:ext cx="7239000" cy="4876800"/>
          </a:xfrm>
        </p:spPr>
        <p:txBody>
          <a:bodyPr>
            <a:noAutofit/>
          </a:bodyPr>
          <a:lstStyle/>
          <a:p>
            <a:pPr lvl="0" algn="just">
              <a:buFont typeface="Wingdings" panose="05000000000000000000" pitchFamily="2" charset="2"/>
              <a:buChar char="q"/>
            </a:pPr>
            <a:r>
              <a:rPr lang="en-IN" sz="2400" b="1" i="1" dirty="0">
                <a:latin typeface="Times New Roman" pitchFamily="18" charset="0"/>
                <a:cs typeface="Times New Roman" pitchFamily="18" charset="0"/>
              </a:rPr>
              <a:t>CLI:</a:t>
            </a:r>
            <a:r>
              <a:rPr lang="en-IN" sz="2400" b="1" dirty="0">
                <a:latin typeface="Times New Roman" pitchFamily="18" charset="0"/>
                <a:cs typeface="Times New Roman" pitchFamily="18" charset="0"/>
              </a:rPr>
              <a:t>  </a:t>
            </a:r>
            <a:r>
              <a:rPr lang="en-IN" sz="2400" dirty="0">
                <a:latin typeface="Times New Roman" pitchFamily="18" charset="0"/>
                <a:cs typeface="Times New Roman" pitchFamily="18" charset="0"/>
              </a:rPr>
              <a:t>Open Nebula offers a collection of commands to communicate with the system. Som0e of the interfaces are mentioned as follows:</a:t>
            </a:r>
            <a:endParaRPr lang="en-US" sz="2400" dirty="0">
              <a:latin typeface="Times New Roman" pitchFamily="18" charset="0"/>
              <a:cs typeface="Times New Roman" pitchFamily="18" charset="0"/>
            </a:endParaRPr>
          </a:p>
          <a:p>
            <a:pPr lvl="0" algn="just">
              <a:buFont typeface="Wingdings" panose="05000000000000000000" pitchFamily="2" charset="2"/>
              <a:buChar char="§"/>
            </a:pPr>
            <a:r>
              <a:rPr lang="en-IN" sz="2400" dirty="0">
                <a:latin typeface="Times New Roman" pitchFamily="18" charset="0"/>
                <a:cs typeface="Times New Roman" pitchFamily="18" charset="0"/>
              </a:rPr>
              <a:t>Oneacct: Gets accounting data from Open Nebula.</a:t>
            </a:r>
            <a:endParaRPr lang="en-US" sz="2400" dirty="0">
              <a:latin typeface="Times New Roman" pitchFamily="18" charset="0"/>
              <a:cs typeface="Times New Roman" pitchFamily="18" charset="0"/>
            </a:endParaRPr>
          </a:p>
          <a:p>
            <a:pPr lvl="0" algn="just">
              <a:buFont typeface="Wingdings" panose="05000000000000000000" pitchFamily="2" charset="2"/>
              <a:buChar char="§"/>
            </a:pPr>
            <a:r>
              <a:rPr lang="en-IN" sz="2400" dirty="0">
                <a:latin typeface="Times New Roman" pitchFamily="18" charset="0"/>
                <a:cs typeface="Times New Roman" pitchFamily="18" charset="0"/>
              </a:rPr>
              <a:t>Oneacl: Manages Open Nebula ACLs.</a:t>
            </a:r>
            <a:endParaRPr lang="en-US" sz="2400" dirty="0">
              <a:latin typeface="Times New Roman" pitchFamily="18" charset="0"/>
              <a:cs typeface="Times New Roman" pitchFamily="18" charset="0"/>
            </a:endParaRPr>
          </a:p>
          <a:p>
            <a:pPr lvl="0" algn="just">
              <a:buFont typeface="Wingdings" panose="05000000000000000000" pitchFamily="2" charset="2"/>
              <a:buChar char="§"/>
            </a:pPr>
            <a:r>
              <a:rPr lang="en-IN" sz="2400" dirty="0">
                <a:latin typeface="Times New Roman" pitchFamily="18" charset="0"/>
                <a:cs typeface="Times New Roman" pitchFamily="18" charset="0"/>
              </a:rPr>
              <a:t>Onecluster: Manages Open Nebula clusters.</a:t>
            </a:r>
            <a:endParaRPr lang="en-US" sz="2400" dirty="0">
              <a:latin typeface="Times New Roman" pitchFamily="18" charset="0"/>
              <a:cs typeface="Times New Roman" pitchFamily="18" charset="0"/>
            </a:endParaRPr>
          </a:p>
          <a:p>
            <a:pPr lvl="0" algn="just">
              <a:buFont typeface="Wingdings" panose="05000000000000000000" pitchFamily="2" charset="2"/>
              <a:buChar char="§"/>
            </a:pPr>
            <a:r>
              <a:rPr lang="en-IN" sz="2400" dirty="0">
                <a:latin typeface="Times New Roman" pitchFamily="18" charset="0"/>
                <a:cs typeface="Times New Roman" pitchFamily="18" charset="0"/>
              </a:rPr>
              <a:t>Onedatastore: Manages Open Nebula data stores.</a:t>
            </a:r>
            <a:endParaRPr lang="en-US" sz="2400" dirty="0">
              <a:latin typeface="Times New Roman" pitchFamily="18" charset="0"/>
              <a:cs typeface="Times New Roman" pitchFamily="18" charset="0"/>
            </a:endParaRPr>
          </a:p>
          <a:p>
            <a:pPr lvl="0" algn="just">
              <a:buFont typeface="Wingdings" panose="05000000000000000000" pitchFamily="2" charset="2"/>
              <a:buChar char="§"/>
            </a:pPr>
            <a:r>
              <a:rPr lang="en-IN" sz="2400" dirty="0">
                <a:latin typeface="Times New Roman" pitchFamily="18" charset="0"/>
                <a:cs typeface="Times New Roman" pitchFamily="18" charset="0"/>
              </a:rPr>
              <a:t>Onedb: Open Nebula database migration tool.</a:t>
            </a:r>
            <a:endParaRPr lang="en-US" sz="2400" dirty="0">
              <a:latin typeface="Times New Roman" pitchFamily="18" charset="0"/>
              <a:cs typeface="Times New Roman" pitchFamily="18" charset="0"/>
            </a:endParaRPr>
          </a:p>
          <a:p>
            <a:pPr lvl="0" algn="just">
              <a:buFont typeface="Wingdings" panose="05000000000000000000" pitchFamily="2" charset="2"/>
              <a:buChar char="§"/>
            </a:pPr>
            <a:r>
              <a:rPr lang="en-IN" sz="2400" dirty="0">
                <a:latin typeface="Times New Roman" pitchFamily="18" charset="0"/>
                <a:cs typeface="Times New Roman" pitchFamily="18" charset="0"/>
              </a:rPr>
              <a:t>Onegroup: Manages Open Nebula groups.</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DC583E3-794A-45C9-8990-545D7AFAF26B}" type="slidenum">
              <a:rPr lang="en-US" smtClean="0"/>
              <a:t>98</a:t>
            </a:fld>
            <a:endParaRPr lang="en-US" dirty="0"/>
          </a:p>
        </p:txBody>
      </p:sp>
    </p:spTree>
    <p:extLst>
      <p:ext uri="{BB962C8B-B14F-4D97-AF65-F5344CB8AC3E}">
        <p14:creationId xmlns:p14="http://schemas.microsoft.com/office/powerpoint/2010/main" val="372256111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Continue…</a:t>
            </a:r>
          </a:p>
        </p:txBody>
      </p:sp>
      <p:sp>
        <p:nvSpPr>
          <p:cNvPr id="3" name="Content Placeholder 2"/>
          <p:cNvSpPr>
            <a:spLocks noGrp="1"/>
          </p:cNvSpPr>
          <p:nvPr>
            <p:ph idx="1"/>
          </p:nvPr>
        </p:nvSpPr>
        <p:spPr>
          <a:xfrm>
            <a:off x="1524000" y="1447800"/>
            <a:ext cx="7239000" cy="4876800"/>
          </a:xfrm>
        </p:spPr>
        <p:txBody>
          <a:bodyPr>
            <a:noAutofit/>
          </a:bodyPr>
          <a:lstStyle/>
          <a:p>
            <a:pPr lvl="0" algn="just">
              <a:buFont typeface="Wingdings" panose="05000000000000000000" pitchFamily="2" charset="2"/>
              <a:buChar char="§"/>
            </a:pPr>
            <a:r>
              <a:rPr lang="en-IN" sz="2400" dirty="0">
                <a:latin typeface="Times New Roman" pitchFamily="18" charset="0"/>
                <a:cs typeface="Times New Roman" pitchFamily="18" charset="0"/>
              </a:rPr>
              <a:t>Onehost: Manages Open Nebula hosts.</a:t>
            </a:r>
            <a:endParaRPr lang="en-US" sz="2400" dirty="0">
              <a:latin typeface="Times New Roman" pitchFamily="18" charset="0"/>
              <a:cs typeface="Times New Roman" pitchFamily="18" charset="0"/>
            </a:endParaRPr>
          </a:p>
          <a:p>
            <a:pPr lvl="0" algn="just">
              <a:buFont typeface="Wingdings" panose="05000000000000000000" pitchFamily="2" charset="2"/>
              <a:buChar char="§"/>
            </a:pPr>
            <a:r>
              <a:rPr lang="en-IN" sz="2400" dirty="0">
                <a:latin typeface="Times New Roman" pitchFamily="18" charset="0"/>
                <a:cs typeface="Times New Roman" pitchFamily="18" charset="0"/>
              </a:rPr>
              <a:t>Oneimage: Manages Open Nebula images.</a:t>
            </a:r>
            <a:endParaRPr lang="en-US" sz="2400" dirty="0">
              <a:latin typeface="Times New Roman" pitchFamily="18" charset="0"/>
              <a:cs typeface="Times New Roman" pitchFamily="18" charset="0"/>
            </a:endParaRPr>
          </a:p>
          <a:p>
            <a:pPr lvl="0" algn="just">
              <a:buFont typeface="Wingdings" panose="05000000000000000000" pitchFamily="2" charset="2"/>
              <a:buChar char="§"/>
            </a:pPr>
            <a:r>
              <a:rPr lang="en-IN" sz="2400" dirty="0">
                <a:latin typeface="Times New Roman" pitchFamily="18" charset="0"/>
                <a:cs typeface="Times New Roman" pitchFamily="18" charset="0"/>
              </a:rPr>
              <a:t>Onetemplate: Manages Open Nebula templates.</a:t>
            </a:r>
            <a:endParaRPr lang="en-US" sz="2400" dirty="0">
              <a:latin typeface="Times New Roman" pitchFamily="18" charset="0"/>
              <a:cs typeface="Times New Roman" pitchFamily="18" charset="0"/>
            </a:endParaRPr>
          </a:p>
          <a:p>
            <a:pPr lvl="0" algn="just">
              <a:buFont typeface="Wingdings" panose="05000000000000000000" pitchFamily="2" charset="2"/>
              <a:buChar char="§"/>
            </a:pPr>
            <a:r>
              <a:rPr lang="en-IN" sz="2400" dirty="0">
                <a:latin typeface="Times New Roman" pitchFamily="18" charset="0"/>
                <a:cs typeface="Times New Roman" pitchFamily="18" charset="0"/>
              </a:rPr>
              <a:t>Oneuser: Manages Open Nebula users.</a:t>
            </a:r>
            <a:endParaRPr lang="en-US" sz="2400" dirty="0">
              <a:latin typeface="Times New Roman" pitchFamily="18" charset="0"/>
              <a:cs typeface="Times New Roman" pitchFamily="18" charset="0"/>
            </a:endParaRPr>
          </a:p>
          <a:p>
            <a:pPr lvl="0" algn="just">
              <a:buFont typeface="Wingdings" panose="05000000000000000000" pitchFamily="2" charset="2"/>
              <a:buChar char="§"/>
            </a:pPr>
            <a:r>
              <a:rPr lang="en-IN" sz="2400" dirty="0">
                <a:latin typeface="Times New Roman" pitchFamily="18" charset="0"/>
                <a:cs typeface="Times New Roman" pitchFamily="18" charset="0"/>
              </a:rPr>
              <a:t>Onevdc: Manages Open Nebula Virtual Data Centers.</a:t>
            </a:r>
            <a:endParaRPr lang="en-US" sz="2400" dirty="0">
              <a:latin typeface="Times New Roman" pitchFamily="18" charset="0"/>
              <a:cs typeface="Times New Roman" pitchFamily="18" charset="0"/>
            </a:endParaRPr>
          </a:p>
          <a:p>
            <a:pPr lvl="0" algn="just">
              <a:buFont typeface="Wingdings" panose="05000000000000000000" pitchFamily="2" charset="2"/>
              <a:buChar char="§"/>
            </a:pPr>
            <a:r>
              <a:rPr lang="en-IN" sz="2400" dirty="0">
                <a:latin typeface="Times New Roman" pitchFamily="18" charset="0"/>
                <a:cs typeface="Times New Roman" pitchFamily="18" charset="0"/>
              </a:rPr>
              <a:t>Onevm: Manages Open Nebula virtual machines.</a:t>
            </a:r>
            <a:endParaRPr lang="en-US" sz="2400" dirty="0">
              <a:latin typeface="Times New Roman" pitchFamily="18" charset="0"/>
              <a:cs typeface="Times New Roman" pitchFamily="18" charset="0"/>
            </a:endParaRPr>
          </a:p>
          <a:p>
            <a:pPr lvl="0" algn="just">
              <a:buFont typeface="Wingdings" panose="05000000000000000000" pitchFamily="2" charset="2"/>
              <a:buChar char="§"/>
            </a:pPr>
            <a:r>
              <a:rPr lang="en-IN" sz="2400" dirty="0">
                <a:latin typeface="Times New Roman" pitchFamily="18" charset="0"/>
                <a:cs typeface="Times New Roman" pitchFamily="18" charset="0"/>
              </a:rPr>
              <a:t>Onevnet: Manages Open Nebula networks.</a:t>
            </a:r>
            <a:endParaRPr lang="en-US" sz="2400" dirty="0">
              <a:latin typeface="Times New Roman" pitchFamily="18" charset="0"/>
              <a:cs typeface="Times New Roman" pitchFamily="18" charset="0"/>
            </a:endParaRPr>
          </a:p>
          <a:p>
            <a:pPr lvl="0" algn="just">
              <a:buFont typeface="Wingdings" panose="05000000000000000000" pitchFamily="2" charset="2"/>
              <a:buChar char="§"/>
            </a:pPr>
            <a:r>
              <a:rPr lang="en-IN" sz="2400" dirty="0">
                <a:latin typeface="Times New Roman" pitchFamily="18" charset="0"/>
                <a:cs typeface="Times New Roman" pitchFamily="18" charset="0"/>
              </a:rPr>
              <a:t>Onezone: Manages Open Nebula zone.</a:t>
            </a:r>
            <a:endParaRPr lang="en-US" sz="2400" dirty="0">
              <a:latin typeface="Times New Roman" pitchFamily="18" charset="0"/>
              <a:cs typeface="Times New Roman" pitchFamily="18" charset="0"/>
            </a:endParaRPr>
          </a:p>
          <a:p>
            <a:pPr algn="just">
              <a:buFont typeface="Wingdings" panose="05000000000000000000" pitchFamily="2" charset="2"/>
              <a:buChar char="§"/>
            </a:pPr>
            <a:endParaRPr lang="en-US" sz="2400" dirty="0">
              <a:latin typeface="Times New Roman" pitchFamily="18" charset="0"/>
              <a:cs typeface="Times New Roman" pitchFamily="18" charset="0"/>
            </a:endParaRPr>
          </a:p>
          <a:p>
            <a:pPr marL="0" indent="0" algn="just">
              <a:buNone/>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228600" y="787783"/>
            <a:ext cx="867606" cy="365125"/>
          </a:xfrm>
        </p:spPr>
        <p:txBody>
          <a:bodyPr/>
          <a:lstStyle/>
          <a:p>
            <a:fld id="{4DC583E3-794A-45C9-8990-545D7AFAF26B}" type="slidenum">
              <a:rPr lang="en-US" smtClean="0"/>
              <a:t>99</a:t>
            </a:fld>
            <a:endParaRPr lang="en-US" dirty="0"/>
          </a:p>
        </p:txBody>
      </p:sp>
    </p:spTree>
    <p:extLst>
      <p:ext uri="{BB962C8B-B14F-4D97-AF65-F5344CB8AC3E}">
        <p14:creationId xmlns:p14="http://schemas.microsoft.com/office/powerpoint/2010/main" val="3895326046"/>
      </p:ext>
    </p:extLst>
  </p:cSld>
  <p:clrMapOvr>
    <a:masterClrMapping/>
  </p:clrMapOvr>
</p:sld>
</file>

<file path=ppt/theme/theme1.xml><?xml version="1.0" encoding="utf-8"?>
<a:theme xmlns:a="http://schemas.openxmlformats.org/drawingml/2006/main" name="Theme2">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331</TotalTime>
  <Words>7211</Words>
  <Application>Microsoft Office PowerPoint</Application>
  <PresentationFormat>On-screen Show (4:3)</PresentationFormat>
  <Paragraphs>669</Paragraphs>
  <Slides>116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116</vt:i4>
      </vt:variant>
    </vt:vector>
  </HeadingPairs>
  <TitlesOfParts>
    <vt:vector size="123" baseType="lpstr">
      <vt:lpstr>Arial</vt:lpstr>
      <vt:lpstr>Calibri</vt:lpstr>
      <vt:lpstr>Century Gothic</vt:lpstr>
      <vt:lpstr>Times New Roman</vt:lpstr>
      <vt:lpstr>Wingdings</vt:lpstr>
      <vt:lpstr>Wingdings 3</vt:lpstr>
      <vt:lpstr>Theme2</vt:lpstr>
      <vt:lpstr> Chapter -4 Cloud Licensing &amp; Major Players</vt:lpstr>
      <vt:lpstr>Topics:</vt:lpstr>
      <vt:lpstr>4.1 INTRODUCTION </vt:lpstr>
      <vt:lpstr>Continue…</vt:lpstr>
      <vt:lpstr>4.2 CLOUD DATA CENTER </vt:lpstr>
      <vt:lpstr>4.2.1 Requirements </vt:lpstr>
      <vt:lpstr>4.2.2 Comparing Traditional and Cloud Data Center </vt:lpstr>
      <vt:lpstr>Continue…</vt:lpstr>
      <vt:lpstr>4.3 MOVING IN TO THE CLOUD</vt:lpstr>
      <vt:lpstr>4.3.1 Comparison of Traditional Computing and Cloud Computing </vt:lpstr>
      <vt:lpstr>Continue…</vt:lpstr>
      <vt:lpstr>4.3.2  Benefits of Cloud Computing </vt:lpstr>
      <vt:lpstr>4.4  ISSUES IN CLOUD COMPUTING </vt:lpstr>
      <vt:lpstr>4.4.1 Security Issues </vt:lpstr>
      <vt:lpstr>Continue…</vt:lpstr>
      <vt:lpstr>4.4.2  Data Issues </vt:lpstr>
      <vt:lpstr>4.4.3 Performance Issues </vt:lpstr>
      <vt:lpstr>Continue…</vt:lpstr>
      <vt:lpstr>4.4.4  Energy Related Issues </vt:lpstr>
      <vt:lpstr>4.4.5 Fault Tolerance </vt:lpstr>
      <vt:lpstr>4.5  KNOW YOUR SOFTWARE LICENSES </vt:lpstr>
      <vt:lpstr>Continue…</vt:lpstr>
      <vt:lpstr>Continue…</vt:lpstr>
      <vt:lpstr>4.6   SERVICE LEVELS OF CLOUD APPLICATIONS </vt:lpstr>
      <vt:lpstr>Continue…</vt:lpstr>
      <vt:lpstr>4.6.1  Common Metrics </vt:lpstr>
      <vt:lpstr>4.6.2   Cloud Computing </vt:lpstr>
      <vt:lpstr>Continue…</vt:lpstr>
      <vt:lpstr>Continue…</vt:lpstr>
      <vt:lpstr>4.6.3 Service Levels </vt:lpstr>
      <vt:lpstr>Continue…</vt:lpstr>
      <vt:lpstr>Continue…</vt:lpstr>
      <vt:lpstr>4.7   MAJOR PLAYERS IN CLOUD COMPUTING </vt:lpstr>
      <vt:lpstr>Continue…</vt:lpstr>
      <vt:lpstr>PowerPoint Presentation</vt:lpstr>
      <vt:lpstr>4.8   EUCALYPTUS</vt:lpstr>
      <vt:lpstr>Continue…</vt:lpstr>
      <vt:lpstr>Continue…</vt:lpstr>
      <vt:lpstr>4.8.1 History  </vt:lpstr>
      <vt:lpstr>Continue…</vt:lpstr>
      <vt:lpstr>Continue…</vt:lpstr>
      <vt:lpstr>Continue…</vt:lpstr>
      <vt:lpstr>4.8.2 Release History </vt:lpstr>
      <vt:lpstr>4.8.3 Overview  </vt:lpstr>
      <vt:lpstr>4.8.4 Goals of Eucalyptus </vt:lpstr>
      <vt:lpstr>4.8.5 Eucalyptus Architecture </vt:lpstr>
      <vt:lpstr>PowerPoint Presentation</vt:lpstr>
      <vt:lpstr>4.8.6 Eucalyptus Terminology</vt:lpstr>
      <vt:lpstr>Continue…</vt:lpstr>
      <vt:lpstr>Continue…</vt:lpstr>
      <vt:lpstr>Continue…</vt:lpstr>
      <vt:lpstr>Continue…</vt:lpstr>
      <vt:lpstr>Continue…</vt:lpstr>
      <vt:lpstr>4.8.7   Eucalyptus Components </vt:lpstr>
      <vt:lpstr>PowerPoint Presentation</vt:lpstr>
      <vt:lpstr>Continue…</vt:lpstr>
      <vt:lpstr>Continue…</vt:lpstr>
      <vt:lpstr>Continue…</vt:lpstr>
      <vt:lpstr>PowerPoint Presentation</vt:lpstr>
      <vt:lpstr>Continue…</vt:lpstr>
      <vt:lpstr>Continue…</vt:lpstr>
      <vt:lpstr>Continue…</vt:lpstr>
      <vt:lpstr>4.8.8   Mechanism </vt:lpstr>
      <vt:lpstr>Continue…</vt:lpstr>
      <vt:lpstr>Continue…</vt:lpstr>
      <vt:lpstr>4.8.9   Compatibility of Eucalyptus with Amazon EC2 </vt:lpstr>
      <vt:lpstr>Continue...</vt:lpstr>
      <vt:lpstr>Continue…</vt:lpstr>
      <vt:lpstr>Continue…</vt:lpstr>
      <vt:lpstr>Continue…</vt:lpstr>
      <vt:lpstr>Continue…</vt:lpstr>
      <vt:lpstr>4.8.10   Functionality </vt:lpstr>
      <vt:lpstr>Continue…</vt:lpstr>
      <vt:lpstr>Continue…</vt:lpstr>
      <vt:lpstr>4.9 NIMBUS </vt:lpstr>
      <vt:lpstr>Continue…</vt:lpstr>
      <vt:lpstr>4.9.1   Goals</vt:lpstr>
      <vt:lpstr>4.10   OPEN NEBULA</vt:lpstr>
      <vt:lpstr>4.10.2   History </vt:lpstr>
      <vt:lpstr>Continue…</vt:lpstr>
      <vt:lpstr>4.10.3   Objectives </vt:lpstr>
      <vt:lpstr>Continue…</vt:lpstr>
      <vt:lpstr>Continue…</vt:lpstr>
      <vt:lpstr>4.10.4   Key Features of Open Nebula </vt:lpstr>
      <vt:lpstr>Continue…</vt:lpstr>
      <vt:lpstr>Continue…</vt:lpstr>
      <vt:lpstr>Continue…</vt:lpstr>
      <vt:lpstr>Continue…</vt:lpstr>
      <vt:lpstr>Continue…</vt:lpstr>
      <vt:lpstr>Continue…</vt:lpstr>
      <vt:lpstr>Continue…</vt:lpstr>
      <vt:lpstr>4.10.5   Design Principles of Open Nebula Model </vt:lpstr>
      <vt:lpstr>4.10.6   Open Nebula Architecture </vt:lpstr>
      <vt:lpstr>Continue…</vt:lpstr>
      <vt:lpstr>PowerPoint Presentation</vt:lpstr>
      <vt:lpstr>Continue…</vt:lpstr>
      <vt:lpstr>Continue…</vt:lpstr>
      <vt:lpstr>Continue…</vt:lpstr>
      <vt:lpstr>Continue…</vt:lpstr>
      <vt:lpstr>4.10.7  Open Nebula Computing Platform</vt:lpstr>
      <vt:lpstr>PowerPoint Presentation</vt:lpstr>
      <vt:lpstr>4.11 CLOUDSIM </vt:lpstr>
      <vt:lpstr>Continue…</vt:lpstr>
      <vt:lpstr>Continue…</vt:lpstr>
      <vt:lpstr>Continue…</vt:lpstr>
      <vt:lpstr>RECAPITULATION </vt:lpstr>
      <vt:lpstr>Continue…</vt:lpstr>
      <vt:lpstr>Continue…</vt:lpstr>
      <vt:lpstr>Continue…</vt:lpstr>
      <vt:lpstr>Continue…</vt:lpstr>
      <vt:lpstr>Continue…</vt:lpstr>
      <vt:lpstr>Continue…</vt:lpstr>
      <vt:lpstr>BIBILIOGRAPHY </vt:lpstr>
      <vt:lpstr>Continue…</vt:lpstr>
      <vt:lpstr>Continue…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Narayana</dc:creator>
  <cp:lastModifiedBy>M N Rao</cp:lastModifiedBy>
  <cp:revision>66</cp:revision>
  <dcterms:created xsi:type="dcterms:W3CDTF">2015-05-18T18:58:49Z</dcterms:created>
  <dcterms:modified xsi:type="dcterms:W3CDTF">2023-08-27T01:48:52Z</dcterms:modified>
</cp:coreProperties>
</file>