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74"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369" r:id="rId112"/>
    <p:sldId id="370" r:id="rId113"/>
    <p:sldId id="371" r:id="rId114"/>
    <p:sldId id="372" r:id="rId115"/>
    <p:sldId id="373" r:id="rId1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5" autoAdjust="0"/>
    <p:restoredTop sz="94579" autoAdjust="0"/>
  </p:normalViewPr>
  <p:slideViewPr>
    <p:cSldViewPr>
      <p:cViewPr varScale="1">
        <p:scale>
          <a:sx n="59" d="100"/>
          <a:sy n="59" d="100"/>
        </p:scale>
        <p:origin x="150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EB8E93-24F9-4BC5-935E-A2F6EEF7E363}" type="datetimeFigureOut">
              <a:rPr lang="en-US" smtClean="0"/>
              <a:pPr/>
              <a:t>8/27/2023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C50E32D9-3B8B-4F16-B80A-0D7E17FB2C1A}" type="slidenum">
              <a:rPr lang="en-US" smtClean="0"/>
              <a:pPr/>
              <a:t>‹#›</a:t>
            </a:fld>
            <a:endParaRPr lang="en-US" dirty="0"/>
          </a:p>
        </p:txBody>
      </p:sp>
    </p:spTree>
    <p:extLst>
      <p:ext uri="{BB962C8B-B14F-4D97-AF65-F5344CB8AC3E}">
        <p14:creationId xmlns:p14="http://schemas.microsoft.com/office/powerpoint/2010/main" val="2398441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EB8E93-24F9-4BC5-935E-A2F6EEF7E363}" type="datetimeFigureOut">
              <a:rPr lang="en-US" smtClean="0"/>
              <a:pPr/>
              <a:t>8/27/2023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50E32D9-3B8B-4F16-B80A-0D7E17FB2C1A}" type="slidenum">
              <a:rPr lang="en-US" smtClean="0"/>
              <a:pPr/>
              <a:t>‹#›</a:t>
            </a:fld>
            <a:endParaRPr lang="en-US" dirty="0"/>
          </a:p>
        </p:txBody>
      </p:sp>
    </p:spTree>
    <p:extLst>
      <p:ext uri="{BB962C8B-B14F-4D97-AF65-F5344CB8AC3E}">
        <p14:creationId xmlns:p14="http://schemas.microsoft.com/office/powerpoint/2010/main" val="3901421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EB8E93-24F9-4BC5-935E-A2F6EEF7E363}" type="datetimeFigureOut">
              <a:rPr lang="en-US" smtClean="0"/>
              <a:pPr/>
              <a:t>8/27/2023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50E32D9-3B8B-4F16-B80A-0D7E17FB2C1A}"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69146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1EB8E93-24F9-4BC5-935E-A2F6EEF7E363}" type="datetimeFigureOut">
              <a:rPr lang="en-US" smtClean="0"/>
              <a:pPr/>
              <a:t>8/27/2023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50E32D9-3B8B-4F16-B80A-0D7E17FB2C1A}" type="slidenum">
              <a:rPr lang="en-US" smtClean="0"/>
              <a:pPr/>
              <a:t>‹#›</a:t>
            </a:fld>
            <a:endParaRPr lang="en-US" dirty="0"/>
          </a:p>
        </p:txBody>
      </p:sp>
    </p:spTree>
    <p:extLst>
      <p:ext uri="{BB962C8B-B14F-4D97-AF65-F5344CB8AC3E}">
        <p14:creationId xmlns:p14="http://schemas.microsoft.com/office/powerpoint/2010/main" val="3264794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1EB8E93-24F9-4BC5-935E-A2F6EEF7E363}" type="datetimeFigureOut">
              <a:rPr lang="en-US" smtClean="0"/>
              <a:pPr/>
              <a:t>8/27/2023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50E32D9-3B8B-4F16-B80A-0D7E17FB2C1A}"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61308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1EB8E93-24F9-4BC5-935E-A2F6EEF7E363}" type="datetimeFigureOut">
              <a:rPr lang="en-US" smtClean="0"/>
              <a:pPr/>
              <a:t>8/27/2023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50E32D9-3B8B-4F16-B80A-0D7E17FB2C1A}" type="slidenum">
              <a:rPr lang="en-US" smtClean="0"/>
              <a:pPr/>
              <a:t>‹#›</a:t>
            </a:fld>
            <a:endParaRPr lang="en-US" dirty="0"/>
          </a:p>
        </p:txBody>
      </p:sp>
    </p:spTree>
    <p:extLst>
      <p:ext uri="{BB962C8B-B14F-4D97-AF65-F5344CB8AC3E}">
        <p14:creationId xmlns:p14="http://schemas.microsoft.com/office/powerpoint/2010/main" val="655739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EB8E93-24F9-4BC5-935E-A2F6EEF7E363}" type="datetimeFigureOut">
              <a:rPr lang="en-US" smtClean="0"/>
              <a:pPr/>
              <a:t>8/27/2023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50E32D9-3B8B-4F16-B80A-0D7E17FB2C1A}" type="slidenum">
              <a:rPr lang="en-US" smtClean="0"/>
              <a:pPr/>
              <a:t>‹#›</a:t>
            </a:fld>
            <a:endParaRPr lang="en-US" dirty="0"/>
          </a:p>
        </p:txBody>
      </p:sp>
    </p:spTree>
    <p:extLst>
      <p:ext uri="{BB962C8B-B14F-4D97-AF65-F5344CB8AC3E}">
        <p14:creationId xmlns:p14="http://schemas.microsoft.com/office/powerpoint/2010/main" val="1245537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EB8E93-24F9-4BC5-935E-A2F6EEF7E363}" type="datetimeFigureOut">
              <a:rPr lang="en-US" smtClean="0"/>
              <a:pPr/>
              <a:t>8/27/2023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50E32D9-3B8B-4F16-B80A-0D7E17FB2C1A}" type="slidenum">
              <a:rPr lang="en-US" smtClean="0"/>
              <a:pPr/>
              <a:t>‹#›</a:t>
            </a:fld>
            <a:endParaRPr lang="en-US" dirty="0"/>
          </a:p>
        </p:txBody>
      </p:sp>
    </p:spTree>
    <p:extLst>
      <p:ext uri="{BB962C8B-B14F-4D97-AF65-F5344CB8AC3E}">
        <p14:creationId xmlns:p14="http://schemas.microsoft.com/office/powerpoint/2010/main" val="1434057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EB8E93-24F9-4BC5-935E-A2F6EEF7E363}" type="datetimeFigureOut">
              <a:rPr lang="en-US" smtClean="0"/>
              <a:pPr/>
              <a:t>8/27/2023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50E32D9-3B8B-4F16-B80A-0D7E17FB2C1A}" type="slidenum">
              <a:rPr lang="en-US" smtClean="0"/>
              <a:pPr/>
              <a:t>‹#›</a:t>
            </a:fld>
            <a:endParaRPr lang="en-US" dirty="0"/>
          </a:p>
        </p:txBody>
      </p:sp>
    </p:spTree>
    <p:extLst>
      <p:ext uri="{BB962C8B-B14F-4D97-AF65-F5344CB8AC3E}">
        <p14:creationId xmlns:p14="http://schemas.microsoft.com/office/powerpoint/2010/main" val="588134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EB8E93-24F9-4BC5-935E-A2F6EEF7E363}" type="datetimeFigureOut">
              <a:rPr lang="en-US" smtClean="0"/>
              <a:pPr/>
              <a:t>8/27/2023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50E32D9-3B8B-4F16-B80A-0D7E17FB2C1A}" type="slidenum">
              <a:rPr lang="en-US" smtClean="0"/>
              <a:pPr/>
              <a:t>‹#›</a:t>
            </a:fld>
            <a:endParaRPr lang="en-US" dirty="0"/>
          </a:p>
        </p:txBody>
      </p:sp>
    </p:spTree>
    <p:extLst>
      <p:ext uri="{BB962C8B-B14F-4D97-AF65-F5344CB8AC3E}">
        <p14:creationId xmlns:p14="http://schemas.microsoft.com/office/powerpoint/2010/main" val="495206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EB8E93-24F9-4BC5-935E-A2F6EEF7E363}" type="datetimeFigureOut">
              <a:rPr lang="en-US" smtClean="0"/>
              <a:pPr/>
              <a:t>8/27/2023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C50E32D9-3B8B-4F16-B80A-0D7E17FB2C1A}" type="slidenum">
              <a:rPr lang="en-US" smtClean="0"/>
              <a:pPr/>
              <a:t>‹#›</a:t>
            </a:fld>
            <a:endParaRPr lang="en-US" dirty="0"/>
          </a:p>
        </p:txBody>
      </p:sp>
    </p:spTree>
    <p:extLst>
      <p:ext uri="{BB962C8B-B14F-4D97-AF65-F5344CB8AC3E}">
        <p14:creationId xmlns:p14="http://schemas.microsoft.com/office/powerpoint/2010/main" val="2347375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EB8E93-24F9-4BC5-935E-A2F6EEF7E363}" type="datetimeFigureOut">
              <a:rPr lang="en-US" smtClean="0"/>
              <a:pPr/>
              <a:t>8/27/2023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C50E32D9-3B8B-4F16-B80A-0D7E17FB2C1A}" type="slidenum">
              <a:rPr lang="en-US" smtClean="0"/>
              <a:pPr/>
              <a:t>‹#›</a:t>
            </a:fld>
            <a:endParaRPr lang="en-US" dirty="0"/>
          </a:p>
        </p:txBody>
      </p:sp>
    </p:spTree>
    <p:extLst>
      <p:ext uri="{BB962C8B-B14F-4D97-AF65-F5344CB8AC3E}">
        <p14:creationId xmlns:p14="http://schemas.microsoft.com/office/powerpoint/2010/main" val="2839598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EB8E93-24F9-4BC5-935E-A2F6EEF7E363}" type="datetimeFigureOut">
              <a:rPr lang="en-US" smtClean="0"/>
              <a:pPr/>
              <a:t>8/27/2023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50E32D9-3B8B-4F16-B80A-0D7E17FB2C1A}" type="slidenum">
              <a:rPr lang="en-US" smtClean="0"/>
              <a:pPr/>
              <a:t>‹#›</a:t>
            </a:fld>
            <a:endParaRPr lang="en-US" dirty="0"/>
          </a:p>
        </p:txBody>
      </p:sp>
    </p:spTree>
    <p:extLst>
      <p:ext uri="{BB962C8B-B14F-4D97-AF65-F5344CB8AC3E}">
        <p14:creationId xmlns:p14="http://schemas.microsoft.com/office/powerpoint/2010/main" val="3377849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B8E93-24F9-4BC5-935E-A2F6EEF7E363}" type="datetimeFigureOut">
              <a:rPr lang="en-US" smtClean="0"/>
              <a:pPr/>
              <a:t>8/27/2023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50E32D9-3B8B-4F16-B80A-0D7E17FB2C1A}" type="slidenum">
              <a:rPr lang="en-US" smtClean="0"/>
              <a:pPr/>
              <a:t>‹#›</a:t>
            </a:fld>
            <a:endParaRPr lang="en-US" dirty="0"/>
          </a:p>
        </p:txBody>
      </p:sp>
    </p:spTree>
    <p:extLst>
      <p:ext uri="{BB962C8B-B14F-4D97-AF65-F5344CB8AC3E}">
        <p14:creationId xmlns:p14="http://schemas.microsoft.com/office/powerpoint/2010/main" val="4030571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EB8E93-24F9-4BC5-935E-A2F6EEF7E363}" type="datetimeFigureOut">
              <a:rPr lang="en-US" smtClean="0"/>
              <a:pPr/>
              <a:t>8/27/2023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50E32D9-3B8B-4F16-B80A-0D7E17FB2C1A}" type="slidenum">
              <a:rPr lang="en-US" smtClean="0"/>
              <a:pPr/>
              <a:t>‹#›</a:t>
            </a:fld>
            <a:endParaRPr lang="en-US" dirty="0"/>
          </a:p>
        </p:txBody>
      </p:sp>
    </p:spTree>
    <p:extLst>
      <p:ext uri="{BB962C8B-B14F-4D97-AF65-F5344CB8AC3E}">
        <p14:creationId xmlns:p14="http://schemas.microsoft.com/office/powerpoint/2010/main" val="27804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EB8E93-24F9-4BC5-935E-A2F6EEF7E363}" type="datetimeFigureOut">
              <a:rPr lang="en-US" smtClean="0"/>
              <a:pPr/>
              <a:t>8/27/2023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50E32D9-3B8B-4F16-B80A-0D7E17FB2C1A}" type="slidenum">
              <a:rPr lang="en-US" smtClean="0"/>
              <a:pPr/>
              <a:t>‹#›</a:t>
            </a:fld>
            <a:endParaRPr lang="en-US" dirty="0"/>
          </a:p>
        </p:txBody>
      </p:sp>
    </p:spTree>
    <p:extLst>
      <p:ext uri="{BB962C8B-B14F-4D97-AF65-F5344CB8AC3E}">
        <p14:creationId xmlns:p14="http://schemas.microsoft.com/office/powerpoint/2010/main" val="1812882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21EB8E93-24F9-4BC5-935E-A2F6EEF7E363}" type="datetimeFigureOut">
              <a:rPr lang="en-US" smtClean="0"/>
              <a:pPr/>
              <a:t>8/27/2023</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C50E32D9-3B8B-4F16-B80A-0D7E17FB2C1A}" type="slidenum">
              <a:rPr lang="en-US" smtClean="0"/>
              <a:pPr/>
              <a:t>‹#›</a:t>
            </a:fld>
            <a:endParaRPr lang="en-US" dirty="0"/>
          </a:p>
        </p:txBody>
      </p:sp>
    </p:spTree>
    <p:extLst>
      <p:ext uri="{BB962C8B-B14F-4D97-AF65-F5344CB8AC3E}">
        <p14:creationId xmlns:p14="http://schemas.microsoft.com/office/powerpoint/2010/main" val="8512978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83427"/>
            <a:ext cx="8001000" cy="647700"/>
          </a:xfrm>
        </p:spPr>
        <p:txBody>
          <a:bodyPr>
            <a:normAutofit/>
          </a:bodyPr>
          <a:lstStyle/>
          <a:p>
            <a:pPr algn="ctr"/>
            <a:r>
              <a:rPr lang="en-US" dirty="0"/>
              <a:t>CHAPTER 3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133600"/>
            <a:ext cx="5029200" cy="4038600"/>
          </a:xfrm>
          <a:prstGeom prst="rect">
            <a:avLst/>
          </a:prstGeom>
        </p:spPr>
      </p:pic>
      <p:sp>
        <p:nvSpPr>
          <p:cNvPr id="5" name="Title 1"/>
          <p:cNvSpPr txBox="1">
            <a:spLocks/>
          </p:cNvSpPr>
          <p:nvPr/>
        </p:nvSpPr>
        <p:spPr>
          <a:xfrm>
            <a:off x="990601" y="1231127"/>
            <a:ext cx="7924800" cy="609600"/>
          </a:xfrm>
          <a:prstGeom prst="rect">
            <a:avLst/>
          </a:prstGeom>
        </p:spPr>
        <p:txBody>
          <a:bodyPr vert="horz" lIns="45720" tIns="0" rIns="45720" bIns="0" anchor="b" anchorCtr="0">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3600" dirty="0"/>
              <a:t>security</a:t>
            </a:r>
          </a:p>
        </p:txBody>
      </p:sp>
    </p:spTree>
    <p:extLst>
      <p:ext uri="{BB962C8B-B14F-4D97-AF65-F5344CB8AC3E}">
        <p14:creationId xmlns:p14="http://schemas.microsoft.com/office/powerpoint/2010/main" val="1097262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normAutofit/>
          </a:bodyPr>
          <a:lstStyle/>
          <a:p>
            <a:r>
              <a:rPr lang="en-IN" dirty="0"/>
              <a:t>OAuth (Open Authentication):</a:t>
            </a:r>
            <a:br>
              <a:rPr lang="en-US" dirty="0"/>
            </a:br>
            <a:endParaRPr lang="en-US" dirty="0"/>
          </a:p>
        </p:txBody>
      </p:sp>
      <p:sp>
        <p:nvSpPr>
          <p:cNvPr id="3" name="Content Placeholder 2"/>
          <p:cNvSpPr>
            <a:spLocks noGrp="1"/>
          </p:cNvSpPr>
          <p:nvPr>
            <p:ph idx="1"/>
          </p:nvPr>
        </p:nvSpPr>
        <p:spPr>
          <a:xfrm>
            <a:off x="1295401" y="1371600"/>
            <a:ext cx="7848599" cy="4539622"/>
          </a:xfrm>
        </p:spPr>
        <p:txBody>
          <a:bodyPr>
            <a:normAutofit/>
          </a:bodyPr>
          <a:lstStyle/>
          <a:p>
            <a:pPr algn="just">
              <a:buFont typeface="Wingdings" pitchFamily="2" charset="2"/>
              <a:buChar char="Ø"/>
            </a:pPr>
            <a:r>
              <a:rPr lang="en-IN" sz="2400" dirty="0"/>
              <a:t>OAuth is an open authentication protocol, which allows applications to obtain user’s data in a protected way.</a:t>
            </a:r>
          </a:p>
          <a:p>
            <a:pPr algn="just">
              <a:buFont typeface="Wingdings" pitchFamily="2" charset="2"/>
              <a:buChar char="Ø"/>
            </a:pPr>
            <a:r>
              <a:rPr lang="en-IN" sz="2400" dirty="0"/>
              <a:t>It’s a simple open standard for secure API authentication. OAuth is a way for publishing and interacting with secured data. </a:t>
            </a:r>
          </a:p>
          <a:p>
            <a:pPr algn="just">
              <a:buFont typeface="Wingdings" pitchFamily="2" charset="2"/>
              <a:buChar char="Ø"/>
            </a:pPr>
            <a:r>
              <a:rPr lang="en-IN" sz="2400" dirty="0"/>
              <a:t>The main advantage for users in this is that they are completely in control of what the applications can do or what cannot do and also they need not share their passwords with any third party applications like Facebook, Twitter.</a:t>
            </a:r>
          </a:p>
          <a:p>
            <a:pPr algn="just">
              <a:buFont typeface="Wingdings" pitchFamily="2" charset="2"/>
              <a:buChar char="Ø"/>
            </a:pPr>
            <a:endParaRPr lang="en-US" sz="240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IN" dirty="0"/>
              <a:t>8 . RISK TOLERANCE IN CLOUD </a:t>
            </a:r>
            <a:endParaRPr lang="en-US" dirty="0"/>
          </a:p>
        </p:txBody>
      </p:sp>
      <p:sp>
        <p:nvSpPr>
          <p:cNvPr id="3" name="Content Placeholder 2"/>
          <p:cNvSpPr>
            <a:spLocks noGrp="1"/>
          </p:cNvSpPr>
          <p:nvPr>
            <p:ph idx="1"/>
          </p:nvPr>
        </p:nvSpPr>
        <p:spPr>
          <a:xfrm>
            <a:off x="1295401" y="1676400"/>
            <a:ext cx="7848599" cy="3777622"/>
          </a:xfrm>
        </p:spPr>
        <p:txBody>
          <a:bodyPr>
            <a:normAutofit/>
          </a:bodyPr>
          <a:lstStyle/>
          <a:p>
            <a:pPr algn="just">
              <a:buFont typeface="Wingdings" panose="05000000000000000000" pitchFamily="2" charset="2"/>
              <a:buChar char="Ø"/>
            </a:pPr>
            <a:r>
              <a:rPr lang="en-IN" sz="2400" dirty="0"/>
              <a:t>Every organization's risk tolerance is not same as other.</a:t>
            </a:r>
          </a:p>
          <a:p>
            <a:pPr algn="just">
              <a:buFont typeface="Wingdings" panose="05000000000000000000" pitchFamily="2" charset="2"/>
              <a:buChar char="Ø"/>
            </a:pPr>
            <a:r>
              <a:rPr lang="en-IN" sz="2400" dirty="0"/>
              <a:t>Some of the variables  which may show impact on risk tolerance include the kind of information that is being transmitted or stored in the cloud, not only the organization, but also its business partners and the security measures considered by the cloud providers. </a:t>
            </a:r>
          </a:p>
          <a:p>
            <a:pPr marL="0" indent="0" algn="just">
              <a:buNone/>
            </a:pPr>
            <a:endParaRPr lang="en-US" sz="2400" dirty="0"/>
          </a:p>
        </p:txBody>
      </p:sp>
    </p:spTree>
    <p:extLst>
      <p:ext uri="{BB962C8B-B14F-4D97-AF65-F5344CB8AC3E}">
        <p14:creationId xmlns:p14="http://schemas.microsoft.com/office/powerpoint/2010/main" val="37442974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371600" y="1295400"/>
            <a:ext cx="7772399" cy="4615822"/>
          </a:xfrm>
        </p:spPr>
        <p:txBody>
          <a:bodyPr>
            <a:normAutofit/>
          </a:bodyPr>
          <a:lstStyle/>
          <a:p>
            <a:pPr algn="just">
              <a:buFont typeface="Wingdings" panose="05000000000000000000" pitchFamily="2" charset="2"/>
              <a:buChar char="Ø"/>
            </a:pPr>
            <a:r>
              <a:rPr lang="en-IN" sz="2400" dirty="0"/>
              <a:t>There exist some differences in the measures that the cloud providers preferred to protect data they process or stored in the cloud. </a:t>
            </a:r>
          </a:p>
          <a:p>
            <a:pPr algn="just">
              <a:buFont typeface="Wingdings" panose="05000000000000000000" pitchFamily="2" charset="2"/>
              <a:buChar char="Ø"/>
            </a:pPr>
            <a:r>
              <a:rPr lang="en-IN" sz="2400" dirty="0"/>
              <a:t>Authentication and authorization are the basic security considerations in protecting information not only when it is in transit, but also when it is at rest.</a:t>
            </a:r>
          </a:p>
          <a:p>
            <a:pPr algn="just">
              <a:buFont typeface="Wingdings" panose="05000000000000000000" pitchFamily="2" charset="2"/>
              <a:buChar char="Ø"/>
            </a:pPr>
            <a:r>
              <a:rPr lang="en-IN" sz="2400" dirty="0"/>
              <a:t>The major risks in the area of cloud computing are primarily regarding security and privacy.</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31519354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295400"/>
            <a:ext cx="7848599" cy="4615822"/>
          </a:xfrm>
        </p:spPr>
        <p:txBody>
          <a:bodyPr>
            <a:normAutofit/>
          </a:bodyPr>
          <a:lstStyle/>
          <a:p>
            <a:pPr marL="0" indent="0" algn="just">
              <a:buNone/>
            </a:pPr>
            <a:r>
              <a:rPr lang="en-IN" sz="2400" b="1" dirty="0"/>
              <a:t>Assessing the Risk:</a:t>
            </a:r>
          </a:p>
          <a:p>
            <a:pPr algn="just">
              <a:buFont typeface="Wingdings" panose="05000000000000000000" pitchFamily="2" charset="2"/>
              <a:buChar char="Ø"/>
            </a:pPr>
            <a:r>
              <a:rPr lang="en-IN" sz="2400" dirty="0"/>
              <a:t>The following questions you need to ask before examining the risk analysis.</a:t>
            </a:r>
            <a:endParaRPr lang="en-US" sz="2400" dirty="0"/>
          </a:p>
          <a:p>
            <a:pPr marL="514350" lvl="0" indent="-514350" algn="just">
              <a:buFont typeface="+mj-lt"/>
              <a:buAutoNum type="arabicPeriod"/>
            </a:pPr>
            <a:r>
              <a:rPr lang="en-IN" sz="2400" dirty="0"/>
              <a:t>Threat impact: how much severe that threat could be?</a:t>
            </a:r>
            <a:endParaRPr lang="en-US" sz="2400" dirty="0"/>
          </a:p>
          <a:p>
            <a:pPr marL="514350" lvl="0" indent="-514350" algn="just">
              <a:buFont typeface="+mj-lt"/>
              <a:buAutoNum type="arabicPeriod"/>
            </a:pPr>
            <a:r>
              <a:rPr lang="en-IN" sz="2400" dirty="0"/>
              <a:t>Threat categorization: what might take place to your information assets?</a:t>
            </a:r>
            <a:endParaRPr lang="en-US" sz="2400" dirty="0"/>
          </a:p>
          <a:p>
            <a:pPr marL="514350" lvl="0" indent="-514350" algn="just">
              <a:buFont typeface="+mj-lt"/>
              <a:buAutoNum type="arabicPeriod"/>
            </a:pPr>
            <a:r>
              <a:rPr lang="en-IN" sz="2400" dirty="0"/>
              <a:t>Thread frequency: how frequently that might occur?</a:t>
            </a:r>
            <a:endParaRPr lang="en-US" sz="2400" dirty="0"/>
          </a:p>
          <a:p>
            <a:pPr marL="514350" lvl="0" indent="-514350" algn="just">
              <a:buFont typeface="+mj-lt"/>
              <a:buAutoNum type="arabicPeriod"/>
            </a:pPr>
            <a:r>
              <a:rPr lang="en-IN" sz="2400" dirty="0"/>
              <a:t>Uncertainty factor: how sure are you responding to the above three issues.</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94529437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447800"/>
            <a:ext cx="7848599" cy="4800600"/>
          </a:xfrm>
        </p:spPr>
        <p:txBody>
          <a:bodyPr>
            <a:noAutofit/>
          </a:bodyPr>
          <a:lstStyle/>
          <a:p>
            <a:pPr algn="just">
              <a:buFont typeface="Wingdings" panose="05000000000000000000" pitchFamily="2" charset="2"/>
              <a:buChar char="Ø"/>
            </a:pPr>
            <a:r>
              <a:rPr lang="en-IN" sz="2400" dirty="0"/>
              <a:t>The main issue regarding risk is uncertainty which is expressed in terms of probability.  </a:t>
            </a:r>
          </a:p>
          <a:p>
            <a:pPr algn="just">
              <a:buFont typeface="Wingdings" panose="05000000000000000000" pitchFamily="2" charset="2"/>
              <a:buChar char="Ø"/>
            </a:pPr>
            <a:r>
              <a:rPr lang="en-IN" sz="2400" dirty="0"/>
              <a:t>It is required here to decide what to do about it that is either countermeasures or risk mitigation. </a:t>
            </a:r>
          </a:p>
          <a:p>
            <a:pPr algn="just">
              <a:buFont typeface="Wingdings" panose="05000000000000000000" pitchFamily="2" charset="2"/>
              <a:buChar char="Ø"/>
            </a:pPr>
            <a:r>
              <a:rPr lang="en-IN" sz="2400" dirty="0"/>
              <a:t>After analysing and addressing the risks, you may pose the following questions </a:t>
            </a:r>
            <a:endParaRPr lang="en-US" sz="2400" dirty="0"/>
          </a:p>
          <a:p>
            <a:pPr marL="514350" lvl="0" indent="-514350" algn="just">
              <a:buFont typeface="+mj-lt"/>
              <a:buAutoNum type="arabicPeriod"/>
            </a:pPr>
            <a:r>
              <a:rPr lang="en-IN" sz="2400" dirty="0"/>
              <a:t>Mitigation: what are the steps to be taken to reduce the risk?</a:t>
            </a:r>
            <a:endParaRPr lang="en-US" sz="2400" dirty="0"/>
          </a:p>
          <a:p>
            <a:pPr marL="514350" lvl="0" indent="-514350" algn="just">
              <a:buFont typeface="+mj-lt"/>
              <a:buAutoNum type="arabicPeriod"/>
            </a:pPr>
            <a:r>
              <a:rPr lang="en-IN" sz="2400" dirty="0"/>
              <a:t>Mitigation cost or benefit: whether the mitigation is cost effective or not?</a:t>
            </a:r>
            <a:endParaRPr lang="en-US" sz="2400" dirty="0"/>
          </a:p>
          <a:p>
            <a:pPr marL="514350" lvl="0" indent="-514350" algn="just">
              <a:buFont typeface="+mj-lt"/>
              <a:buAutoNum type="arabicPeriod"/>
            </a:pPr>
            <a:r>
              <a:rPr lang="en-IN" sz="2400" dirty="0"/>
              <a:t>Mitigation cost: what does it incur?</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131420628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1280890"/>
          </a:xfrm>
        </p:spPr>
        <p:txBody>
          <a:bodyPr/>
          <a:lstStyle/>
          <a:p>
            <a:r>
              <a:rPr lang="en-US" dirty="0"/>
              <a:t>Continue…</a:t>
            </a:r>
          </a:p>
        </p:txBody>
      </p:sp>
      <p:sp>
        <p:nvSpPr>
          <p:cNvPr id="3" name="Content Placeholder 2"/>
          <p:cNvSpPr>
            <a:spLocks noGrp="1"/>
          </p:cNvSpPr>
          <p:nvPr>
            <p:ph idx="1"/>
          </p:nvPr>
        </p:nvSpPr>
        <p:spPr>
          <a:xfrm>
            <a:off x="1371601" y="1295400"/>
            <a:ext cx="7772399" cy="4615822"/>
          </a:xfrm>
        </p:spPr>
        <p:txBody>
          <a:bodyPr>
            <a:normAutofit/>
          </a:bodyPr>
          <a:lstStyle/>
          <a:p>
            <a:pPr marL="0" indent="0" algn="just">
              <a:buNone/>
            </a:pPr>
            <a:r>
              <a:rPr lang="en-IN" sz="2400" b="1" dirty="0"/>
              <a:t>Information Assets and Risk:</a:t>
            </a:r>
          </a:p>
          <a:p>
            <a:pPr algn="just">
              <a:buFont typeface="Wingdings" panose="05000000000000000000" pitchFamily="2" charset="2"/>
              <a:buChar char="Ø"/>
            </a:pPr>
            <a:r>
              <a:rPr lang="en-IN" sz="2400" dirty="0"/>
              <a:t>When transferring your information assets to the cloud, you required to be satisfied in the process of classifying the classes of information versus particular bits of information in individual files or databases.</a:t>
            </a:r>
          </a:p>
          <a:p>
            <a:pPr algn="just">
              <a:buFont typeface="Wingdings" panose="05000000000000000000" pitchFamily="2" charset="2"/>
              <a:buChar char="Ø"/>
            </a:pPr>
            <a:r>
              <a:rPr lang="en-IN" sz="2400" dirty="0"/>
              <a:t>Here too the problem may exist with the way of categorizing your information. This will work out to some extent if your computing systems implement information labelling, but they generally do not. </a:t>
            </a:r>
            <a:endParaRPr lang="en-US" sz="2400" dirty="0"/>
          </a:p>
        </p:txBody>
      </p:sp>
    </p:spTree>
    <p:extLst>
      <p:ext uri="{BB962C8B-B14F-4D97-AF65-F5344CB8AC3E}">
        <p14:creationId xmlns:p14="http://schemas.microsoft.com/office/powerpoint/2010/main" val="363629137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24110"/>
            <a:ext cx="7239001" cy="1280890"/>
          </a:xfrm>
        </p:spPr>
        <p:txBody>
          <a:bodyPr/>
          <a:lstStyle/>
          <a:p>
            <a:r>
              <a:rPr lang="en-US" dirty="0"/>
              <a:t>Continue…</a:t>
            </a:r>
          </a:p>
        </p:txBody>
      </p:sp>
      <p:sp>
        <p:nvSpPr>
          <p:cNvPr id="3" name="Content Placeholder 2"/>
          <p:cNvSpPr>
            <a:spLocks noGrp="1"/>
          </p:cNvSpPr>
          <p:nvPr>
            <p:ph idx="1"/>
          </p:nvPr>
        </p:nvSpPr>
        <p:spPr>
          <a:xfrm>
            <a:off x="1371601" y="1447800"/>
            <a:ext cx="7772399" cy="3777622"/>
          </a:xfrm>
        </p:spPr>
        <p:txBody>
          <a:bodyPr>
            <a:normAutofit/>
          </a:bodyPr>
          <a:lstStyle/>
          <a:p>
            <a:pPr>
              <a:buFont typeface="Wingdings" panose="05000000000000000000" pitchFamily="2" charset="2"/>
              <a:buChar char="Ø"/>
            </a:pPr>
            <a:r>
              <a:rPr lang="en-IN" dirty="0"/>
              <a:t>The information labelling in computer systems is dependent on real world processes of individuals with the intention to know and the clearance for information. </a:t>
            </a:r>
          </a:p>
          <a:p>
            <a:pPr algn="just">
              <a:buFont typeface="Wingdings" panose="05000000000000000000" pitchFamily="2" charset="2"/>
              <a:buChar char="Ø"/>
            </a:pPr>
            <a:r>
              <a:rPr lang="en-IN" dirty="0"/>
              <a:t>With the security triad (confidentiality, integrity and availability), the following questions that surround the information assets with the lines of what will be the consequence if the information asset is modified by an external entity, if the information asset was exposed, if the information asset was manipulated, if the information asset became unavailable.</a:t>
            </a: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4494602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447800"/>
            <a:ext cx="7848599" cy="3777622"/>
          </a:xfrm>
        </p:spPr>
        <p:txBody>
          <a:bodyPr>
            <a:normAutofit/>
          </a:bodyPr>
          <a:lstStyle/>
          <a:p>
            <a:pPr marL="0" indent="0" algn="just">
              <a:buNone/>
            </a:pPr>
            <a:r>
              <a:rPr lang="en-IN" sz="2400" b="1" dirty="0"/>
              <a:t>  Privacy and Confidentiality Concerns:</a:t>
            </a:r>
          </a:p>
          <a:p>
            <a:pPr algn="just">
              <a:buFont typeface="Wingdings" panose="05000000000000000000" pitchFamily="2" charset="2"/>
              <a:buChar char="Ø"/>
            </a:pPr>
            <a:r>
              <a:rPr lang="en-IN" sz="2400" dirty="0"/>
              <a:t>You may process, store or transmit the data which is subjected to regulatory and compliance requirements.</a:t>
            </a:r>
          </a:p>
          <a:p>
            <a:pPr algn="just">
              <a:buFont typeface="Wingdings" panose="05000000000000000000" pitchFamily="2" charset="2"/>
              <a:buChar char="Ø"/>
            </a:pPr>
            <a:r>
              <a:rPr lang="en-IN" sz="2400" dirty="0"/>
              <a:t>In these situations, your choice of cloud deployment hooks on an understanding whether the provider is fully compliant, else one may risk in violating privacy, legal or regulatory issues. This obligation generally falls on the customer or the user.</a:t>
            </a:r>
            <a:endParaRPr lang="en-US" sz="2400" dirty="0"/>
          </a:p>
        </p:txBody>
      </p:sp>
    </p:spTree>
    <p:extLst>
      <p:ext uri="{BB962C8B-B14F-4D97-AF65-F5344CB8AC3E}">
        <p14:creationId xmlns:p14="http://schemas.microsoft.com/office/powerpoint/2010/main" val="2817808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295400"/>
            <a:ext cx="7848599" cy="4615822"/>
          </a:xfrm>
        </p:spPr>
        <p:txBody>
          <a:bodyPr>
            <a:normAutofit/>
          </a:bodyPr>
          <a:lstStyle/>
          <a:p>
            <a:pPr algn="just">
              <a:buFont typeface="Wingdings" panose="05000000000000000000" pitchFamily="2" charset="2"/>
              <a:buChar char="Ø"/>
            </a:pPr>
            <a:r>
              <a:rPr lang="en-IN" sz="2400" dirty="0"/>
              <a:t>The implications to preserve the security of information are prominent when it comes to business and national security information. </a:t>
            </a:r>
          </a:p>
          <a:p>
            <a:pPr algn="just">
              <a:buFont typeface="Wingdings" panose="05000000000000000000" pitchFamily="2" charset="2"/>
              <a:buChar char="Ø"/>
            </a:pPr>
            <a:r>
              <a:rPr lang="en-IN" sz="2400" dirty="0"/>
              <a:t>As a customer of cloud with legal obligations, your way of handling privacy information should not be different whether you use cloud-based or traditional.</a:t>
            </a:r>
          </a:p>
          <a:p>
            <a:pPr algn="just">
              <a:buFont typeface="Wingdings" panose="05000000000000000000" pitchFamily="2" charset="2"/>
              <a:buChar char="Ø"/>
            </a:pPr>
            <a:r>
              <a:rPr lang="en-IN" sz="2400" dirty="0"/>
              <a:t>You should not store sensitive data on a server which is lack of adequate controls and need not select a cloud supplier without verifying whether it meets the standards in securing the data at different stages i.e. At rest, while processing, and in transmission.</a:t>
            </a:r>
            <a:endParaRPr lang="en-US" sz="2400" dirty="0"/>
          </a:p>
          <a:p>
            <a:pPr algn="just"/>
            <a:endParaRPr lang="en-US" sz="2400" dirty="0"/>
          </a:p>
        </p:txBody>
      </p:sp>
    </p:spTree>
    <p:extLst>
      <p:ext uri="{BB962C8B-B14F-4D97-AF65-F5344CB8AC3E}">
        <p14:creationId xmlns:p14="http://schemas.microsoft.com/office/powerpoint/2010/main" val="25286516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1280890"/>
          </a:xfrm>
        </p:spPr>
        <p:txBody>
          <a:bodyPr>
            <a:normAutofit/>
          </a:bodyPr>
          <a:lstStyle/>
          <a:p>
            <a:r>
              <a:rPr lang="en-IN" dirty="0"/>
              <a:t>RECAPITULATION</a:t>
            </a:r>
            <a:br>
              <a:rPr lang="en-US" dirty="0"/>
            </a:br>
            <a:endParaRPr lang="en-US" dirty="0"/>
          </a:p>
        </p:txBody>
      </p:sp>
      <p:sp>
        <p:nvSpPr>
          <p:cNvPr id="3" name="Content Placeholder 2"/>
          <p:cNvSpPr>
            <a:spLocks noGrp="1"/>
          </p:cNvSpPr>
          <p:nvPr>
            <p:ph idx="1"/>
          </p:nvPr>
        </p:nvSpPr>
        <p:spPr>
          <a:xfrm>
            <a:off x="1371601" y="1524000"/>
            <a:ext cx="7772399" cy="4387222"/>
          </a:xfrm>
        </p:spPr>
        <p:txBody>
          <a:bodyPr>
            <a:normAutofit/>
          </a:bodyPr>
          <a:lstStyle/>
          <a:p>
            <a:pPr algn="just">
              <a:buFont typeface="Wingdings" panose="05000000000000000000" pitchFamily="2" charset="2"/>
              <a:buChar char="Ø"/>
            </a:pPr>
            <a:r>
              <a:rPr lang="en-IN" sz="2400" dirty="0"/>
              <a:t>The main purpose of Security standards is to ensure a secure environment which provides security and privacy of secret information in the cloud.</a:t>
            </a:r>
          </a:p>
          <a:p>
            <a:pPr algn="just">
              <a:buFont typeface="Wingdings" panose="05000000000000000000" pitchFamily="2" charset="2"/>
              <a:buChar char="Ø"/>
            </a:pPr>
            <a:r>
              <a:rPr lang="en-IN" sz="2400" dirty="0"/>
              <a:t>Programming standards allow the developers to understand new code more easily and quickly and also helps in improving the readability of the software.</a:t>
            </a:r>
          </a:p>
          <a:p>
            <a:pPr algn="just">
              <a:buFont typeface="Wingdings" panose="05000000000000000000" pitchFamily="2" charset="2"/>
              <a:buChar char="Ø"/>
            </a:pPr>
            <a:r>
              <a:rPr lang="en-IN" sz="2400" dirty="0"/>
              <a:t>A message is a piece of information which has been transferred from one place to another place. </a:t>
            </a:r>
            <a:endParaRPr lang="en-US" sz="2400" dirty="0"/>
          </a:p>
        </p:txBody>
      </p:sp>
    </p:spTree>
    <p:extLst>
      <p:ext uri="{BB962C8B-B14F-4D97-AF65-F5344CB8AC3E}">
        <p14:creationId xmlns:p14="http://schemas.microsoft.com/office/powerpoint/2010/main" val="181782894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371600"/>
            <a:ext cx="7848599" cy="4539622"/>
          </a:xfrm>
        </p:spPr>
        <p:txBody>
          <a:bodyPr>
            <a:normAutofit/>
          </a:bodyPr>
          <a:lstStyle/>
          <a:p>
            <a:pPr algn="just">
              <a:buFont typeface="Wingdings" panose="05000000000000000000" pitchFamily="2" charset="2"/>
              <a:buChar char="Ø"/>
            </a:pPr>
            <a:r>
              <a:rPr lang="en-IN" sz="2400" dirty="0"/>
              <a:t>The legal and regulatory issues will vary and many new laws will come into existence which can change the responsibilities of users and providers. </a:t>
            </a:r>
          </a:p>
          <a:p>
            <a:pPr algn="just">
              <a:buFont typeface="Wingdings" panose="05000000000000000000" pitchFamily="2" charset="2"/>
              <a:buChar char="Ø"/>
            </a:pPr>
            <a:r>
              <a:rPr lang="en-IN" sz="2400" dirty="0"/>
              <a:t>The cloud security challenges are classified into three categories namely User Authentication, Data protection, Disaster and data breach.</a:t>
            </a:r>
          </a:p>
          <a:p>
            <a:pPr algn="just">
              <a:buFont typeface="Wingdings" panose="05000000000000000000" pitchFamily="2" charset="2"/>
              <a:buChar char="Ø"/>
            </a:pPr>
            <a:r>
              <a:rPr lang="en-IN" sz="2400" dirty="0"/>
              <a:t>Cloud data security mainly focuses on protecting the data at various stages when using cloud. </a:t>
            </a:r>
            <a:endParaRPr lang="en-US" sz="2400" dirty="0"/>
          </a:p>
        </p:txBody>
      </p:sp>
    </p:spTree>
    <p:extLst>
      <p:ext uri="{BB962C8B-B14F-4D97-AF65-F5344CB8AC3E}">
        <p14:creationId xmlns:p14="http://schemas.microsoft.com/office/powerpoint/2010/main" val="3270437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295400"/>
            <a:ext cx="7848599" cy="4615822"/>
          </a:xfrm>
        </p:spPr>
        <p:txBody>
          <a:bodyPr>
            <a:normAutofit/>
          </a:bodyPr>
          <a:lstStyle/>
          <a:p>
            <a:pPr algn="just">
              <a:buFont typeface="Wingdings" panose="05000000000000000000" pitchFamily="2" charset="2"/>
              <a:buChar char="Ø"/>
            </a:pPr>
            <a:r>
              <a:rPr lang="en-IN" sz="2400" dirty="0"/>
              <a:t>It is necessary to understand that privacy and security are not guaranteed by this protocol. OAuth itself offers no privacy at all but based on other protocols like SSL to implement that.</a:t>
            </a:r>
          </a:p>
          <a:p>
            <a:pPr algn="just">
              <a:buFont typeface="Wingdings" panose="05000000000000000000" pitchFamily="2" charset="2"/>
              <a:buChar char="Ø"/>
            </a:pPr>
            <a:r>
              <a:rPr lang="en-IN" sz="2400" dirty="0"/>
              <a:t>OAuth is Token-based Authentication i.e, logged-in user has a unique token which is used to access data from the site.</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8711476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295400"/>
            <a:ext cx="7238999" cy="4615822"/>
          </a:xfrm>
        </p:spPr>
        <p:txBody>
          <a:bodyPr>
            <a:normAutofit/>
          </a:bodyPr>
          <a:lstStyle/>
          <a:p>
            <a:pPr algn="just">
              <a:buFont typeface="Wingdings" panose="05000000000000000000" pitchFamily="2" charset="2"/>
              <a:buChar char="Ø"/>
            </a:pPr>
            <a:r>
              <a:rPr lang="en-IN" sz="2400" dirty="0"/>
              <a:t>Network security risks related to cloud are mobile device attacks, enterprise perimeter evaporation, increased risk of hacking and intrusion.</a:t>
            </a:r>
          </a:p>
          <a:p>
            <a:pPr algn="just">
              <a:buFont typeface="Wingdings" panose="05000000000000000000" pitchFamily="2" charset="2"/>
              <a:buChar char="Ø"/>
            </a:pPr>
            <a:r>
              <a:rPr lang="en-IN" sz="2400" dirty="0"/>
              <a:t>Regarding host security, it is the responsibility of the Cloud Service Provider (CSP) to secure the hosts in the cases of SaaS(Workday.com, Salesforce.com etc,.) and PaaS ( Salesforce.com’s Force.com, Google App Engine etc,) cloud services.</a:t>
            </a:r>
            <a:endParaRPr lang="en-US" sz="2400" dirty="0"/>
          </a:p>
        </p:txBody>
      </p:sp>
    </p:spTree>
    <p:extLst>
      <p:ext uri="{BB962C8B-B14F-4D97-AF65-F5344CB8AC3E}">
        <p14:creationId xmlns:p14="http://schemas.microsoft.com/office/powerpoint/2010/main" val="14249547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24110"/>
            <a:ext cx="7239001" cy="1280890"/>
          </a:xfrm>
        </p:spPr>
        <p:txBody>
          <a:bodyPr/>
          <a:lstStyle/>
          <a:p>
            <a:r>
              <a:rPr lang="en-US" dirty="0"/>
              <a:t>Continue…</a:t>
            </a:r>
          </a:p>
        </p:txBody>
      </p:sp>
      <p:sp>
        <p:nvSpPr>
          <p:cNvPr id="3" name="Content Placeholder 2"/>
          <p:cNvSpPr>
            <a:spLocks noGrp="1"/>
          </p:cNvSpPr>
          <p:nvPr>
            <p:ph idx="1"/>
          </p:nvPr>
        </p:nvSpPr>
        <p:spPr>
          <a:xfrm>
            <a:off x="1371601" y="1447800"/>
            <a:ext cx="7772399" cy="3777622"/>
          </a:xfrm>
        </p:spPr>
        <p:txBody>
          <a:bodyPr>
            <a:normAutofit/>
          </a:bodyPr>
          <a:lstStyle/>
          <a:p>
            <a:pPr algn="just">
              <a:buFont typeface="Wingdings" panose="05000000000000000000" pitchFamily="2" charset="2"/>
              <a:buChar char="Ø"/>
            </a:pPr>
            <a:r>
              <a:rPr lang="en-IN" sz="2400" dirty="0"/>
              <a:t>As a user, you still have the risk to manage the information that has been hosted in the cloud.</a:t>
            </a:r>
          </a:p>
          <a:p>
            <a:pPr algn="just">
              <a:buFont typeface="Wingdings" panose="05000000000000000000" pitchFamily="2" charset="2"/>
              <a:buChar char="Ø"/>
            </a:pPr>
            <a:r>
              <a:rPr lang="en-IN" sz="2400" dirty="0"/>
              <a:t>It is your task to know about the way the CSP provides security to host. </a:t>
            </a:r>
          </a:p>
          <a:p>
            <a:pPr algn="just">
              <a:buFont typeface="Wingdings" panose="05000000000000000000" pitchFamily="2" charset="2"/>
              <a:buChar char="Ø"/>
            </a:pPr>
            <a:r>
              <a:rPr lang="en-IN" sz="2400" dirty="0"/>
              <a:t>A cloud database management system is a distributed database which provides computing as a service but not a product.</a:t>
            </a:r>
          </a:p>
          <a:p>
            <a:pPr algn="just">
              <a:buFont typeface="Wingdings" panose="05000000000000000000" pitchFamily="2" charset="2"/>
              <a:buChar char="Ø"/>
            </a:pPr>
            <a:r>
              <a:rPr lang="en-IN" sz="2400" dirty="0"/>
              <a:t>The database clustering is very complex and expensive.</a:t>
            </a:r>
            <a:endParaRPr lang="en-US" sz="2400" dirty="0"/>
          </a:p>
        </p:txBody>
      </p:sp>
    </p:spTree>
    <p:extLst>
      <p:ext uri="{BB962C8B-B14F-4D97-AF65-F5344CB8AC3E}">
        <p14:creationId xmlns:p14="http://schemas.microsoft.com/office/powerpoint/2010/main" val="17818745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295400"/>
            <a:ext cx="7848599" cy="4615822"/>
          </a:xfrm>
        </p:spPr>
        <p:txBody>
          <a:bodyPr>
            <a:normAutofit/>
          </a:bodyPr>
          <a:lstStyle/>
          <a:p>
            <a:pPr algn="just">
              <a:buFont typeface="Wingdings" panose="05000000000000000000" pitchFamily="2" charset="2"/>
              <a:buChar char="Ø"/>
            </a:pPr>
            <a:r>
              <a:rPr lang="en-IN" sz="2400" dirty="0"/>
              <a:t>Replication is not that much reliable as clustering.</a:t>
            </a:r>
          </a:p>
          <a:p>
            <a:pPr algn="just">
              <a:buFont typeface="Wingdings" panose="05000000000000000000" pitchFamily="2" charset="2"/>
              <a:buChar char="Ø"/>
            </a:pPr>
            <a:r>
              <a:rPr lang="en-IN" sz="2400" dirty="0"/>
              <a:t> The major risks in the area of cloud computing are primarily regarding security and privacy. </a:t>
            </a:r>
          </a:p>
          <a:p>
            <a:pPr algn="just">
              <a:buFont typeface="Wingdings" panose="05000000000000000000" pitchFamily="2" charset="2"/>
              <a:buChar char="Ø"/>
            </a:pPr>
            <a:r>
              <a:rPr lang="en-IN" sz="2400" dirty="0"/>
              <a:t>Every organization's risk tolerance is not same.</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31466893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normAutofit/>
          </a:bodyPr>
          <a:lstStyle/>
          <a:p>
            <a:r>
              <a:rPr lang="en-IN" dirty="0"/>
              <a:t>BIBILIOGRAPHY</a:t>
            </a:r>
            <a:br>
              <a:rPr lang="en-US" dirty="0"/>
            </a:br>
            <a:endParaRPr lang="en-US" dirty="0"/>
          </a:p>
        </p:txBody>
      </p:sp>
      <p:sp>
        <p:nvSpPr>
          <p:cNvPr id="3" name="Content Placeholder 2"/>
          <p:cNvSpPr>
            <a:spLocks noGrp="1"/>
          </p:cNvSpPr>
          <p:nvPr>
            <p:ph idx="1"/>
          </p:nvPr>
        </p:nvSpPr>
        <p:spPr>
          <a:xfrm>
            <a:off x="1295401" y="1264555"/>
            <a:ext cx="7848599" cy="3777622"/>
          </a:xfrm>
        </p:spPr>
        <p:txBody>
          <a:bodyPr>
            <a:normAutofit/>
          </a:bodyPr>
          <a:lstStyle/>
          <a:p>
            <a:pPr lvl="0" algn="just">
              <a:buFont typeface="Wingdings" panose="05000000000000000000" pitchFamily="2" charset="2"/>
              <a:buChar char="Ø"/>
            </a:pPr>
            <a:r>
              <a:rPr lang="en-IN" sz="2400" dirty="0"/>
              <a:t>Anthony T.Velte, Toby J.Velte, Robert Elsenpeter, </a:t>
            </a:r>
            <a:r>
              <a:rPr lang="en-IN" sz="2400" i="1" dirty="0"/>
              <a:t>Cloud Computing A practical Approach</a:t>
            </a:r>
            <a:r>
              <a:rPr lang="en-IN" sz="2400" dirty="0"/>
              <a:t>, Mc Graw Hill. </a:t>
            </a:r>
            <a:endParaRPr lang="en-US" sz="2400" dirty="0"/>
          </a:p>
          <a:p>
            <a:pPr lvl="0" algn="just">
              <a:buFont typeface="Wingdings" panose="05000000000000000000" pitchFamily="2" charset="2"/>
              <a:buChar char="Ø"/>
            </a:pPr>
            <a:r>
              <a:rPr lang="en-IN" sz="2400" dirty="0"/>
              <a:t>George Reese, </a:t>
            </a:r>
            <a:r>
              <a:rPr lang="en-IN" sz="2400" i="1" dirty="0"/>
              <a:t>Cloud Application Architectures- Building Applications and Infrastructure in the Cloud, </a:t>
            </a:r>
            <a:r>
              <a:rPr lang="en-IN" sz="2400" dirty="0"/>
              <a:t>O’Reilly.</a:t>
            </a:r>
            <a:endParaRPr lang="en-US" sz="2400" dirty="0"/>
          </a:p>
          <a:p>
            <a:pPr lvl="0" algn="just">
              <a:buFont typeface="Wingdings" panose="05000000000000000000" pitchFamily="2" charset="2"/>
              <a:buChar char="Ø"/>
            </a:pPr>
            <a:r>
              <a:rPr lang="en-IN" sz="2400" dirty="0"/>
              <a:t>Vic (J.R.) Winkler, </a:t>
            </a:r>
            <a:r>
              <a:rPr lang="en-IN" sz="2400" i="1" dirty="0"/>
              <a:t>Securing the Cloud: Cloud Computer Security Techniques and Tactics</a:t>
            </a:r>
            <a:r>
              <a:rPr lang="en-IN" sz="2400" dirty="0"/>
              <a:t>.</a:t>
            </a:r>
            <a:endParaRPr lang="en-US" sz="2400" dirty="0"/>
          </a:p>
          <a:p>
            <a:pPr lvl="0" algn="just">
              <a:buFont typeface="Wingdings" panose="05000000000000000000" pitchFamily="2" charset="2"/>
              <a:buChar char="Ø"/>
            </a:pPr>
            <a:r>
              <a:rPr lang="en-IN" sz="2400" dirty="0"/>
              <a:t>Marvin Waschke, </a:t>
            </a:r>
            <a:r>
              <a:rPr lang="en-IN" sz="2400" i="1" dirty="0"/>
              <a:t>Cloud Standards: Agreements That Hold Together Clouds</a:t>
            </a:r>
            <a:r>
              <a:rPr lang="en-IN" sz="2400" dirty="0"/>
              <a:t>.</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292238032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295400"/>
            <a:ext cx="7848599" cy="4876800"/>
          </a:xfrm>
        </p:spPr>
        <p:txBody>
          <a:bodyPr>
            <a:noAutofit/>
          </a:bodyPr>
          <a:lstStyle/>
          <a:p>
            <a:pPr lvl="0" algn="just">
              <a:buFont typeface="Wingdings" panose="05000000000000000000" pitchFamily="2" charset="2"/>
              <a:buChar char="Ø"/>
            </a:pPr>
            <a:r>
              <a:rPr lang="en-IN" sz="2400" dirty="0"/>
              <a:t>John W. Rittinghouse, James F. Ransome, </a:t>
            </a:r>
            <a:r>
              <a:rPr lang="en-IN" sz="2400" i="1" dirty="0"/>
              <a:t>Cloud Computing Implementation, Management, and Security</a:t>
            </a:r>
            <a:r>
              <a:rPr lang="en-IN" sz="2400" dirty="0"/>
              <a:t>, CRC Press.</a:t>
            </a:r>
            <a:endParaRPr lang="en-US" sz="2400" dirty="0"/>
          </a:p>
          <a:p>
            <a:pPr lvl="0" algn="just">
              <a:buFont typeface="Wingdings" panose="05000000000000000000" pitchFamily="2" charset="2"/>
              <a:buChar char="Ø"/>
            </a:pPr>
            <a:r>
              <a:rPr lang="en-IN" sz="2400" dirty="0"/>
              <a:t>Richard Hill, Laurie Hirsch, Peter Lake, Siavash Moshiri, </a:t>
            </a:r>
            <a:r>
              <a:rPr lang="en-IN" sz="2400" i="1" dirty="0"/>
              <a:t>Guide to Cloud Computing: Principles and Practice</a:t>
            </a:r>
            <a:r>
              <a:rPr lang="en-IN" sz="2400" dirty="0"/>
              <a:t>, Springer.</a:t>
            </a:r>
            <a:endParaRPr lang="en-US" sz="2400" dirty="0"/>
          </a:p>
          <a:p>
            <a:pPr lvl="0" algn="just">
              <a:buFont typeface="Wingdings" panose="05000000000000000000" pitchFamily="2" charset="2"/>
              <a:buChar char="Ø"/>
            </a:pPr>
            <a:r>
              <a:rPr lang="en-IN" sz="2400" dirty="0"/>
              <a:t>Ronald L. Krutz, Russell Dean Vines, </a:t>
            </a:r>
            <a:r>
              <a:rPr lang="en-IN" sz="2400" i="1" dirty="0"/>
              <a:t>Cloud Security: A Comprehensive Guide to Secure Cloud Computing</a:t>
            </a:r>
            <a:r>
              <a:rPr lang="en-IN" sz="2400" dirty="0"/>
              <a:t>, John Wiley &amp; Sons, 2010.</a:t>
            </a:r>
            <a:endParaRPr lang="en-US" sz="2400" dirty="0"/>
          </a:p>
          <a:p>
            <a:pPr lvl="0" algn="just">
              <a:buFont typeface="Wingdings" panose="05000000000000000000" pitchFamily="2" charset="2"/>
              <a:buChar char="Ø"/>
            </a:pPr>
            <a:r>
              <a:rPr lang="en-IN" sz="2400" dirty="0"/>
              <a:t>Bhavani Thuraisingham, </a:t>
            </a:r>
            <a:r>
              <a:rPr lang="en-IN" sz="2400" i="1" dirty="0"/>
              <a:t>Developing and Securing the Cloud</a:t>
            </a:r>
            <a:r>
              <a:rPr lang="en-IN" sz="2400" dirty="0"/>
              <a:t>, CRC Press, 2013.</a:t>
            </a:r>
            <a:endParaRPr lang="en-US" sz="2400" dirty="0"/>
          </a:p>
          <a:p>
            <a:pPr lvl="0" algn="just">
              <a:buFont typeface="Wingdings" panose="05000000000000000000" pitchFamily="2" charset="2"/>
              <a:buChar char="Ø"/>
            </a:pPr>
            <a:r>
              <a:rPr lang="en-IN" sz="2400" dirty="0"/>
              <a:t>Paul Hopkin, </a:t>
            </a:r>
            <a:r>
              <a:rPr lang="en-IN" sz="2400" i="1" dirty="0"/>
              <a:t>Risk Management</a:t>
            </a:r>
            <a:r>
              <a:rPr lang="en-IN" sz="2400" dirty="0"/>
              <a:t>, Kogan Page Publishers, 2013.</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30904818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4522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295400"/>
            <a:ext cx="7848599" cy="4615822"/>
          </a:xfrm>
        </p:spPr>
        <p:txBody>
          <a:bodyPr>
            <a:normAutofit/>
          </a:bodyPr>
          <a:lstStyle/>
          <a:p>
            <a:pPr algn="just">
              <a:buFont typeface="Wingdings" panose="05000000000000000000" pitchFamily="2" charset="2"/>
              <a:buChar char="Ø"/>
            </a:pPr>
            <a:r>
              <a:rPr lang="en-IN" sz="2400" dirty="0"/>
              <a:t>OAuth offers the following major improvements when compared to traditional models like basic auth:</a:t>
            </a:r>
            <a:endParaRPr lang="en-US" sz="2400" dirty="0"/>
          </a:p>
          <a:p>
            <a:pPr marL="514350" lvl="0" indent="-514350" algn="just">
              <a:buFont typeface="+mj-lt"/>
              <a:buAutoNum type="arabicPeriod"/>
            </a:pPr>
            <a:r>
              <a:rPr lang="en-IN" sz="2400" dirty="0"/>
              <a:t>OAuth includes working with abstract access tokens which does not share any of the user’s passwords.</a:t>
            </a:r>
            <a:endParaRPr lang="en-US" sz="2400" dirty="0"/>
          </a:p>
          <a:p>
            <a:pPr marL="514350" lvl="0" indent="-514350" algn="just">
              <a:buFont typeface="+mj-lt"/>
              <a:buAutoNum type="arabicPeriod"/>
            </a:pPr>
            <a:r>
              <a:rPr lang="en-IN" sz="2400" dirty="0"/>
              <a:t>Users can observe the tokens which are active meaning which applications are able to access their data on the provider site.</a:t>
            </a:r>
            <a:endParaRPr lang="en-US" sz="2400" dirty="0"/>
          </a:p>
          <a:p>
            <a:pPr marL="514350" lvl="0" indent="-514350" algn="just">
              <a:buFont typeface="+mj-lt"/>
              <a:buAutoNum type="arabicPeriod"/>
            </a:pPr>
            <a:r>
              <a:rPr lang="en-IN" sz="2400" dirty="0"/>
              <a:t>The tokens that are issued from a provider site can be revoked at any given time giving more control to the user.</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907263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6781800" cy="853440"/>
          </a:xfrm>
        </p:spPr>
        <p:txBody>
          <a:bodyPr>
            <a:noAutofit/>
          </a:bodyPr>
          <a:lstStyle/>
          <a:p>
            <a:r>
              <a:rPr lang="en-IN" dirty="0"/>
              <a:t> OpenID</a:t>
            </a:r>
            <a:br>
              <a:rPr lang="en-IN" dirty="0"/>
            </a:br>
            <a:br>
              <a:rPr lang="en-IN" dirty="0"/>
            </a:br>
            <a:br>
              <a:rPr lang="en-US" dirty="0"/>
            </a:br>
            <a:endParaRPr lang="en-US" dirty="0"/>
          </a:p>
        </p:txBody>
      </p:sp>
      <p:sp>
        <p:nvSpPr>
          <p:cNvPr id="3" name="Content Placeholder 2"/>
          <p:cNvSpPr>
            <a:spLocks noGrp="1"/>
          </p:cNvSpPr>
          <p:nvPr>
            <p:ph idx="1"/>
          </p:nvPr>
        </p:nvSpPr>
        <p:spPr>
          <a:xfrm>
            <a:off x="1295400" y="1371600"/>
            <a:ext cx="7848599" cy="4539622"/>
          </a:xfrm>
        </p:spPr>
        <p:txBody>
          <a:bodyPr>
            <a:normAutofit/>
          </a:bodyPr>
          <a:lstStyle/>
          <a:p>
            <a:pPr>
              <a:buFont typeface="Wingdings" panose="05000000000000000000" pitchFamily="2" charset="2"/>
              <a:buChar char="Ø"/>
            </a:pPr>
            <a:r>
              <a:rPr lang="en-IN" sz="2400" dirty="0"/>
              <a:t>An OpenID provides you the flexibility to use an already existing identity to login to several websites, without creating new passwords.</a:t>
            </a:r>
          </a:p>
          <a:p>
            <a:pPr>
              <a:buFont typeface="Wingdings" panose="05000000000000000000" pitchFamily="2" charset="2"/>
              <a:buChar char="Ø"/>
            </a:pPr>
            <a:r>
              <a:rPr lang="en-IN" sz="2400" dirty="0"/>
              <a:t>An OpenID provides you the flexibility to use an already existing identity to login to several websites, without creating new passwords. </a:t>
            </a:r>
          </a:p>
          <a:p>
            <a:pPr>
              <a:buFont typeface="Wingdings" panose="05000000000000000000" pitchFamily="2" charset="2"/>
              <a:buChar char="Ø"/>
            </a:pPr>
            <a:r>
              <a:rPr lang="en-IN" sz="2400" dirty="0"/>
              <a:t>With OpenID, the password and account registration will be given only to the identity provider and the task of validating the identity to the participating websites will be taken care by the provider.</a:t>
            </a:r>
            <a:endParaRPr lang="en-US" sz="2400" dirty="0"/>
          </a:p>
        </p:txBody>
      </p:sp>
    </p:spTree>
    <p:extLst>
      <p:ext uri="{BB962C8B-B14F-4D97-AF65-F5344CB8AC3E}">
        <p14:creationId xmlns:p14="http://schemas.microsoft.com/office/powerpoint/2010/main" val="3690697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371600"/>
            <a:ext cx="7848599" cy="4539622"/>
          </a:xfrm>
        </p:spPr>
        <p:txBody>
          <a:bodyPr>
            <a:normAutofit/>
          </a:bodyPr>
          <a:lstStyle/>
          <a:p>
            <a:pPr algn="just">
              <a:buFont typeface="Wingdings" panose="05000000000000000000" pitchFamily="2" charset="2"/>
              <a:buChar char="Ø"/>
            </a:pPr>
            <a:r>
              <a:rPr lang="en-IN" sz="2400" dirty="0"/>
              <a:t>Users can create accounts with their choice of OpenID identity providers and are able to use those created accounts as the basis for login on to any website that accepts OpenID authentication. </a:t>
            </a:r>
          </a:p>
          <a:p>
            <a:pPr algn="just">
              <a:buFont typeface="Wingdings" panose="05000000000000000000" pitchFamily="2" charset="2"/>
              <a:buChar char="Ø"/>
            </a:pPr>
            <a:r>
              <a:rPr lang="en-IN" sz="2400" dirty="0"/>
              <a:t>It is a single-sign-on (SSO) procedure of access control. With this, the users can login once and gain access to resources across various participating systems.</a:t>
            </a:r>
            <a:endParaRPr lang="en-US" sz="2400" dirty="0"/>
          </a:p>
        </p:txBody>
      </p:sp>
    </p:spTree>
    <p:extLst>
      <p:ext uri="{BB962C8B-B14F-4D97-AF65-F5344CB8AC3E}">
        <p14:creationId xmlns:p14="http://schemas.microsoft.com/office/powerpoint/2010/main" val="4276103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295400"/>
            <a:ext cx="7848599" cy="4615822"/>
          </a:xfrm>
        </p:spPr>
        <p:txBody>
          <a:bodyPr>
            <a:normAutofit/>
          </a:bodyPr>
          <a:lstStyle/>
          <a:p>
            <a:pPr algn="just">
              <a:buFont typeface="Wingdings" panose="05000000000000000000" pitchFamily="2" charset="2"/>
              <a:buChar char="Ø"/>
            </a:pPr>
            <a:r>
              <a:rPr lang="en-IN" sz="2400" dirty="0"/>
              <a:t>OpenID is decentralized. Only standard HTTP requests and responses are used by OpenID authentication.</a:t>
            </a:r>
          </a:p>
          <a:p>
            <a:pPr algn="just">
              <a:buFont typeface="Wingdings" panose="05000000000000000000" pitchFamily="2" charset="2"/>
              <a:buChar char="Ø"/>
            </a:pPr>
            <a:r>
              <a:rPr lang="en-IN" sz="2400" dirty="0"/>
              <a:t>The only thing that is needed is that the user should have an authenticated account at any OpenID provider like Google, my OpenID or LiveJournal.</a:t>
            </a:r>
          </a:p>
          <a:p>
            <a:pPr algn="just">
              <a:buFont typeface="Wingdings" panose="05000000000000000000" pitchFamily="2" charset="2"/>
              <a:buChar char="Ø"/>
            </a:pPr>
            <a:r>
              <a:rPr lang="en-IN" sz="2400" dirty="0"/>
              <a:t>After the verification of the OpenID identifier, OpenID authentication is confirmed successful, and the user is considered to login into any relying party website.</a:t>
            </a:r>
            <a:endParaRPr lang="en-US" sz="2400" dirty="0"/>
          </a:p>
        </p:txBody>
      </p:sp>
    </p:spTree>
    <p:extLst>
      <p:ext uri="{BB962C8B-B14F-4D97-AF65-F5344CB8AC3E}">
        <p14:creationId xmlns:p14="http://schemas.microsoft.com/office/powerpoint/2010/main" val="3898832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371600"/>
            <a:ext cx="7848599" cy="4539622"/>
          </a:xfrm>
        </p:spPr>
        <p:txBody>
          <a:bodyPr>
            <a:normAutofit/>
          </a:bodyPr>
          <a:lstStyle/>
          <a:p>
            <a:pPr algn="just">
              <a:buFont typeface="Wingdings" panose="05000000000000000000" pitchFamily="2" charset="2"/>
              <a:buChar char="Ø"/>
            </a:pPr>
            <a:r>
              <a:rPr lang="en-IN" sz="2400" dirty="0"/>
              <a:t>OpenID will not provide its own authentication methods, infact if an identity provider uses strong authentication, it may be used for secured transactions.</a:t>
            </a:r>
          </a:p>
          <a:p>
            <a:pPr algn="just">
              <a:buFont typeface="Wingdings" panose="05000000000000000000" pitchFamily="2" charset="2"/>
              <a:buChar char="Ø"/>
            </a:pPr>
            <a:r>
              <a:rPr lang="en-IN" sz="2400" dirty="0"/>
              <a:t>The OpenID works as follows: A user visits a website which displays an OpenID log-in form that contains only one field for the OpenID identifier.</a:t>
            </a:r>
          </a:p>
          <a:p>
            <a:pPr algn="just">
              <a:buFont typeface="Wingdings" panose="05000000000000000000" pitchFamily="2" charset="2"/>
              <a:buChar char="Ø"/>
            </a:pPr>
            <a:r>
              <a:rPr lang="en-IN" sz="2400" dirty="0"/>
              <a:t>The user has to type the previously registered  “OpenID identifier”. </a:t>
            </a:r>
            <a:endParaRPr lang="en-US" sz="2400" dirty="0"/>
          </a:p>
          <a:p>
            <a:pPr marL="0" indent="0" algn="just">
              <a:buNone/>
            </a:pPr>
            <a:endParaRPr lang="en-US" sz="2400" dirty="0"/>
          </a:p>
          <a:p>
            <a:pPr algn="just">
              <a:buFont typeface="Wingdings" panose="05000000000000000000" pitchFamily="2" charset="2"/>
              <a:buChar char="Ø"/>
            </a:pPr>
            <a:endParaRPr lang="en-US" sz="2400" dirty="0"/>
          </a:p>
          <a:p>
            <a:pPr algn="just">
              <a:buFont typeface="Wingdings" panose="05000000000000000000" pitchFamily="2" charset="2"/>
              <a:buChar char="Ø"/>
            </a:pP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1282292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6589199" cy="1280890"/>
          </a:xfrm>
        </p:spPr>
        <p:txBody>
          <a:bodyPr>
            <a:normAutofit/>
          </a:bodyPr>
          <a:lstStyle/>
          <a:p>
            <a:r>
              <a:rPr lang="en-IN" dirty="0"/>
              <a:t>SSL/TLS</a:t>
            </a:r>
            <a:br>
              <a:rPr lang="en-US" dirty="0"/>
            </a:br>
            <a:endParaRPr lang="en-US" dirty="0"/>
          </a:p>
        </p:txBody>
      </p:sp>
      <p:sp>
        <p:nvSpPr>
          <p:cNvPr id="3" name="Content Placeholder 2"/>
          <p:cNvSpPr>
            <a:spLocks noGrp="1"/>
          </p:cNvSpPr>
          <p:nvPr>
            <p:ph idx="1"/>
          </p:nvPr>
        </p:nvSpPr>
        <p:spPr>
          <a:xfrm>
            <a:off x="1371600" y="1219200"/>
            <a:ext cx="7772399" cy="4800600"/>
          </a:xfrm>
        </p:spPr>
        <p:txBody>
          <a:bodyPr>
            <a:normAutofit/>
          </a:bodyPr>
          <a:lstStyle/>
          <a:p>
            <a:pPr>
              <a:buFont typeface="Wingdings" panose="05000000000000000000" pitchFamily="2" charset="2"/>
              <a:buChar char="Ø"/>
            </a:pPr>
            <a:r>
              <a:rPr lang="en-IN" dirty="0"/>
              <a:t>SSL stands for Secure Sockets Layer and TLS stands for Transport Layer Security. </a:t>
            </a:r>
          </a:p>
          <a:p>
            <a:pPr>
              <a:buFont typeface="Wingdings" panose="05000000000000000000" pitchFamily="2" charset="2"/>
              <a:buChar char="Ø"/>
            </a:pPr>
            <a:r>
              <a:rPr lang="en-IN" dirty="0"/>
              <a:t>Both are cryptographically secure protocols which are designed to provide data integrity and security for communications over TCP/IP.</a:t>
            </a:r>
          </a:p>
          <a:p>
            <a:pPr>
              <a:buFont typeface="Wingdings" panose="05000000000000000000" pitchFamily="2" charset="2"/>
              <a:buChar char="Ø"/>
            </a:pPr>
            <a:r>
              <a:rPr lang="en-IN" dirty="0"/>
              <a:t>Transport Layer Security (TLS) is the successor to the Secure Sockets Layer (SSL). </a:t>
            </a:r>
          </a:p>
          <a:p>
            <a:pPr>
              <a:buFont typeface="Wingdings" panose="05000000000000000000" pitchFamily="2" charset="2"/>
              <a:buChar char="Ø"/>
            </a:pPr>
            <a:r>
              <a:rPr lang="en-IN" dirty="0"/>
              <a:t>TLS offers endpoint authentication and data confidentiality with the help of cryptography.</a:t>
            </a:r>
          </a:p>
          <a:p>
            <a:pPr>
              <a:buFont typeface="Wingdings" panose="05000000000000000000" pitchFamily="2" charset="2"/>
              <a:buChar char="Ø"/>
            </a:pPr>
            <a:r>
              <a:rPr lang="en-IN" dirty="0"/>
              <a:t>Whenever client and server applications communicate across a network, TLS protocol gives assurance that no other third party may tamper or eavesdrop with any message.  </a:t>
            </a:r>
            <a:endParaRPr lang="en-US" dirty="0"/>
          </a:p>
        </p:txBody>
      </p:sp>
    </p:spTree>
    <p:extLst>
      <p:ext uri="{BB962C8B-B14F-4D97-AF65-F5344CB8AC3E}">
        <p14:creationId xmlns:p14="http://schemas.microsoft.com/office/powerpoint/2010/main" val="4243060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143000" y="1371600"/>
            <a:ext cx="8000999" cy="4539622"/>
          </a:xfrm>
        </p:spPr>
        <p:txBody>
          <a:bodyPr>
            <a:noAutofit/>
          </a:bodyPr>
          <a:lstStyle/>
          <a:p>
            <a:pPr algn="just">
              <a:buFont typeface="Wingdings" panose="05000000000000000000" pitchFamily="2" charset="2"/>
              <a:buChar char="Ø"/>
            </a:pPr>
            <a:r>
              <a:rPr lang="en-IN" sz="2400" dirty="0"/>
              <a:t>TLS is application protocol independent. The difference between TLS and SSL is that TLS uses HMAC (Hashing for Message Authentication Code) algorithm over SSL Message Authentication Code (MAC) algorithm. </a:t>
            </a:r>
            <a:endParaRPr lang="en-US" sz="2400" dirty="0"/>
          </a:p>
          <a:p>
            <a:pPr algn="just">
              <a:buFont typeface="Wingdings" panose="05000000000000000000" pitchFamily="2" charset="2"/>
              <a:buChar char="Ø"/>
            </a:pPr>
            <a:r>
              <a:rPr lang="en-IN" sz="2400" dirty="0"/>
              <a:t>TLS protocol includes mainly two layers:</a:t>
            </a:r>
            <a:endParaRPr lang="en-US" sz="2400" dirty="0"/>
          </a:p>
          <a:p>
            <a:pPr marL="514350" lvl="0" indent="-514350" algn="just">
              <a:buFont typeface="+mj-lt"/>
              <a:buAutoNum type="arabicPeriod"/>
            </a:pPr>
            <a:r>
              <a:rPr lang="en-IN" sz="2400" b="1" dirty="0"/>
              <a:t>TLS Record Protocol</a:t>
            </a:r>
            <a:r>
              <a:rPr lang="en-IN" sz="2400" dirty="0"/>
              <a:t>: This protocol offers connection security with the help of symmetric data encryption and assures that the connection is reliable.</a:t>
            </a:r>
            <a:endParaRPr lang="en-US" sz="2400" dirty="0"/>
          </a:p>
          <a:p>
            <a:pPr marL="514350" lvl="0" indent="-514350" algn="just">
              <a:buFont typeface="+mj-lt"/>
              <a:buAutoNum type="arabicPeriod"/>
            </a:pPr>
            <a:r>
              <a:rPr lang="en-IN" sz="2400" b="1" dirty="0"/>
              <a:t>TLS Handshake Protocol: </a:t>
            </a:r>
            <a:r>
              <a:rPr lang="en-IN" sz="2400" dirty="0"/>
              <a:t>It provides both the server and client to authenticate each other and negotiate regarding encryption algorithm and cryptographic keys before the selected application protocol starts transmitting or receiving any data.</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422284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371600"/>
            <a:ext cx="7772399" cy="4539622"/>
          </a:xfrm>
        </p:spPr>
        <p:txBody>
          <a:bodyPr>
            <a:normAutofit/>
          </a:bodyPr>
          <a:lstStyle/>
          <a:p>
            <a:pPr algn="just">
              <a:buFont typeface="Wingdings" panose="05000000000000000000" pitchFamily="2" charset="2"/>
              <a:buChar char="Ø"/>
            </a:pPr>
            <a:r>
              <a:rPr lang="en-IN" sz="2400" dirty="0"/>
              <a:t>TLS is performed in the following phases</a:t>
            </a:r>
            <a:endParaRPr lang="en-US" sz="2400" dirty="0"/>
          </a:p>
          <a:p>
            <a:pPr marL="514350" lvl="0" indent="-514350" algn="just">
              <a:buFont typeface="+mj-lt"/>
              <a:buAutoNum type="arabicPeriod"/>
            </a:pPr>
            <a:r>
              <a:rPr lang="en-IN" sz="2400" dirty="0"/>
              <a:t>The client and server negotiate on an appropriate algorithm.</a:t>
            </a:r>
            <a:endParaRPr lang="en-US" sz="2400" dirty="0"/>
          </a:p>
          <a:p>
            <a:pPr marL="514350" lvl="0" indent="-514350" algn="just">
              <a:buFont typeface="+mj-lt"/>
              <a:buAutoNum type="arabicPeriod"/>
            </a:pPr>
            <a:r>
              <a:rPr lang="en-IN" sz="2400" dirty="0"/>
              <a:t>A key is exchanged using public-key encryption and authentication based on certification.</a:t>
            </a:r>
            <a:endParaRPr lang="en-US" sz="2400" dirty="0"/>
          </a:p>
          <a:p>
            <a:pPr marL="514350" indent="-514350" algn="just">
              <a:buFont typeface="+mj-lt"/>
              <a:buAutoNum type="arabicPeriod"/>
            </a:pPr>
            <a:r>
              <a:rPr lang="en-IN" sz="2400" dirty="0"/>
              <a:t>A symmetric cipher is used during data exchange</a:t>
            </a:r>
            <a:endParaRPr lang="en-US" sz="2400" dirty="0"/>
          </a:p>
        </p:txBody>
      </p:sp>
    </p:spTree>
    <p:extLst>
      <p:ext uri="{BB962C8B-B14F-4D97-AF65-F5344CB8AC3E}">
        <p14:creationId xmlns:p14="http://schemas.microsoft.com/office/powerpoint/2010/main" val="2822347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24110"/>
            <a:ext cx="7315201" cy="1280890"/>
          </a:xfrm>
        </p:spPr>
        <p:txBody>
          <a:bodyPr/>
          <a:lstStyle/>
          <a:p>
            <a:r>
              <a:rPr lang="en-US" dirty="0"/>
              <a:t>Topics :</a:t>
            </a:r>
          </a:p>
        </p:txBody>
      </p:sp>
      <p:sp>
        <p:nvSpPr>
          <p:cNvPr id="3" name="Content Placeholder 2"/>
          <p:cNvSpPr>
            <a:spLocks noGrp="1"/>
          </p:cNvSpPr>
          <p:nvPr>
            <p:ph idx="1"/>
          </p:nvPr>
        </p:nvSpPr>
        <p:spPr>
          <a:xfrm>
            <a:off x="1371601" y="1447800"/>
            <a:ext cx="7543799" cy="4463422"/>
          </a:xfrm>
        </p:spPr>
        <p:txBody>
          <a:bodyPr>
            <a:normAutofit/>
          </a:bodyPr>
          <a:lstStyle/>
          <a:p>
            <a:pPr>
              <a:buFont typeface="Wingdings" pitchFamily="2" charset="2"/>
              <a:buChar char="Ø"/>
            </a:pPr>
            <a:r>
              <a:rPr lang="en-US" sz="2400" dirty="0"/>
              <a:t>Cloud Standards</a:t>
            </a:r>
          </a:p>
          <a:p>
            <a:pPr>
              <a:buFont typeface="Wingdings" pitchFamily="2" charset="2"/>
              <a:buChar char="Ø"/>
            </a:pPr>
            <a:r>
              <a:rPr lang="en-US" sz="2400" dirty="0"/>
              <a:t>Legal and Regulatory Issues</a:t>
            </a:r>
          </a:p>
          <a:p>
            <a:pPr>
              <a:buFont typeface="Wingdings" pitchFamily="2" charset="2"/>
              <a:buChar char="Ø"/>
            </a:pPr>
            <a:r>
              <a:rPr lang="en-US" sz="2400" dirty="0"/>
              <a:t>Cloud Security Challenges</a:t>
            </a:r>
          </a:p>
          <a:p>
            <a:pPr>
              <a:buFont typeface="Wingdings" pitchFamily="2" charset="2"/>
              <a:buChar char="Ø"/>
            </a:pPr>
            <a:r>
              <a:rPr lang="en-US" sz="2400" dirty="0"/>
              <a:t>Cloud Data Security</a:t>
            </a:r>
          </a:p>
          <a:p>
            <a:pPr>
              <a:buFont typeface="Wingdings" pitchFamily="2" charset="2"/>
              <a:buChar char="Ø"/>
            </a:pPr>
            <a:r>
              <a:rPr lang="en-US" sz="2400" dirty="0"/>
              <a:t>Network Security</a:t>
            </a:r>
          </a:p>
          <a:p>
            <a:pPr>
              <a:buFont typeface="Wingdings" pitchFamily="2" charset="2"/>
              <a:buChar char="Ø"/>
            </a:pPr>
            <a:r>
              <a:rPr lang="en-US" sz="2400" dirty="0"/>
              <a:t>Host Security</a:t>
            </a:r>
          </a:p>
          <a:p>
            <a:pPr>
              <a:buFont typeface="Wingdings" pitchFamily="2" charset="2"/>
              <a:buChar char="Ø"/>
            </a:pPr>
            <a:r>
              <a:rPr lang="en-US" sz="2400" dirty="0"/>
              <a:t>Database Management</a:t>
            </a:r>
          </a:p>
          <a:p>
            <a:pPr>
              <a:buFont typeface="Wingdings" pitchFamily="2" charset="2"/>
              <a:buChar char="Ø"/>
            </a:pPr>
            <a:r>
              <a:rPr lang="en-US" sz="2400" dirty="0"/>
              <a:t>Risk Tolerance in Cloud </a:t>
            </a:r>
          </a:p>
          <a:p>
            <a:pPr>
              <a:buFont typeface="Wingdings" pitchFamily="2" charset="2"/>
              <a:buChar char="Ø"/>
            </a:pP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33400"/>
            <a:ext cx="7467599" cy="1280890"/>
          </a:xfrm>
        </p:spPr>
        <p:txBody>
          <a:bodyPr>
            <a:normAutofit/>
          </a:bodyPr>
          <a:lstStyle/>
          <a:p>
            <a:r>
              <a:rPr lang="en-US" dirty="0"/>
              <a:t>1.2.</a:t>
            </a:r>
            <a:r>
              <a:rPr lang="en-IN" dirty="0"/>
              <a:t> Standards for Application Developers</a:t>
            </a:r>
            <a:endParaRPr lang="en-US" dirty="0"/>
          </a:p>
        </p:txBody>
      </p:sp>
      <p:sp>
        <p:nvSpPr>
          <p:cNvPr id="3" name="Content Placeholder 2"/>
          <p:cNvSpPr>
            <a:spLocks noGrp="1"/>
          </p:cNvSpPr>
          <p:nvPr>
            <p:ph idx="1"/>
          </p:nvPr>
        </p:nvSpPr>
        <p:spPr>
          <a:xfrm>
            <a:off x="1295400" y="1676400"/>
            <a:ext cx="7848599" cy="4234822"/>
          </a:xfrm>
        </p:spPr>
        <p:txBody>
          <a:bodyPr>
            <a:normAutofit/>
          </a:bodyPr>
          <a:lstStyle/>
          <a:p>
            <a:pPr algn="just">
              <a:buFont typeface="Wingdings" panose="05000000000000000000" pitchFamily="2" charset="2"/>
              <a:buChar char="Ø"/>
            </a:pPr>
            <a:r>
              <a:rPr lang="en-IN" sz="2400" dirty="0"/>
              <a:t>Programming standards are very much important to programmers for different types of reasons.</a:t>
            </a:r>
          </a:p>
          <a:p>
            <a:pPr algn="just">
              <a:buFont typeface="Wingdings" panose="05000000000000000000" pitchFamily="2" charset="2"/>
              <a:buChar char="Ø"/>
            </a:pPr>
            <a:r>
              <a:rPr lang="en-IN" sz="2400" dirty="0"/>
              <a:t> Programming standards allow the developers to understand new code more easily and quickly and also helps in improving the readability of the software.</a:t>
            </a:r>
          </a:p>
          <a:p>
            <a:pPr algn="just">
              <a:buFont typeface="Wingdings" panose="05000000000000000000" pitchFamily="2" charset="2"/>
              <a:buChar char="Ø"/>
            </a:pPr>
            <a:r>
              <a:rPr lang="en-IN" sz="2400" dirty="0"/>
              <a:t>In general, it is stated that 80% of the lifetime cost of a software goes to maintenance. </a:t>
            </a:r>
          </a:p>
        </p:txBody>
      </p:sp>
    </p:spTree>
    <p:extLst>
      <p:ext uri="{BB962C8B-B14F-4D97-AF65-F5344CB8AC3E}">
        <p14:creationId xmlns:p14="http://schemas.microsoft.com/office/powerpoint/2010/main" val="1516842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371600"/>
            <a:ext cx="7848599" cy="4615822"/>
          </a:xfrm>
        </p:spPr>
        <p:txBody>
          <a:bodyPr>
            <a:normAutofit/>
          </a:bodyPr>
          <a:lstStyle/>
          <a:p>
            <a:pPr algn="just">
              <a:buFont typeface="Wingdings" panose="05000000000000000000" pitchFamily="2" charset="2"/>
              <a:buChar char="Ø"/>
            </a:pPr>
            <a:r>
              <a:rPr lang="en-IN" sz="2400" dirty="0"/>
              <a:t>The following are the application standards which are commonly used in browsers for the purpose of transferring and protecting data.</a:t>
            </a:r>
            <a:endParaRPr lang="en-US" sz="2400" dirty="0"/>
          </a:p>
          <a:p>
            <a:pPr marL="514350" indent="-514350" algn="just">
              <a:buFont typeface="+mj-lt"/>
              <a:buAutoNum type="arabicPeriod"/>
            </a:pPr>
            <a:r>
              <a:rPr lang="en-IN" sz="2400" b="1" dirty="0"/>
              <a:t>Browsers (Ajax)</a:t>
            </a:r>
            <a:endParaRPr lang="en-US" sz="2400" dirty="0"/>
          </a:p>
          <a:p>
            <a:pPr algn="just">
              <a:buFont typeface="Wingdings" panose="05000000000000000000" pitchFamily="2" charset="2"/>
              <a:buChar char="Ø"/>
            </a:pPr>
            <a:r>
              <a:rPr lang="en-IN" sz="2400" dirty="0"/>
              <a:t>Ajax is Asynchronous JavaScript and XML which uses different existing technologies together including HTML or XHTML, JavaScript, XSLT, XML, Cascading Style Sheets, Document Object Model and XMLHttpRequest object for creating interactive web applications.</a:t>
            </a:r>
            <a:endParaRPr lang="en-US" sz="2400" dirty="0"/>
          </a:p>
        </p:txBody>
      </p:sp>
    </p:spTree>
    <p:extLst>
      <p:ext uri="{BB962C8B-B14F-4D97-AF65-F5344CB8AC3E}">
        <p14:creationId xmlns:p14="http://schemas.microsoft.com/office/powerpoint/2010/main" val="3451212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272209"/>
            <a:ext cx="7848599" cy="4639013"/>
          </a:xfrm>
        </p:spPr>
        <p:txBody>
          <a:bodyPr>
            <a:normAutofit/>
          </a:bodyPr>
          <a:lstStyle/>
          <a:p>
            <a:pPr>
              <a:buFont typeface="Wingdings" panose="05000000000000000000" pitchFamily="2" charset="2"/>
              <a:buChar char="Ø"/>
            </a:pPr>
            <a:r>
              <a:rPr lang="en-IN" sz="2400" dirty="0"/>
              <a:t>The main purpose of Ajax is to improve the web page’s interactivity, usability and speed. </a:t>
            </a:r>
          </a:p>
          <a:p>
            <a:pPr>
              <a:buFont typeface="Wingdings" panose="05000000000000000000" pitchFamily="2" charset="2"/>
              <a:buChar char="Ø"/>
            </a:pPr>
            <a:r>
              <a:rPr lang="en-IN" sz="2400" dirty="0"/>
              <a:t>It is a web browser technology, which is independent of web server software. </a:t>
            </a:r>
          </a:p>
          <a:p>
            <a:pPr algn="just">
              <a:buFont typeface="Wingdings" panose="05000000000000000000" pitchFamily="2" charset="2"/>
              <a:buChar char="Ø"/>
            </a:pPr>
            <a:r>
              <a:rPr lang="en-IN" sz="2400" dirty="0"/>
              <a:t>XMLHttpRequest object and JavaScript  provide a way for exchanging data asynchronously between the server and browser to prevent full page loads.</a:t>
            </a:r>
          </a:p>
          <a:p>
            <a:pPr>
              <a:buFont typeface="Wingdings" panose="05000000000000000000" pitchFamily="2" charset="2"/>
              <a:buChar char="Ø"/>
            </a:pPr>
            <a:r>
              <a:rPr lang="en-IN" sz="2400" dirty="0"/>
              <a:t>With Ajax, web applications can send or retrieve data from a  server asynchronously without interfering with the behaviour and display of the existing browser page.</a:t>
            </a:r>
            <a:endParaRPr lang="en-US" sz="2400" dirty="0"/>
          </a:p>
        </p:txBody>
      </p:sp>
    </p:spTree>
    <p:extLst>
      <p:ext uri="{BB962C8B-B14F-4D97-AF65-F5344CB8AC3E}">
        <p14:creationId xmlns:p14="http://schemas.microsoft.com/office/powerpoint/2010/main" val="3885184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295400"/>
            <a:ext cx="7848599" cy="4615822"/>
          </a:xfrm>
        </p:spPr>
        <p:txBody>
          <a:bodyPr>
            <a:noAutofit/>
          </a:bodyPr>
          <a:lstStyle/>
          <a:p>
            <a:pPr algn="just">
              <a:buFont typeface="Wingdings" panose="05000000000000000000" pitchFamily="2" charset="2"/>
              <a:buChar char="Ø"/>
            </a:pPr>
            <a:r>
              <a:rPr lang="en-IN" sz="2400" dirty="0"/>
              <a:t>The following points describe the purpose of each technology that have been used in Ajax.</a:t>
            </a:r>
            <a:endParaRPr lang="en-US" sz="2400" dirty="0"/>
          </a:p>
          <a:p>
            <a:pPr marL="514350" lvl="0" indent="-514350" algn="just">
              <a:buFont typeface="+mj-lt"/>
              <a:buAutoNum type="arabicPeriod"/>
            </a:pPr>
            <a:r>
              <a:rPr lang="en-IN" sz="2400" dirty="0"/>
              <a:t>For presentation purpose the technologies HTML or XHTML and CSS are used.</a:t>
            </a:r>
            <a:endParaRPr lang="en-US" sz="2400" dirty="0"/>
          </a:p>
          <a:p>
            <a:pPr marL="514350" lvl="0" indent="-514350" algn="just">
              <a:buFont typeface="+mj-lt"/>
              <a:buAutoNum type="arabicPeriod"/>
            </a:pPr>
            <a:r>
              <a:rPr lang="en-IN" sz="2400" dirty="0"/>
              <a:t>The Document Object Model (DOM) is used for dynamic display and interaction with the content.</a:t>
            </a:r>
            <a:endParaRPr lang="en-US" sz="2400" dirty="0"/>
          </a:p>
          <a:p>
            <a:pPr marL="514350" lvl="0" indent="-514350" algn="just">
              <a:buFont typeface="+mj-lt"/>
              <a:buAutoNum type="arabicPeriod"/>
            </a:pPr>
            <a:r>
              <a:rPr lang="en-IN" sz="2400" dirty="0"/>
              <a:t>For the purpose of exchanging the data XML is used and for its manipulation XSLT is used.</a:t>
            </a:r>
            <a:endParaRPr lang="en-US" sz="2400" dirty="0"/>
          </a:p>
          <a:p>
            <a:pPr marL="514350" lvl="0" indent="-514350" algn="just">
              <a:buFont typeface="+mj-lt"/>
              <a:buAutoNum type="arabicPeriod"/>
            </a:pPr>
            <a:r>
              <a:rPr lang="en-IN" sz="2400" dirty="0"/>
              <a:t>The XMLHttpRequest object is used for asynchronous communication.</a:t>
            </a:r>
            <a:endParaRPr lang="en-US" sz="2400" dirty="0"/>
          </a:p>
          <a:p>
            <a:pPr marL="514350" lvl="0" indent="-514350" algn="just">
              <a:buFont typeface="+mj-lt"/>
              <a:buAutoNum type="arabicPeriod"/>
            </a:pPr>
            <a:r>
              <a:rPr lang="en-IN" sz="2400" dirty="0"/>
              <a:t>To work out all technologies together JavaScript is used.</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111152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1" y="624110"/>
            <a:ext cx="7200900" cy="1280890"/>
          </a:xfrm>
        </p:spPr>
        <p:txBody>
          <a:bodyPr/>
          <a:lstStyle/>
          <a:p>
            <a:r>
              <a:rPr lang="en-US" dirty="0"/>
              <a:t>Continue…</a:t>
            </a:r>
          </a:p>
        </p:txBody>
      </p:sp>
      <p:sp>
        <p:nvSpPr>
          <p:cNvPr id="3" name="Content Placeholder 2"/>
          <p:cNvSpPr>
            <a:spLocks noGrp="1"/>
          </p:cNvSpPr>
          <p:nvPr>
            <p:ph idx="1"/>
          </p:nvPr>
        </p:nvSpPr>
        <p:spPr>
          <a:xfrm>
            <a:off x="1333500" y="1277807"/>
            <a:ext cx="7810499" cy="3777622"/>
          </a:xfrm>
        </p:spPr>
        <p:txBody>
          <a:bodyPr>
            <a:normAutofit/>
          </a:bodyPr>
          <a:lstStyle/>
          <a:p>
            <a:pPr algn="just">
              <a:buFont typeface="Wingdings" panose="05000000000000000000" pitchFamily="2" charset="2"/>
              <a:buChar char="Ø"/>
            </a:pPr>
            <a:r>
              <a:rPr lang="en-IN" sz="2400" dirty="0"/>
              <a:t>The famous web applications which use Ajax are Google Suggest, Google Maps, Yahoo Maps, and Gmail. </a:t>
            </a:r>
          </a:p>
          <a:p>
            <a:pPr algn="just">
              <a:buFont typeface="Wingdings" panose="05000000000000000000" pitchFamily="2" charset="2"/>
              <a:buChar char="Ø"/>
            </a:pPr>
            <a:r>
              <a:rPr lang="en-IN" sz="2400" dirty="0"/>
              <a:t>In traditional web application, there exist multiple customers waiting for server response.</a:t>
            </a:r>
          </a:p>
          <a:p>
            <a:pPr algn="just">
              <a:buFont typeface="Wingdings" panose="05000000000000000000" pitchFamily="2" charset="2"/>
              <a:buChar char="Ø"/>
            </a:pPr>
            <a:r>
              <a:rPr lang="en-IN" sz="2400" dirty="0"/>
              <a:t>In standard web applications, the interaction between the server and the customer will be in a synchronous way meaning that one happens after the other.</a:t>
            </a:r>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2247497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371600"/>
            <a:ext cx="7848599" cy="4539622"/>
          </a:xfrm>
        </p:spPr>
        <p:txBody>
          <a:bodyPr>
            <a:normAutofit/>
          </a:bodyPr>
          <a:lstStyle/>
          <a:p>
            <a:pPr algn="just">
              <a:buFont typeface="Wingdings" panose="05000000000000000000" pitchFamily="2" charset="2"/>
              <a:buChar char="Ø"/>
            </a:pPr>
            <a:r>
              <a:rPr lang="en-IN" sz="2400" dirty="0"/>
              <a:t>In the case of Ajax, web browser consists of Ajax engine which renders the web application and handles the requests that the customer made to the web server.</a:t>
            </a:r>
          </a:p>
          <a:p>
            <a:pPr algn="just">
              <a:buFont typeface="Wingdings" panose="05000000000000000000" pitchFamily="2" charset="2"/>
              <a:buChar char="Ø"/>
            </a:pPr>
            <a:r>
              <a:rPr lang="en-IN" sz="2400" dirty="0"/>
              <a:t>The main important thing to note here is an Ajax engine handles the requests, the engine itself holds almost all information while supporting the interaction with the application and the user to happen asynchronously without any interaction with the server.</a:t>
            </a:r>
            <a:endParaRPr lang="en-US" sz="2400" dirty="0"/>
          </a:p>
        </p:txBody>
      </p:sp>
    </p:spTree>
    <p:extLst>
      <p:ext uri="{BB962C8B-B14F-4D97-AF65-F5344CB8AC3E}">
        <p14:creationId xmlns:p14="http://schemas.microsoft.com/office/powerpoint/2010/main" val="2291973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1280890"/>
          </a:xfrm>
        </p:spPr>
        <p:txBody>
          <a:bodyPr/>
          <a:lstStyle/>
          <a:p>
            <a:r>
              <a:rPr lang="en-US" dirty="0"/>
              <a:t>Continue…</a:t>
            </a:r>
          </a:p>
        </p:txBody>
      </p:sp>
      <p:sp>
        <p:nvSpPr>
          <p:cNvPr id="3" name="Content Placeholder 2"/>
          <p:cNvSpPr>
            <a:spLocks noGrp="1"/>
          </p:cNvSpPr>
          <p:nvPr>
            <p:ph idx="1"/>
          </p:nvPr>
        </p:nvSpPr>
        <p:spPr>
          <a:xfrm>
            <a:off x="1371601" y="1447800"/>
            <a:ext cx="7772399" cy="4463422"/>
          </a:xfrm>
        </p:spPr>
        <p:txBody>
          <a:bodyPr>
            <a:normAutofit/>
          </a:bodyPr>
          <a:lstStyle/>
          <a:p>
            <a:pPr>
              <a:buFont typeface="Wingdings" panose="05000000000000000000" pitchFamily="2" charset="2"/>
              <a:buChar char="Ø"/>
            </a:pPr>
            <a:r>
              <a:rPr lang="en-IN" sz="2400" dirty="0"/>
              <a:t>The browsers which support AJAX are Mozilla Firefox 1.0 and above, Konqueror, Netscape version 7.1 and above, opera 7.6 and above, Microsoft internet explorer 5 and above and apple safari 1.2 and above.</a:t>
            </a:r>
          </a:p>
          <a:p>
            <a:pPr>
              <a:buFont typeface="Wingdings" panose="05000000000000000000" pitchFamily="2" charset="2"/>
              <a:buChar char="Ø"/>
            </a:pPr>
            <a:r>
              <a:rPr lang="en-IN" sz="2400" dirty="0"/>
              <a:t>While writing the application, it is necessary to take care of the browsers which don’t support AJAX i.e browser do not support creation of XMLHttpRequest object which is a Javascript object.</a:t>
            </a:r>
            <a:endParaRPr lang="en-US" sz="2400" dirty="0"/>
          </a:p>
          <a:p>
            <a:pPr>
              <a:buFont typeface="Wingdings" panose="05000000000000000000" pitchFamily="2" charset="2"/>
              <a:buChar char="Ø"/>
            </a:pPr>
            <a:endParaRPr lang="en-US" sz="2400" dirty="0"/>
          </a:p>
        </p:txBody>
      </p:sp>
    </p:spTree>
    <p:extLst>
      <p:ext uri="{BB962C8B-B14F-4D97-AF65-F5344CB8AC3E}">
        <p14:creationId xmlns:p14="http://schemas.microsoft.com/office/powerpoint/2010/main" val="283981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normAutofit/>
          </a:bodyPr>
          <a:lstStyle/>
          <a:p>
            <a:r>
              <a:rPr lang="en-IN" dirty="0"/>
              <a:t>Data (XML, JSON)</a:t>
            </a:r>
            <a:br>
              <a:rPr lang="en-US" dirty="0"/>
            </a:br>
            <a:endParaRPr lang="en-US" dirty="0"/>
          </a:p>
        </p:txBody>
      </p:sp>
      <p:sp>
        <p:nvSpPr>
          <p:cNvPr id="3" name="Content Placeholder 2"/>
          <p:cNvSpPr>
            <a:spLocks noGrp="1"/>
          </p:cNvSpPr>
          <p:nvPr>
            <p:ph idx="1"/>
          </p:nvPr>
        </p:nvSpPr>
        <p:spPr>
          <a:xfrm>
            <a:off x="1371600" y="1600200"/>
            <a:ext cx="7772399" cy="4311022"/>
          </a:xfrm>
        </p:spPr>
        <p:txBody>
          <a:bodyPr>
            <a:normAutofit/>
          </a:bodyPr>
          <a:lstStyle/>
          <a:p>
            <a:pPr algn="just">
              <a:buFont typeface="Wingdings" panose="05000000000000000000" pitchFamily="2" charset="2"/>
              <a:buChar char="Ø"/>
            </a:pPr>
            <a:r>
              <a:rPr lang="en-IN" sz="2400" dirty="0"/>
              <a:t>XML is an Extensible Markup Language which is a specification developed by the W3C.</a:t>
            </a:r>
          </a:p>
          <a:p>
            <a:pPr algn="just">
              <a:buFont typeface="Wingdings" panose="05000000000000000000" pitchFamily="2" charset="2"/>
              <a:buChar char="Ø"/>
            </a:pPr>
            <a:r>
              <a:rPr lang="en-IN" sz="2400" dirty="0"/>
              <a:t>Its main purpose is to carry data, but not to display data.</a:t>
            </a:r>
          </a:p>
          <a:p>
            <a:pPr algn="just">
              <a:buFont typeface="Wingdings" panose="05000000000000000000" pitchFamily="2" charset="2"/>
              <a:buChar char="Ø"/>
            </a:pPr>
            <a:r>
              <a:rPr lang="en-IN" sz="2400" dirty="0"/>
              <a:t>It was mainly designed to transport and store data having focus on what data is. It is human and machine readable and offers you to choose your own XML tags.</a:t>
            </a:r>
            <a:endParaRPr lang="en-US" sz="2400" dirty="0"/>
          </a:p>
          <a:p>
            <a:pPr algn="just">
              <a:buFont typeface="Wingdings" panose="05000000000000000000" pitchFamily="2" charset="2"/>
              <a:buChar char="Ø"/>
            </a:pPr>
            <a:r>
              <a:rPr lang="en-IN" sz="2400" dirty="0"/>
              <a:t>Various XML- based protocols are there to represent data structures for the purpose of data interchange.</a:t>
            </a:r>
            <a:endParaRPr lang="en-US" sz="2400" dirty="0"/>
          </a:p>
        </p:txBody>
      </p:sp>
    </p:spTree>
    <p:extLst>
      <p:ext uri="{BB962C8B-B14F-4D97-AF65-F5344CB8AC3E}">
        <p14:creationId xmlns:p14="http://schemas.microsoft.com/office/powerpoint/2010/main" val="4291686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295400"/>
            <a:ext cx="7238999" cy="4615822"/>
          </a:xfrm>
        </p:spPr>
        <p:txBody>
          <a:bodyPr>
            <a:normAutofit/>
          </a:bodyPr>
          <a:lstStyle/>
          <a:p>
            <a:pPr algn="just">
              <a:buFont typeface="Wingdings" panose="05000000000000000000" pitchFamily="2" charset="2"/>
              <a:buChar char="Ø"/>
            </a:pPr>
            <a:r>
              <a:rPr lang="en-IN" sz="2400" dirty="0"/>
              <a:t>XML with other standards leads to the possibility of defining the document content separately from its formatting. </a:t>
            </a:r>
          </a:p>
          <a:p>
            <a:pPr algn="just">
              <a:buFont typeface="Wingdings" panose="05000000000000000000" pitchFamily="2" charset="2"/>
              <a:buChar char="Ø"/>
            </a:pPr>
            <a:r>
              <a:rPr lang="en-IN" sz="2400" dirty="0"/>
              <a:t>The advantage here is that it gives the chance to reuse that content in any other applications or for any other presentation environments. </a:t>
            </a:r>
          </a:p>
          <a:p>
            <a:pPr algn="just">
              <a:buFont typeface="Wingdings" panose="05000000000000000000" pitchFamily="2" charset="2"/>
              <a:buChar char="Ø"/>
            </a:pPr>
            <a:r>
              <a:rPr lang="en-IN" sz="2400" dirty="0"/>
              <a:t> XML offers a standard syntax which can be used to share information over different kinds of computers, different organizations, different applications without any need to convert from one to another.</a:t>
            </a:r>
            <a:endParaRPr lang="en-US" sz="2400" dirty="0"/>
          </a:p>
        </p:txBody>
      </p:sp>
    </p:spTree>
    <p:extLst>
      <p:ext uri="{BB962C8B-B14F-4D97-AF65-F5344CB8AC3E}">
        <p14:creationId xmlns:p14="http://schemas.microsoft.com/office/powerpoint/2010/main" val="2519473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371600" y="1524000"/>
            <a:ext cx="7772399" cy="4387222"/>
          </a:xfrm>
        </p:spPr>
        <p:txBody>
          <a:bodyPr>
            <a:normAutofit/>
          </a:bodyPr>
          <a:lstStyle/>
          <a:p>
            <a:pPr>
              <a:buFont typeface="Wingdings" panose="05000000000000000000" pitchFamily="2" charset="2"/>
              <a:buChar char="Ø"/>
            </a:pPr>
            <a:r>
              <a:rPr lang="en-IN" sz="2400" dirty="0"/>
              <a:t>XML documents include a variety of rules and naming conventions. </a:t>
            </a:r>
          </a:p>
          <a:p>
            <a:pPr>
              <a:buFont typeface="Wingdings" panose="05000000000000000000" pitchFamily="2" charset="2"/>
              <a:buChar char="Ø"/>
            </a:pPr>
            <a:r>
              <a:rPr lang="en-IN" sz="2400" dirty="0"/>
              <a:t>It is necessary to take care regarding the names of XML elements so that they represent about the meaning of data in the mark-up itself.</a:t>
            </a:r>
            <a:endParaRPr lang="en-US" sz="2400" dirty="0"/>
          </a:p>
          <a:p>
            <a:pPr>
              <a:buFont typeface="Wingdings" panose="05000000000000000000" pitchFamily="2" charset="2"/>
              <a:buChar char="Ø"/>
            </a:pPr>
            <a:endParaRPr lang="en-US" sz="2400" dirty="0"/>
          </a:p>
        </p:txBody>
      </p:sp>
    </p:spTree>
    <p:extLst>
      <p:ext uri="{BB962C8B-B14F-4D97-AF65-F5344CB8AC3E}">
        <p14:creationId xmlns:p14="http://schemas.microsoft.com/office/powerpoint/2010/main" val="2967867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1" y="624110"/>
            <a:ext cx="7315200" cy="1280890"/>
          </a:xfrm>
        </p:spPr>
        <p:txBody>
          <a:bodyPr/>
          <a:lstStyle/>
          <a:p>
            <a:r>
              <a:rPr lang="en-US" dirty="0"/>
              <a:t>1.Cloud standards</a:t>
            </a:r>
          </a:p>
        </p:txBody>
      </p:sp>
      <p:sp>
        <p:nvSpPr>
          <p:cNvPr id="3" name="Content Placeholder 2"/>
          <p:cNvSpPr>
            <a:spLocks noGrp="1"/>
          </p:cNvSpPr>
          <p:nvPr>
            <p:ph idx="1"/>
          </p:nvPr>
        </p:nvSpPr>
        <p:spPr>
          <a:xfrm>
            <a:off x="1371600" y="1447800"/>
            <a:ext cx="7772399" cy="4463422"/>
          </a:xfrm>
        </p:spPr>
        <p:txBody>
          <a:bodyPr>
            <a:normAutofit/>
          </a:bodyPr>
          <a:lstStyle/>
          <a:p>
            <a:pPr algn="just">
              <a:buFont typeface="Wingdings" pitchFamily="2" charset="2"/>
              <a:buChar char="Ø"/>
            </a:pPr>
            <a:r>
              <a:rPr lang="en-US" sz="2400" dirty="0"/>
              <a:t>The standards assure that you can work and play well with the vendors.</a:t>
            </a:r>
          </a:p>
          <a:p>
            <a:pPr algn="just">
              <a:buFont typeface="Wingdings" pitchFamily="2" charset="2"/>
              <a:buChar char="Ø"/>
            </a:pPr>
            <a:r>
              <a:rPr lang="en-US" sz="2400" dirty="0"/>
              <a:t>Small companies show very much interest in open standards for cloud computing since it provides so many opportunities  for them.</a:t>
            </a:r>
          </a:p>
          <a:p>
            <a:pPr algn="just">
              <a:buFont typeface="Wingdings" pitchFamily="2" charset="2"/>
              <a:buChar char="Ø"/>
            </a:pPr>
            <a:r>
              <a:rPr lang="en-US" sz="2400" dirty="0"/>
              <a:t>The main purpose of security standards is to ensure a secure environment which  provide security and privacy of secret information in the cloud. </a:t>
            </a:r>
          </a:p>
          <a:p>
            <a:pPr algn="just">
              <a:buFont typeface="Wingdings" pitchFamily="2" charset="2"/>
              <a:buChar char="Ø"/>
            </a:pPr>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7239000" cy="1600200"/>
          </a:xfrm>
        </p:spPr>
        <p:txBody>
          <a:bodyPr>
            <a:normAutofit/>
          </a:bodyPr>
          <a:lstStyle/>
          <a:p>
            <a:r>
              <a:rPr lang="en-IN" dirty="0"/>
              <a:t>JavaScript Object Notation (JSON)</a:t>
            </a:r>
            <a:br>
              <a:rPr lang="en-US" dirty="0"/>
            </a:br>
            <a:endParaRPr lang="en-US" dirty="0"/>
          </a:p>
        </p:txBody>
      </p:sp>
      <p:sp>
        <p:nvSpPr>
          <p:cNvPr id="3" name="Content Placeholder 2"/>
          <p:cNvSpPr>
            <a:spLocks noGrp="1"/>
          </p:cNvSpPr>
          <p:nvPr>
            <p:ph idx="1"/>
          </p:nvPr>
        </p:nvSpPr>
        <p:spPr>
          <a:xfrm>
            <a:off x="1295400" y="1524000"/>
            <a:ext cx="7848600" cy="4931736"/>
          </a:xfrm>
        </p:spPr>
        <p:txBody>
          <a:bodyPr>
            <a:normAutofit/>
          </a:bodyPr>
          <a:lstStyle/>
          <a:p>
            <a:pPr algn="just">
              <a:buFont typeface="Wingdings" panose="05000000000000000000" pitchFamily="2" charset="2"/>
              <a:buChar char="Ø"/>
            </a:pPr>
            <a:r>
              <a:rPr lang="en-IN" sz="2400" dirty="0"/>
              <a:t>JSON stands for JavaScript Object Notation which is a lightweight data-interchange format. </a:t>
            </a:r>
          </a:p>
          <a:p>
            <a:pPr algn="just">
              <a:buFont typeface="Wingdings" panose="05000000000000000000" pitchFamily="2" charset="2"/>
              <a:buChar char="Ø"/>
            </a:pPr>
            <a:r>
              <a:rPr lang="en-IN" sz="2400" dirty="0"/>
              <a:t>It is a language independent and easy for humans to understand. </a:t>
            </a:r>
          </a:p>
          <a:p>
            <a:pPr algn="just">
              <a:buFont typeface="Wingdings" panose="05000000000000000000" pitchFamily="2" charset="2"/>
              <a:buChar char="Ø"/>
            </a:pPr>
            <a:r>
              <a:rPr lang="en-IN" sz="2400" dirty="0"/>
              <a:t>It is built on two structures namely a collection of names/values or both.</a:t>
            </a:r>
          </a:p>
          <a:p>
            <a:pPr algn="just">
              <a:buFont typeface="Wingdings" panose="05000000000000000000" pitchFamily="2" charset="2"/>
              <a:buChar char="Ø"/>
            </a:pPr>
            <a:r>
              <a:rPr lang="en-IN" sz="2400" dirty="0"/>
              <a:t>Which are based on an object, dictionary, record, struct, keyed list, hash table or associative array in various languages and ordered list of values. </a:t>
            </a:r>
            <a:endParaRPr lang="en-US" sz="2400" dirty="0"/>
          </a:p>
        </p:txBody>
      </p:sp>
    </p:spTree>
    <p:extLst>
      <p:ext uri="{BB962C8B-B14F-4D97-AF65-F5344CB8AC3E}">
        <p14:creationId xmlns:p14="http://schemas.microsoft.com/office/powerpoint/2010/main" val="787201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219200"/>
            <a:ext cx="7238999" cy="4692022"/>
          </a:xfrm>
        </p:spPr>
        <p:txBody>
          <a:bodyPr>
            <a:normAutofit/>
          </a:bodyPr>
          <a:lstStyle/>
          <a:p>
            <a:pPr algn="just">
              <a:buFont typeface="Wingdings" panose="05000000000000000000" pitchFamily="2" charset="2"/>
              <a:buChar char="Ø"/>
            </a:pPr>
            <a:r>
              <a:rPr lang="en-IN" sz="2400" dirty="0"/>
              <a:t>Which contains a vector, list, array or sequence in most languages. </a:t>
            </a:r>
          </a:p>
          <a:p>
            <a:pPr algn="just">
              <a:buFont typeface="Wingdings" panose="05000000000000000000" pitchFamily="2" charset="2"/>
              <a:buChar char="Ø"/>
            </a:pPr>
            <a:r>
              <a:rPr lang="en-IN" sz="2400" dirty="0"/>
              <a:t>It is sometimes used for transmitting structured data through a network connection in a process known as serialization.</a:t>
            </a:r>
          </a:p>
          <a:p>
            <a:pPr algn="just">
              <a:buFont typeface="Wingdings" panose="05000000000000000000" pitchFamily="2" charset="2"/>
              <a:buChar char="Ø"/>
            </a:pPr>
            <a:r>
              <a:rPr lang="en-IN" sz="2400" dirty="0"/>
              <a:t>It is basically considered as a language independent data format. </a:t>
            </a:r>
          </a:p>
          <a:p>
            <a:pPr algn="just">
              <a:buFont typeface="Wingdings" panose="05000000000000000000" pitchFamily="2" charset="2"/>
              <a:buChar char="Ø"/>
            </a:pPr>
            <a:r>
              <a:rPr lang="en-IN" sz="2400" dirty="0"/>
              <a:t>It is often used in Ajax where it works as an alternative to XML format. </a:t>
            </a:r>
          </a:p>
          <a:p>
            <a:pPr algn="just">
              <a:buFont typeface="Wingdings" panose="05000000000000000000" pitchFamily="2" charset="2"/>
              <a:buChar char="Ø"/>
            </a:pPr>
            <a:r>
              <a:rPr lang="en-IN" sz="2400" dirty="0"/>
              <a:t>Using JSON is simple when compared to XML.</a:t>
            </a:r>
            <a:endParaRPr lang="en-US" sz="2400" dirty="0"/>
          </a:p>
        </p:txBody>
      </p:sp>
    </p:spTree>
    <p:extLst>
      <p:ext uri="{BB962C8B-B14F-4D97-AF65-F5344CB8AC3E}">
        <p14:creationId xmlns:p14="http://schemas.microsoft.com/office/powerpoint/2010/main" val="2636961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normAutofit/>
          </a:bodyPr>
          <a:lstStyle/>
          <a:p>
            <a:r>
              <a:rPr lang="en-IN" dirty="0"/>
              <a:t>LAMP</a:t>
            </a:r>
            <a:br>
              <a:rPr lang="en-US" dirty="0"/>
            </a:br>
            <a:endParaRPr lang="en-US" dirty="0"/>
          </a:p>
        </p:txBody>
      </p:sp>
      <p:sp>
        <p:nvSpPr>
          <p:cNvPr id="3" name="Content Placeholder 2"/>
          <p:cNvSpPr>
            <a:spLocks noGrp="1"/>
          </p:cNvSpPr>
          <p:nvPr>
            <p:ph idx="1"/>
          </p:nvPr>
        </p:nvSpPr>
        <p:spPr>
          <a:xfrm>
            <a:off x="1295401" y="1371600"/>
            <a:ext cx="7848599" cy="4539622"/>
          </a:xfrm>
        </p:spPr>
        <p:txBody>
          <a:bodyPr>
            <a:normAutofit/>
          </a:bodyPr>
          <a:lstStyle/>
          <a:p>
            <a:pPr algn="just">
              <a:buFont typeface="Wingdings" panose="05000000000000000000" pitchFamily="2" charset="2"/>
              <a:buChar char="Ø"/>
            </a:pPr>
            <a:r>
              <a:rPr lang="en-IN" sz="2400" dirty="0"/>
              <a:t>LAMP is derived from Linux, Apache, MySql and PHP (Python or Perl).</a:t>
            </a:r>
          </a:p>
          <a:p>
            <a:pPr algn="just">
              <a:buFont typeface="Wingdings" panose="05000000000000000000" pitchFamily="2" charset="2"/>
              <a:buChar char="Ø"/>
            </a:pPr>
            <a:r>
              <a:rPr lang="en-IN" sz="2400" dirty="0"/>
              <a:t>The combination of all these technologies is mainly used to define a web server infrastructure or to create a programming environment for developing software.</a:t>
            </a:r>
          </a:p>
          <a:p>
            <a:pPr algn="just">
              <a:buFont typeface="Wingdings" panose="05000000000000000000" pitchFamily="2" charset="2"/>
              <a:buChar char="Ø"/>
            </a:pPr>
            <a:r>
              <a:rPr lang="en-IN" sz="2400" dirty="0"/>
              <a:t>LAMP is having the capability to serve tens of thousands of requests simultaneously.</a:t>
            </a:r>
          </a:p>
          <a:p>
            <a:pPr algn="just">
              <a:buFont typeface="Wingdings" panose="05000000000000000000" pitchFamily="2" charset="2"/>
              <a:buChar char="Ø"/>
            </a:pPr>
            <a:r>
              <a:rPr lang="en-IN" sz="2400" dirty="0"/>
              <a:t>The LAMP combination became very popular due to its open source nature, the wide distribution of its components and low cost.</a:t>
            </a:r>
            <a:endParaRPr lang="en-US" sz="2400" dirty="0"/>
          </a:p>
        </p:txBody>
      </p:sp>
    </p:spTree>
    <p:extLst>
      <p:ext uri="{BB962C8B-B14F-4D97-AF65-F5344CB8AC3E}">
        <p14:creationId xmlns:p14="http://schemas.microsoft.com/office/powerpoint/2010/main" val="1819380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1280890"/>
          </a:xfrm>
        </p:spPr>
        <p:txBody>
          <a:bodyPr/>
          <a:lstStyle/>
          <a:p>
            <a:r>
              <a:rPr lang="en-US" dirty="0"/>
              <a:t>Continue…</a:t>
            </a:r>
          </a:p>
        </p:txBody>
      </p:sp>
      <p:sp>
        <p:nvSpPr>
          <p:cNvPr id="3" name="Content Placeholder 2"/>
          <p:cNvSpPr>
            <a:spLocks noGrp="1"/>
          </p:cNvSpPr>
          <p:nvPr>
            <p:ph idx="1"/>
          </p:nvPr>
        </p:nvSpPr>
        <p:spPr>
          <a:xfrm>
            <a:off x="1371601" y="1447800"/>
            <a:ext cx="7772399" cy="4463422"/>
          </a:xfrm>
        </p:spPr>
        <p:txBody>
          <a:bodyPr>
            <a:normAutofit/>
          </a:bodyPr>
          <a:lstStyle/>
          <a:p>
            <a:pPr algn="just">
              <a:buFont typeface="Wingdings" panose="05000000000000000000" pitchFamily="2" charset="2"/>
              <a:buChar char="Ø"/>
            </a:pPr>
            <a:r>
              <a:rPr lang="en-IN" sz="2400" dirty="0"/>
              <a:t>The LAMP can be sometimes used in combination with any free and open-source software packages like RRDtool for diagrams, Snort, an intrusion prevention system (IPS) and intrusion detection system (IDS), netsniff-ng for security testing and hardening.</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3262174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normAutofit/>
          </a:bodyPr>
          <a:lstStyle/>
          <a:p>
            <a:r>
              <a:rPr lang="en-IN" dirty="0"/>
              <a:t>1.3.Standards for Messaging.</a:t>
            </a:r>
            <a:endParaRPr lang="en-US" dirty="0"/>
          </a:p>
        </p:txBody>
      </p:sp>
      <p:sp>
        <p:nvSpPr>
          <p:cNvPr id="3" name="Content Placeholder 2"/>
          <p:cNvSpPr>
            <a:spLocks noGrp="1"/>
          </p:cNvSpPr>
          <p:nvPr>
            <p:ph idx="1"/>
          </p:nvPr>
        </p:nvSpPr>
        <p:spPr>
          <a:xfrm>
            <a:off x="1295401" y="1447800"/>
            <a:ext cx="7848599" cy="4463422"/>
          </a:xfrm>
        </p:spPr>
        <p:txBody>
          <a:bodyPr>
            <a:noAutofit/>
          </a:bodyPr>
          <a:lstStyle/>
          <a:p>
            <a:pPr algn="just">
              <a:buFont typeface="Wingdings" panose="05000000000000000000" pitchFamily="2" charset="2"/>
              <a:buChar char="Ø"/>
            </a:pPr>
            <a:r>
              <a:rPr lang="en-IN" sz="2400" dirty="0"/>
              <a:t>A message is a piece of information that is transferred from one place to another place.</a:t>
            </a:r>
            <a:endParaRPr lang="en-US" sz="2400" dirty="0"/>
          </a:p>
          <a:p>
            <a:pPr marL="514350" indent="-514350" algn="just">
              <a:buFont typeface="+mj-lt"/>
              <a:buAutoNum type="arabicPeriod"/>
            </a:pPr>
            <a:r>
              <a:rPr lang="en-IN" sz="2400" b="1" dirty="0"/>
              <a:t>Simple Message Transfer Protocol (SMTP):</a:t>
            </a:r>
          </a:p>
          <a:p>
            <a:pPr algn="just">
              <a:buFont typeface="Wingdings" panose="05000000000000000000" pitchFamily="2" charset="2"/>
              <a:buChar char="Ø"/>
            </a:pPr>
            <a:r>
              <a:rPr lang="en-IN" sz="2400" dirty="0"/>
              <a:t>It is a standard network protocol for transferring messages to an email server over internet.</a:t>
            </a:r>
          </a:p>
          <a:p>
            <a:pPr algn="just">
              <a:buFont typeface="Wingdings" panose="05000000000000000000" pitchFamily="2" charset="2"/>
              <a:buChar char="Ø"/>
            </a:pPr>
            <a:r>
              <a:rPr lang="en-IN" sz="2400" dirty="0"/>
              <a:t>It was first defined by RFC 821 in 1982 and the modifications happened over the years and finally updated in 2008 with extended SMTP additions by RFC 5321.</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873653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447800"/>
            <a:ext cx="7848599" cy="4463422"/>
          </a:xfrm>
        </p:spPr>
        <p:txBody>
          <a:bodyPr>
            <a:normAutofit/>
          </a:bodyPr>
          <a:lstStyle/>
          <a:p>
            <a:pPr algn="just">
              <a:buFont typeface="Wingdings" panose="05000000000000000000" pitchFamily="2" charset="2"/>
              <a:buChar char="Ø"/>
            </a:pPr>
            <a:r>
              <a:rPr lang="en-IN" sz="2400" dirty="0"/>
              <a:t>Earlier email messages were sent with the help of File Transfer Protocol(FTP) but now this SMTP is in use today for messaging. </a:t>
            </a:r>
          </a:p>
          <a:p>
            <a:pPr algn="just">
              <a:buFont typeface="Wingdings" panose="05000000000000000000" pitchFamily="2" charset="2"/>
              <a:buChar char="Ø"/>
            </a:pPr>
            <a:r>
              <a:rPr lang="en-IN" sz="2400" dirty="0"/>
              <a:t>The FTP protocol is for transmitting files but not messages thereby it does not provide any source for receivers to recognize the sender or for the sender to designate an intended receiver.</a:t>
            </a:r>
          </a:p>
          <a:p>
            <a:pPr algn="just">
              <a:buFont typeface="Wingdings" panose="05000000000000000000" pitchFamily="2" charset="2"/>
              <a:buChar char="Ø"/>
            </a:pPr>
            <a:r>
              <a:rPr lang="en-IN" sz="2400" dirty="0"/>
              <a:t>It is the duty of the administrator to open or print when some message is showed up on FTP server. </a:t>
            </a:r>
            <a:endParaRPr lang="en-US" sz="2400" dirty="0"/>
          </a:p>
        </p:txBody>
      </p:sp>
    </p:spTree>
    <p:extLst>
      <p:ext uri="{BB962C8B-B14F-4D97-AF65-F5344CB8AC3E}">
        <p14:creationId xmlns:p14="http://schemas.microsoft.com/office/powerpoint/2010/main" val="2726409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24110"/>
            <a:ext cx="7239001" cy="1280890"/>
          </a:xfrm>
        </p:spPr>
        <p:txBody>
          <a:bodyPr/>
          <a:lstStyle/>
          <a:p>
            <a:r>
              <a:rPr lang="en-US" dirty="0"/>
              <a:t>Continue…</a:t>
            </a:r>
          </a:p>
        </p:txBody>
      </p:sp>
      <p:sp>
        <p:nvSpPr>
          <p:cNvPr id="3" name="Content Placeholder 2"/>
          <p:cNvSpPr>
            <a:spLocks noGrp="1"/>
          </p:cNvSpPr>
          <p:nvPr>
            <p:ph idx="1"/>
          </p:nvPr>
        </p:nvSpPr>
        <p:spPr>
          <a:xfrm>
            <a:off x="1295400" y="1295400"/>
            <a:ext cx="7239001" cy="4615822"/>
          </a:xfrm>
        </p:spPr>
        <p:txBody>
          <a:bodyPr>
            <a:normAutofit/>
          </a:bodyPr>
          <a:lstStyle/>
          <a:p>
            <a:pPr algn="just">
              <a:buFont typeface="Wingdings" panose="05000000000000000000" pitchFamily="2" charset="2"/>
              <a:buChar char="Ø"/>
            </a:pPr>
            <a:r>
              <a:rPr lang="en-IN" sz="2400" dirty="0"/>
              <a:t>So SMTP was designed in which the sender and receiver information can be transmitted with the message.</a:t>
            </a:r>
          </a:p>
          <a:p>
            <a:pPr algn="just">
              <a:buFont typeface="Wingdings" panose="05000000000000000000" pitchFamily="2" charset="2"/>
              <a:buChar char="Ø"/>
            </a:pPr>
            <a:r>
              <a:rPr lang="en-IN" sz="2400" dirty="0"/>
              <a:t>Most email systems which send mail through internet use SMTP to transfer messages from one server to other server and the messages that are retrieved with an email client may use either POP or IMAP. </a:t>
            </a:r>
          </a:p>
          <a:p>
            <a:pPr algn="just">
              <a:buFont typeface="Wingdings" panose="05000000000000000000" pitchFamily="2" charset="2"/>
              <a:buChar char="Ø"/>
            </a:pPr>
            <a:r>
              <a:rPr lang="en-IN" sz="2400" dirty="0"/>
              <a:t>Since SMTP is used to transfer messages from a mail client to a server, it is necessary to specify both the IMAP or POP server and the SMTP server while configuring your email application.</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35534699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447800"/>
            <a:ext cx="7848599" cy="4463422"/>
          </a:xfrm>
        </p:spPr>
        <p:txBody>
          <a:bodyPr>
            <a:normAutofit/>
          </a:bodyPr>
          <a:lstStyle/>
          <a:p>
            <a:pPr algn="just">
              <a:buFont typeface="Wingdings" panose="05000000000000000000" pitchFamily="2" charset="2"/>
              <a:buChar char="Ø"/>
            </a:pPr>
            <a:r>
              <a:rPr lang="en-IN" sz="2400" dirty="0"/>
              <a:t>The major strengths of SMTP are simplicity and reliability.</a:t>
            </a:r>
          </a:p>
          <a:p>
            <a:pPr algn="just">
              <a:buFont typeface="Wingdings" panose="05000000000000000000" pitchFamily="2" charset="2"/>
              <a:buChar char="Ø"/>
            </a:pPr>
            <a:r>
              <a:rPr lang="en-IN" sz="2400" dirty="0"/>
              <a:t>Most of the servers in these days are using the updated version of SMTP i.e Extended Simple Message Transfer protocol (ESMTP) which supports transmission of multimedia through email.</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1674719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1280890"/>
          </a:xfrm>
        </p:spPr>
        <p:txBody>
          <a:bodyPr>
            <a:normAutofit/>
          </a:bodyPr>
          <a:lstStyle/>
          <a:p>
            <a:r>
              <a:rPr lang="en-IN" dirty="0"/>
              <a:t>Post Office Protocol (POP)</a:t>
            </a:r>
            <a:br>
              <a:rPr lang="en-US" dirty="0"/>
            </a:br>
            <a:endParaRPr lang="en-US" dirty="0"/>
          </a:p>
        </p:txBody>
      </p:sp>
      <p:sp>
        <p:nvSpPr>
          <p:cNvPr id="3" name="Content Placeholder 2"/>
          <p:cNvSpPr>
            <a:spLocks noGrp="1"/>
          </p:cNvSpPr>
          <p:nvPr>
            <p:ph idx="1"/>
          </p:nvPr>
        </p:nvSpPr>
        <p:spPr>
          <a:xfrm>
            <a:off x="1371601" y="1371600"/>
            <a:ext cx="7772399" cy="4539622"/>
          </a:xfrm>
        </p:spPr>
        <p:txBody>
          <a:bodyPr>
            <a:normAutofit/>
          </a:bodyPr>
          <a:lstStyle/>
          <a:p>
            <a:pPr algn="just">
              <a:buFont typeface="Wingdings" panose="05000000000000000000" pitchFamily="2" charset="2"/>
              <a:buChar char="Ø"/>
            </a:pPr>
            <a:r>
              <a:rPr lang="en-IN" sz="2400" dirty="0"/>
              <a:t>It is a light weight protocol which provides a server to store messages till a client connects and requests those messages.</a:t>
            </a:r>
          </a:p>
          <a:p>
            <a:pPr algn="just">
              <a:buFont typeface="Wingdings" panose="05000000000000000000" pitchFamily="2" charset="2"/>
              <a:buChar char="Ø"/>
            </a:pPr>
            <a:r>
              <a:rPr lang="en-IN" sz="2400" dirty="0"/>
              <a:t>Whenever the client connects, POP servers start downloading the messages and then delete all those downloaded messages from the server thereby creating space to store more messages.</a:t>
            </a:r>
          </a:p>
          <a:p>
            <a:pPr algn="just">
              <a:buFont typeface="Wingdings" panose="05000000000000000000" pitchFamily="2" charset="2"/>
              <a:buChar char="Ø"/>
            </a:pPr>
            <a:r>
              <a:rPr lang="en-IN" sz="2400" dirty="0"/>
              <a:t>This protocol is defined by RFC 1939 and generally functions on TCP port 110. </a:t>
            </a:r>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14560997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24110"/>
            <a:ext cx="7239001" cy="1280890"/>
          </a:xfrm>
        </p:spPr>
        <p:txBody>
          <a:bodyPr/>
          <a:lstStyle/>
          <a:p>
            <a:r>
              <a:rPr lang="en-US" dirty="0"/>
              <a:t>Continue…</a:t>
            </a:r>
          </a:p>
        </p:txBody>
      </p:sp>
      <p:sp>
        <p:nvSpPr>
          <p:cNvPr id="3" name="Content Placeholder 2"/>
          <p:cNvSpPr>
            <a:spLocks noGrp="1"/>
          </p:cNvSpPr>
          <p:nvPr>
            <p:ph idx="1"/>
          </p:nvPr>
        </p:nvSpPr>
        <p:spPr>
          <a:xfrm>
            <a:off x="1371601" y="1447800"/>
            <a:ext cx="7772399" cy="4463422"/>
          </a:xfrm>
        </p:spPr>
        <p:txBody>
          <a:bodyPr>
            <a:normAutofit/>
          </a:bodyPr>
          <a:lstStyle/>
          <a:p>
            <a:pPr algn="just">
              <a:buFont typeface="Wingdings" panose="05000000000000000000" pitchFamily="2" charset="2"/>
              <a:buChar char="Ø"/>
            </a:pPr>
            <a:r>
              <a:rPr lang="en-IN" sz="2400" dirty="0"/>
              <a:t>The two versions of POP are POP2 which has been used in the mid-80’s and required SMTP to send messages and the other version POP3 which may be used with or without SMTP.</a:t>
            </a:r>
          </a:p>
          <a:p>
            <a:pPr algn="just">
              <a:buFont typeface="Wingdings" panose="05000000000000000000" pitchFamily="2" charset="2"/>
              <a:buChar char="Ø"/>
            </a:pPr>
            <a:r>
              <a:rPr lang="en-IN" sz="2400" dirty="0"/>
              <a:t>POP treats the mailbox as a single store without the concept of folders.</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3835444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219200"/>
            <a:ext cx="7696200" cy="4692022"/>
          </a:xfrm>
        </p:spPr>
        <p:txBody>
          <a:bodyPr>
            <a:normAutofit/>
          </a:bodyPr>
          <a:lstStyle/>
          <a:p>
            <a:pPr algn="just">
              <a:buFont typeface="Wingdings" pitchFamily="2" charset="2"/>
              <a:buChar char="Ø"/>
            </a:pPr>
            <a:r>
              <a:rPr lang="en-US" sz="2400" dirty="0"/>
              <a:t>The following protocols which are not exclusively specific for cloud security and needed merit coverage too	</a:t>
            </a:r>
          </a:p>
          <a:p>
            <a:pPr algn="just">
              <a:buNone/>
            </a:pPr>
            <a:r>
              <a:rPr lang="en-US" sz="2400" dirty="0"/>
              <a:t>		1.SAML</a:t>
            </a:r>
          </a:p>
          <a:p>
            <a:pPr algn="just">
              <a:buNone/>
            </a:pPr>
            <a:r>
              <a:rPr lang="en-US" sz="2400" dirty="0"/>
              <a:t>		2.OAUTH</a:t>
            </a:r>
          </a:p>
          <a:p>
            <a:pPr algn="just">
              <a:buNone/>
            </a:pPr>
            <a:r>
              <a:rPr lang="en-US" sz="2400" dirty="0"/>
              <a:t>		3.OPENID</a:t>
            </a:r>
          </a:p>
          <a:p>
            <a:pPr algn="just">
              <a:buNone/>
            </a:pPr>
            <a:r>
              <a:rPr lang="en-US" sz="2400" dirty="0"/>
              <a:t>		4.SSL/TLS</a:t>
            </a:r>
          </a:p>
          <a:p>
            <a:pPr algn="just">
              <a:buNone/>
            </a:pPr>
            <a:r>
              <a:rPr lang="en-US" sz="2400" dirty="0"/>
              <a:t>		</a:t>
            </a:r>
          </a:p>
          <a:p>
            <a:pPr algn="just">
              <a:buNone/>
            </a:pPr>
            <a:endParaRPr 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7848600" cy="762000"/>
          </a:xfrm>
        </p:spPr>
        <p:txBody>
          <a:bodyPr>
            <a:normAutofit fontScale="90000"/>
          </a:bodyPr>
          <a:lstStyle/>
          <a:p>
            <a:r>
              <a:rPr lang="en-IN" dirty="0"/>
              <a:t>Internet Messaging Access Protocol (IMAP)</a:t>
            </a:r>
            <a:br>
              <a:rPr lang="en-US" dirty="0"/>
            </a:br>
            <a:endParaRPr lang="en-US" dirty="0"/>
          </a:p>
        </p:txBody>
      </p:sp>
      <p:sp>
        <p:nvSpPr>
          <p:cNvPr id="3" name="Content Placeholder 2"/>
          <p:cNvSpPr>
            <a:spLocks noGrp="1"/>
          </p:cNvSpPr>
          <p:nvPr>
            <p:ph idx="1"/>
          </p:nvPr>
        </p:nvSpPr>
        <p:spPr>
          <a:xfrm>
            <a:off x="1295400" y="1371600"/>
            <a:ext cx="7848599" cy="4539622"/>
          </a:xfrm>
        </p:spPr>
        <p:txBody>
          <a:bodyPr>
            <a:normAutofit/>
          </a:bodyPr>
          <a:lstStyle/>
          <a:p>
            <a:pPr algn="just">
              <a:buFont typeface="Wingdings" panose="05000000000000000000" pitchFamily="2" charset="2"/>
              <a:buChar char="Ø"/>
            </a:pPr>
            <a:r>
              <a:rPr lang="en-IN" sz="2400" dirty="0"/>
              <a:t>It is a protocol for retrieving e-mail and storage. </a:t>
            </a:r>
          </a:p>
          <a:p>
            <a:pPr algn="just">
              <a:buFont typeface="Wingdings" panose="05000000000000000000" pitchFamily="2" charset="2"/>
              <a:buChar char="Ø"/>
            </a:pPr>
            <a:r>
              <a:rPr lang="en-IN" sz="2400" dirty="0"/>
              <a:t>Once the messages in mail are downloaded with POP, those are get automatically deleted from the server after the download process has completed. </a:t>
            </a:r>
          </a:p>
          <a:p>
            <a:pPr algn="just">
              <a:buFont typeface="Wingdings" panose="05000000000000000000" pitchFamily="2" charset="2"/>
              <a:buChar char="Ø"/>
            </a:pPr>
            <a:r>
              <a:rPr lang="en-IN" sz="2400" dirty="0"/>
              <a:t>So POP users need to store their messages locally, if those are important and useful.</a:t>
            </a:r>
          </a:p>
          <a:p>
            <a:pPr algn="just">
              <a:buFont typeface="Wingdings" panose="05000000000000000000" pitchFamily="2" charset="2"/>
              <a:buChar char="Ø"/>
            </a:pPr>
            <a:r>
              <a:rPr lang="en-IN" sz="2400" dirty="0"/>
              <a:t>The problem occurs here in this POP is that when users move from one system to another system or if they use mobile networking because their messages did not move wherever they go.</a:t>
            </a:r>
            <a:endParaRPr lang="en-US" sz="2400" dirty="0"/>
          </a:p>
        </p:txBody>
      </p:sp>
    </p:spTree>
    <p:extLst>
      <p:ext uri="{BB962C8B-B14F-4D97-AF65-F5344CB8AC3E}">
        <p14:creationId xmlns:p14="http://schemas.microsoft.com/office/powerpoint/2010/main" val="35838302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1280890"/>
          </a:xfrm>
        </p:spPr>
        <p:txBody>
          <a:bodyPr/>
          <a:lstStyle/>
          <a:p>
            <a:r>
              <a:rPr lang="en-US" dirty="0"/>
              <a:t>Continue…</a:t>
            </a:r>
          </a:p>
        </p:txBody>
      </p:sp>
      <p:sp>
        <p:nvSpPr>
          <p:cNvPr id="3" name="Content Placeholder 2"/>
          <p:cNvSpPr>
            <a:spLocks noGrp="1"/>
          </p:cNvSpPr>
          <p:nvPr>
            <p:ph idx="1"/>
          </p:nvPr>
        </p:nvSpPr>
        <p:spPr>
          <a:xfrm>
            <a:off x="1447800" y="1524000"/>
            <a:ext cx="7543799" cy="4387222"/>
          </a:xfrm>
        </p:spPr>
        <p:txBody>
          <a:bodyPr>
            <a:normAutofit/>
          </a:bodyPr>
          <a:lstStyle/>
          <a:p>
            <a:pPr algn="just">
              <a:buFont typeface="Wingdings" panose="05000000000000000000" pitchFamily="2" charset="2"/>
              <a:buChar char="Ø"/>
            </a:pPr>
            <a:r>
              <a:rPr lang="en-IN" sz="2400" dirty="0"/>
              <a:t>So Internet Messaging Access Protocol is created to overcome these problems which allow messages to store on the server, but allows viewing and manipulation through the browser as if they were stored locally.</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1183903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7848600" cy="1158240"/>
          </a:xfrm>
        </p:spPr>
        <p:txBody>
          <a:bodyPr>
            <a:normAutofit fontScale="90000"/>
          </a:bodyPr>
          <a:lstStyle/>
          <a:p>
            <a:r>
              <a:rPr lang="en-IN" dirty="0"/>
              <a:t>2. LEGAL AND REGULATORY ISSUES</a:t>
            </a:r>
            <a:br>
              <a:rPr lang="en-US" dirty="0"/>
            </a:br>
            <a:endParaRPr lang="en-US" dirty="0"/>
          </a:p>
        </p:txBody>
      </p:sp>
      <p:sp>
        <p:nvSpPr>
          <p:cNvPr id="3" name="Content Placeholder 2"/>
          <p:cNvSpPr>
            <a:spLocks noGrp="1"/>
          </p:cNvSpPr>
          <p:nvPr>
            <p:ph idx="1"/>
          </p:nvPr>
        </p:nvSpPr>
        <p:spPr>
          <a:xfrm>
            <a:off x="1295400" y="1371600"/>
            <a:ext cx="7848599" cy="4539622"/>
          </a:xfrm>
        </p:spPr>
        <p:txBody>
          <a:bodyPr>
            <a:normAutofit/>
          </a:bodyPr>
          <a:lstStyle/>
          <a:p>
            <a:pPr algn="just">
              <a:buFont typeface="Wingdings" panose="05000000000000000000" pitchFamily="2" charset="2"/>
              <a:buChar char="Ø"/>
            </a:pPr>
            <a:r>
              <a:rPr lang="en-IN" sz="2400" dirty="0"/>
              <a:t>The legal and regulatory issues will vary and the new laws will come into existence which can change the responsibilities of users and providers.</a:t>
            </a:r>
          </a:p>
          <a:p>
            <a:pPr algn="just">
              <a:buFont typeface="Wingdings" panose="05000000000000000000" pitchFamily="2" charset="2"/>
              <a:buChar char="Ø"/>
            </a:pPr>
            <a:r>
              <a:rPr lang="en-IN" sz="2400" dirty="0"/>
              <a:t>The cloud model which may be a community, hybrid or a public employed by cloud computing includes the presence of third party namely the cloud provider. </a:t>
            </a:r>
          </a:p>
          <a:p>
            <a:pPr algn="just">
              <a:buFont typeface="Wingdings" panose="05000000000000000000" pitchFamily="2" charset="2"/>
              <a:buChar char="Ø"/>
            </a:pPr>
            <a:r>
              <a:rPr lang="en-IN" sz="2400" dirty="0"/>
              <a:t>The two things to be considered here are how laws are applicable to different parties under various situations and also for different kinds of information management situations. </a:t>
            </a:r>
            <a:endParaRPr lang="en-US" sz="2400" dirty="0"/>
          </a:p>
        </p:txBody>
      </p:sp>
    </p:spTree>
    <p:extLst>
      <p:ext uri="{BB962C8B-B14F-4D97-AF65-F5344CB8AC3E}">
        <p14:creationId xmlns:p14="http://schemas.microsoft.com/office/powerpoint/2010/main" val="1246618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24110"/>
            <a:ext cx="7239001" cy="1280890"/>
          </a:xfrm>
        </p:spPr>
        <p:txBody>
          <a:bodyPr/>
          <a:lstStyle/>
          <a:p>
            <a:r>
              <a:rPr lang="en-US" dirty="0"/>
              <a:t>Continue…</a:t>
            </a:r>
          </a:p>
        </p:txBody>
      </p:sp>
      <p:sp>
        <p:nvSpPr>
          <p:cNvPr id="3" name="Content Placeholder 2"/>
          <p:cNvSpPr>
            <a:spLocks noGrp="1"/>
          </p:cNvSpPr>
          <p:nvPr>
            <p:ph idx="1"/>
          </p:nvPr>
        </p:nvSpPr>
        <p:spPr>
          <a:xfrm>
            <a:off x="1371601" y="1524000"/>
            <a:ext cx="7772399" cy="4387222"/>
          </a:xfrm>
        </p:spPr>
        <p:txBody>
          <a:bodyPr>
            <a:normAutofit/>
          </a:bodyPr>
          <a:lstStyle/>
          <a:p>
            <a:pPr algn="just">
              <a:buFont typeface="Wingdings" panose="05000000000000000000" pitchFamily="2" charset="2"/>
              <a:buChar char="Ø"/>
            </a:pPr>
            <a:r>
              <a:rPr lang="en-IN" sz="2400" dirty="0"/>
              <a:t>Whatever computing model you choose to use, it is necessary to consider the legal issues that surround the data which you may gather, store and process.</a:t>
            </a:r>
          </a:p>
          <a:p>
            <a:pPr algn="just">
              <a:buFont typeface="Wingdings" panose="05000000000000000000" pitchFamily="2" charset="2"/>
              <a:buChar char="Ø"/>
            </a:pPr>
            <a:r>
              <a:rPr lang="en-IN" sz="2400" dirty="0"/>
              <a:t>If the cloud customer operates in Canada, EU or United States, then he/she was subjected to numerous regulatory requirements which may involve Safe Harbor and Control Objectives for information and related Technology.</a:t>
            </a:r>
          </a:p>
          <a:p>
            <a:pPr marL="0" indent="0" algn="just">
              <a:buNone/>
            </a:pPr>
            <a:endParaRPr lang="en-US" sz="2400" dirty="0"/>
          </a:p>
        </p:txBody>
      </p:sp>
    </p:spTree>
    <p:extLst>
      <p:ext uri="{BB962C8B-B14F-4D97-AF65-F5344CB8AC3E}">
        <p14:creationId xmlns:p14="http://schemas.microsoft.com/office/powerpoint/2010/main" val="16497442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371600" y="1295400"/>
            <a:ext cx="7772399" cy="4615822"/>
          </a:xfrm>
        </p:spPr>
        <p:txBody>
          <a:bodyPr>
            <a:normAutofit/>
          </a:bodyPr>
          <a:lstStyle/>
          <a:p>
            <a:pPr algn="just">
              <a:buFont typeface="Wingdings" panose="05000000000000000000" pitchFamily="2" charset="2"/>
              <a:buChar char="Ø"/>
            </a:pPr>
            <a:r>
              <a:rPr lang="en-IN" sz="2400" dirty="0"/>
              <a:t>If the cloud customer operates in Canada, EU or United States, then he/she was subjected to numerous regulatory requirements which may involve Safe Harbor and Control Objectives for information and related Technology.</a:t>
            </a:r>
          </a:p>
          <a:p>
            <a:pPr algn="just">
              <a:buFont typeface="Wingdings" panose="05000000000000000000" pitchFamily="2" charset="2"/>
              <a:buChar char="Ø"/>
            </a:pPr>
            <a:r>
              <a:rPr lang="en-IN" sz="2400" dirty="0"/>
              <a:t>Some companies will store the health-related data regarding individual employees, where the company must comply with Health Insurance Portability and Accountability Act (HIPPA) even if they don’t work in that market. </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18067252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371600"/>
            <a:ext cx="7848599" cy="4539622"/>
          </a:xfrm>
        </p:spPr>
        <p:txBody>
          <a:bodyPr>
            <a:normAutofit/>
          </a:bodyPr>
          <a:lstStyle/>
          <a:p>
            <a:pPr algn="just">
              <a:buFont typeface="Wingdings" panose="05000000000000000000" pitchFamily="2" charset="2"/>
              <a:buChar char="Ø"/>
            </a:pPr>
            <a:r>
              <a:rPr lang="en-IN" sz="2400" dirty="0"/>
              <a:t>The following laws are for the United States and the European Economic Union (EEU), but similar laws will sometimes in effect to other countries:</a:t>
            </a:r>
          </a:p>
          <a:p>
            <a:pPr marL="514350" indent="-514350" algn="just">
              <a:buFont typeface="+mj-lt"/>
              <a:buAutoNum type="arabicPeriod"/>
            </a:pPr>
            <a:r>
              <a:rPr lang="en-IN" sz="2400" b="1" dirty="0"/>
              <a:t>Third Parties:</a:t>
            </a:r>
          </a:p>
          <a:p>
            <a:pPr algn="just">
              <a:buFont typeface="Wingdings" panose="05000000000000000000" pitchFamily="2" charset="2"/>
              <a:buChar char="Ø"/>
            </a:pPr>
            <a:r>
              <a:rPr lang="en-IN" sz="2400" dirty="0"/>
              <a:t>It is your responsibility to check out that all the legal requirements which are applied to your organization must be implied to the provider as well if you are going to use the cloud infrastructure sourced from that provider.</a:t>
            </a:r>
            <a:endParaRPr lang="en-US" sz="2400" dirty="0"/>
          </a:p>
        </p:txBody>
      </p:sp>
    </p:spTree>
    <p:extLst>
      <p:ext uri="{BB962C8B-B14F-4D97-AF65-F5344CB8AC3E}">
        <p14:creationId xmlns:p14="http://schemas.microsoft.com/office/powerpoint/2010/main" val="35754560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295400"/>
            <a:ext cx="7848599" cy="4615822"/>
          </a:xfrm>
        </p:spPr>
        <p:txBody>
          <a:bodyPr>
            <a:normAutofit/>
          </a:bodyPr>
          <a:lstStyle/>
          <a:p>
            <a:pPr algn="just">
              <a:buFont typeface="Wingdings" panose="05000000000000000000" pitchFamily="2" charset="2"/>
              <a:buChar char="Ø"/>
            </a:pPr>
            <a:r>
              <a:rPr lang="en-IN" sz="2400" dirty="0"/>
              <a:t>Since the usage of cloud infrastructure becomes popular, there is a chance of illegal data access by third party.</a:t>
            </a:r>
          </a:p>
          <a:p>
            <a:pPr algn="just">
              <a:buFont typeface="Wingdings" panose="05000000000000000000" pitchFamily="2" charset="2"/>
              <a:buChar char="Ø"/>
            </a:pPr>
            <a:r>
              <a:rPr lang="en-IN" sz="2400" dirty="0"/>
              <a:t>Even if you perform encryption with the data, the third party may get access to keys by any means and thereby getting access to the data. </a:t>
            </a:r>
          </a:p>
          <a:p>
            <a:pPr algn="just">
              <a:buFont typeface="Wingdings" panose="05000000000000000000" pitchFamily="2" charset="2"/>
              <a:buChar char="Ø"/>
            </a:pPr>
            <a:r>
              <a:rPr lang="en-IN" sz="2400" dirty="0"/>
              <a:t>The risks may increase since it may involve a number of third parties like the cloud provider, cloud support, and management teams etc.  </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5828902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24110"/>
            <a:ext cx="7848599" cy="1280890"/>
          </a:xfrm>
        </p:spPr>
        <p:txBody>
          <a:bodyPr/>
          <a:lstStyle/>
          <a:p>
            <a:r>
              <a:rPr lang="en-US" dirty="0"/>
              <a:t>Continue…</a:t>
            </a:r>
          </a:p>
        </p:txBody>
      </p:sp>
      <p:sp>
        <p:nvSpPr>
          <p:cNvPr id="3" name="Content Placeholder 2"/>
          <p:cNvSpPr>
            <a:spLocks noGrp="1"/>
          </p:cNvSpPr>
          <p:nvPr>
            <p:ph idx="1"/>
          </p:nvPr>
        </p:nvSpPr>
        <p:spPr>
          <a:xfrm>
            <a:off x="1295401" y="1295400"/>
            <a:ext cx="7848598" cy="4615822"/>
          </a:xfrm>
        </p:spPr>
        <p:txBody>
          <a:bodyPr>
            <a:normAutofit/>
          </a:bodyPr>
          <a:lstStyle/>
          <a:p>
            <a:pPr algn="just">
              <a:buFont typeface="Wingdings" panose="05000000000000000000" pitchFamily="2" charset="2"/>
              <a:buChar char="Ø"/>
            </a:pPr>
            <a:r>
              <a:rPr lang="en-IN" sz="2400" dirty="0"/>
              <a:t>The organization must evaluate its particular needs and requirements before beginning to work with a cloud provider.</a:t>
            </a:r>
          </a:p>
          <a:p>
            <a:pPr algn="just">
              <a:buFont typeface="Wingdings" panose="05000000000000000000" pitchFamily="2" charset="2"/>
              <a:buChar char="Ø"/>
            </a:pPr>
            <a:r>
              <a:rPr lang="en-IN" sz="2400" dirty="0"/>
              <a:t>It is necessary to define the scope of the services you are expecting with any regulations or compliance issues which are to be satisfied. </a:t>
            </a:r>
          </a:p>
          <a:p>
            <a:pPr algn="just">
              <a:buFont typeface="Wingdings" panose="05000000000000000000" pitchFamily="2" charset="2"/>
              <a:buChar char="Ø"/>
            </a:pPr>
            <a:r>
              <a:rPr lang="en-IN" sz="2400" dirty="0"/>
              <a:t>Before going to negotiate a contract, it is in demand to make sure that that the provider agreed and understand your requirements.</a:t>
            </a:r>
            <a:endParaRPr lang="en-US" sz="2400" dirty="0"/>
          </a:p>
        </p:txBody>
      </p:sp>
    </p:spTree>
    <p:extLst>
      <p:ext uri="{BB962C8B-B14F-4D97-AF65-F5344CB8AC3E}">
        <p14:creationId xmlns:p14="http://schemas.microsoft.com/office/powerpoint/2010/main" val="16849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6589199" cy="1280890"/>
          </a:xfrm>
        </p:spPr>
        <p:txBody>
          <a:bodyPr/>
          <a:lstStyle/>
          <a:p>
            <a:r>
              <a:rPr lang="en-US" dirty="0"/>
              <a:t>Continue…</a:t>
            </a:r>
          </a:p>
        </p:txBody>
      </p:sp>
      <p:sp>
        <p:nvSpPr>
          <p:cNvPr id="3" name="Content Placeholder 2"/>
          <p:cNvSpPr>
            <a:spLocks noGrp="1"/>
          </p:cNvSpPr>
          <p:nvPr>
            <p:ph idx="1"/>
          </p:nvPr>
        </p:nvSpPr>
        <p:spPr>
          <a:xfrm>
            <a:off x="1295400" y="1295400"/>
            <a:ext cx="7848599" cy="4615822"/>
          </a:xfrm>
        </p:spPr>
        <p:txBody>
          <a:bodyPr>
            <a:normAutofit/>
          </a:bodyPr>
          <a:lstStyle/>
          <a:p>
            <a:pPr algn="just">
              <a:buFont typeface="Wingdings" panose="05000000000000000000" pitchFamily="2" charset="2"/>
              <a:buChar char="Ø"/>
            </a:pPr>
            <a:r>
              <a:rPr lang="en-IN" sz="2400" dirty="0"/>
              <a:t>At the end of the contract, either full term or abnormal termination situations are to be considered carefully since the data may be at most risk during this time. </a:t>
            </a:r>
          </a:p>
          <a:p>
            <a:pPr algn="just">
              <a:buFont typeface="Wingdings" panose="05000000000000000000" pitchFamily="2" charset="2"/>
              <a:buChar char="Ø"/>
            </a:pPr>
            <a:r>
              <a:rPr lang="en-IN" sz="2400" dirty="0"/>
              <a:t>The factors such as bankruptcy, breach of contract by one party, cloud provider ceasing activities are the causes of abnormal termination.</a:t>
            </a:r>
          </a:p>
          <a:p>
            <a:pPr algn="just">
              <a:buFont typeface="Wingdings" panose="05000000000000000000" pitchFamily="2" charset="2"/>
              <a:buChar char="Ø"/>
            </a:pPr>
            <a:r>
              <a:rPr lang="en-IN" sz="2400" dirty="0"/>
              <a:t>During this type of critical situations, it is better to replace a vendor instead of spending time with the previous provider. </a:t>
            </a:r>
            <a:endParaRPr lang="en-US" sz="2400" dirty="0"/>
          </a:p>
        </p:txBody>
      </p:sp>
    </p:spTree>
    <p:extLst>
      <p:ext uri="{BB962C8B-B14F-4D97-AF65-F5344CB8AC3E}">
        <p14:creationId xmlns:p14="http://schemas.microsoft.com/office/powerpoint/2010/main" val="22964995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295400"/>
            <a:ext cx="7848599" cy="4615822"/>
          </a:xfrm>
        </p:spPr>
        <p:txBody>
          <a:bodyPr>
            <a:normAutofit/>
          </a:bodyPr>
          <a:lstStyle/>
          <a:p>
            <a:pPr algn="just">
              <a:buFont typeface="Wingdings" panose="05000000000000000000" pitchFamily="2" charset="2"/>
              <a:buChar char="Ø"/>
            </a:pPr>
            <a:r>
              <a:rPr lang="en-IN" sz="2400" dirty="0"/>
              <a:t>It is required to check whether all the data is removed and cleansed on the rejected provider’s systems based upon its confidentiality. </a:t>
            </a:r>
          </a:p>
          <a:p>
            <a:pPr algn="just">
              <a:buFont typeface="Wingdings" panose="05000000000000000000" pitchFamily="2" charset="2"/>
              <a:buChar char="Ø"/>
            </a:pPr>
            <a:r>
              <a:rPr lang="en-IN" sz="2400" dirty="0"/>
              <a:t>The cloud provider may show less interest in removing your data since the contract is terminated.</a:t>
            </a:r>
          </a:p>
          <a:p>
            <a:pPr algn="just">
              <a:buFont typeface="Wingdings" panose="05000000000000000000" pitchFamily="2" charset="2"/>
              <a:buChar char="Ø"/>
            </a:pPr>
            <a:r>
              <a:rPr lang="en-IN" sz="2400" dirty="0"/>
              <a:t>If you have clearly defined the required tasks to do at the termination time in the original contract, then you can assure that data is deleted as per your requirement according to legal basis. </a:t>
            </a:r>
            <a:endParaRPr lang="en-US" sz="2400" dirty="0"/>
          </a:p>
        </p:txBody>
      </p:sp>
    </p:spTree>
    <p:extLst>
      <p:ext uri="{BB962C8B-B14F-4D97-AF65-F5344CB8AC3E}">
        <p14:creationId xmlns:p14="http://schemas.microsoft.com/office/powerpoint/2010/main" val="4190444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1280890"/>
          </a:xfrm>
        </p:spPr>
        <p:txBody>
          <a:bodyPr/>
          <a:lstStyle/>
          <a:p>
            <a:r>
              <a:rPr lang="en-US" dirty="0"/>
              <a:t>SAML</a:t>
            </a:r>
          </a:p>
        </p:txBody>
      </p:sp>
      <p:sp>
        <p:nvSpPr>
          <p:cNvPr id="3" name="Content Placeholder 2"/>
          <p:cNvSpPr>
            <a:spLocks noGrp="1"/>
          </p:cNvSpPr>
          <p:nvPr>
            <p:ph idx="1"/>
          </p:nvPr>
        </p:nvSpPr>
        <p:spPr>
          <a:xfrm>
            <a:off x="1371601" y="1447800"/>
            <a:ext cx="7772399" cy="4463422"/>
          </a:xfrm>
        </p:spPr>
        <p:txBody>
          <a:bodyPr>
            <a:normAutofit/>
          </a:bodyPr>
          <a:lstStyle/>
          <a:p>
            <a:pPr algn="just">
              <a:buFont typeface="Wingdings" pitchFamily="2" charset="2"/>
              <a:buChar char="Ø"/>
            </a:pPr>
            <a:r>
              <a:rPr lang="en-US" sz="2400" dirty="0"/>
              <a:t>SAML stands for security assertion markup language which is basically built on a number of already existing standards like HTTP,SOAP and XML.</a:t>
            </a:r>
          </a:p>
          <a:p>
            <a:pPr algn="just">
              <a:buFont typeface="Wingdings" pitchFamily="2" charset="2"/>
              <a:buChar char="Ø"/>
            </a:pPr>
            <a:r>
              <a:rPr lang="en-US" sz="2400" dirty="0"/>
              <a:t>SAML depends on HTTP as its communication protocol.</a:t>
            </a:r>
          </a:p>
          <a:p>
            <a:pPr algn="just">
              <a:buFont typeface="Wingdings" pitchFamily="2" charset="2"/>
              <a:buChar char="Ø"/>
            </a:pPr>
            <a:r>
              <a:rPr lang="en-US" sz="2400" dirty="0"/>
              <a:t>SAML mainly specifies three components namely protocols, assertions and binding.</a:t>
            </a:r>
          </a:p>
          <a:p>
            <a:pPr algn="just">
              <a:buFont typeface="Wingdings" pitchFamily="2" charset="2"/>
              <a:buChar char="Ø"/>
            </a:pPr>
            <a:r>
              <a:rPr lang="en-US" sz="2400" dirty="0"/>
              <a:t>A SAML protocol can be said as a simple request response protocol.</a:t>
            </a:r>
          </a:p>
          <a:p>
            <a:pPr algn="just">
              <a:buNone/>
            </a:pPr>
            <a:r>
              <a:rPr lang="en-US" sz="2400" dirty="0"/>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295400"/>
            <a:ext cx="7848599" cy="4615822"/>
          </a:xfrm>
        </p:spPr>
        <p:txBody>
          <a:bodyPr>
            <a:normAutofit/>
          </a:bodyPr>
          <a:lstStyle/>
          <a:p>
            <a:pPr algn="just">
              <a:buFont typeface="Wingdings" panose="05000000000000000000" pitchFamily="2" charset="2"/>
              <a:buChar char="Ø"/>
            </a:pPr>
            <a:r>
              <a:rPr lang="en-IN" sz="2400" dirty="0"/>
              <a:t>If you wish to transfer the services from one provider to another provider during the contract or at the time of contract termination, you have to clearly define the legal issues at the beginning of the contract.</a:t>
            </a:r>
          </a:p>
          <a:p>
            <a:pPr algn="just">
              <a:buFont typeface="Wingdings" panose="05000000000000000000" pitchFamily="2" charset="2"/>
              <a:buChar char="Ø"/>
            </a:pPr>
            <a:r>
              <a:rPr lang="en-IN" sz="2400" dirty="0"/>
              <a:t>It is required to move the data securely between providers. </a:t>
            </a:r>
          </a:p>
          <a:p>
            <a:pPr algn="just">
              <a:buFont typeface="Wingdings" panose="05000000000000000000" pitchFamily="2" charset="2"/>
              <a:buChar char="Ø"/>
            </a:pPr>
            <a:r>
              <a:rPr lang="en-IN" sz="2400" dirty="0"/>
              <a:t>It is up to your wish to move the data directly to the new provider or you can transfer the data back to your organization and then again transfer the data to the new provider.</a:t>
            </a:r>
          </a:p>
          <a:p>
            <a:pPr algn="just">
              <a:buFont typeface="Wingdings" panose="05000000000000000000" pitchFamily="2" charset="2"/>
              <a:buChar char="Ø"/>
            </a:pPr>
            <a:r>
              <a:rPr lang="en-IN" sz="2400" dirty="0"/>
              <a:t>The data should be securely transferred irrespective of the method you use while it is in transit.</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30529630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normAutofit/>
          </a:bodyPr>
          <a:lstStyle/>
          <a:p>
            <a:r>
              <a:rPr lang="en-IN" dirty="0"/>
              <a:t>Data Privacy</a:t>
            </a:r>
            <a:br>
              <a:rPr lang="en-US" dirty="0"/>
            </a:br>
            <a:endParaRPr lang="en-US" dirty="0"/>
          </a:p>
        </p:txBody>
      </p:sp>
      <p:sp>
        <p:nvSpPr>
          <p:cNvPr id="3" name="Content Placeholder 2"/>
          <p:cNvSpPr>
            <a:spLocks noGrp="1"/>
          </p:cNvSpPr>
          <p:nvPr>
            <p:ph idx="1"/>
          </p:nvPr>
        </p:nvSpPr>
        <p:spPr>
          <a:xfrm>
            <a:off x="1295401" y="1371600"/>
            <a:ext cx="7848599" cy="4539622"/>
          </a:xfrm>
        </p:spPr>
        <p:txBody>
          <a:bodyPr>
            <a:normAutofit/>
          </a:bodyPr>
          <a:lstStyle/>
          <a:p>
            <a:pPr algn="just">
              <a:buFont typeface="Wingdings" panose="05000000000000000000" pitchFamily="2" charset="2"/>
              <a:buChar char="Ø"/>
            </a:pPr>
            <a:r>
              <a:rPr lang="en-IN" sz="2400" dirty="0"/>
              <a:t>The data privacy is an important need in every area. Every company must have a legal obligation to assure that the privacy of their clients and employees is protected.</a:t>
            </a:r>
          </a:p>
          <a:p>
            <a:pPr algn="just">
              <a:buFont typeface="Wingdings" panose="05000000000000000000" pitchFamily="2" charset="2"/>
              <a:buChar char="Ø"/>
            </a:pPr>
            <a:r>
              <a:rPr lang="en-IN" sz="2400" dirty="0"/>
              <a:t>In the area of cloud computing, the third party operates and manages your infrastructure, thereby there is a chance of data insecurity.</a:t>
            </a:r>
          </a:p>
          <a:p>
            <a:pPr algn="just">
              <a:buFont typeface="Wingdings" panose="05000000000000000000" pitchFamily="2" charset="2"/>
              <a:buChar char="Ø"/>
            </a:pPr>
            <a:r>
              <a:rPr lang="en-IN" sz="2400" dirty="0"/>
              <a:t>If your company is gathering and storing data in the cloud, that must be subjected to legal issues of one or more regulations (either GLBA or HIPAA) and then it is required to assure that the cloud provider secures the data in a proper way.</a:t>
            </a:r>
            <a:endParaRPr lang="en-US" sz="2400" dirty="0"/>
          </a:p>
        </p:txBody>
      </p:sp>
    </p:spTree>
    <p:extLst>
      <p:ext uri="{BB962C8B-B14F-4D97-AF65-F5344CB8AC3E}">
        <p14:creationId xmlns:p14="http://schemas.microsoft.com/office/powerpoint/2010/main" val="2316139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295400"/>
            <a:ext cx="7848599" cy="4615822"/>
          </a:xfrm>
        </p:spPr>
        <p:txBody>
          <a:bodyPr>
            <a:normAutofit/>
          </a:bodyPr>
          <a:lstStyle/>
          <a:p>
            <a:pPr algn="just">
              <a:buFont typeface="Wingdings" panose="05000000000000000000" pitchFamily="2" charset="2"/>
              <a:buChar char="Ø"/>
            </a:pPr>
            <a:r>
              <a:rPr lang="en-IN" sz="2400" dirty="0"/>
              <a:t>The data gathered in the cloud and as well as in your company must be used only for the purpose for what it is collected. </a:t>
            </a:r>
          </a:p>
          <a:p>
            <a:pPr algn="just">
              <a:buFont typeface="Wingdings" panose="05000000000000000000" pitchFamily="2" charset="2"/>
              <a:buChar char="Ø"/>
            </a:pPr>
            <a:r>
              <a:rPr lang="en-IN" sz="2400" dirty="0"/>
              <a:t>The data will be stored somewhere whether you post some information on Facebook or business links on LinkedIn etc.,. </a:t>
            </a:r>
          </a:p>
          <a:p>
            <a:pPr algn="just">
              <a:buFont typeface="Wingdings" panose="05000000000000000000" pitchFamily="2" charset="2"/>
              <a:buChar char="Ø"/>
            </a:pPr>
            <a:r>
              <a:rPr lang="en-IN" sz="2400" dirty="0"/>
              <a:t>Since businesses are moving towards the use of cloud providers, the data location is an important issue due to its privacy or legal requirements. </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3389313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295400"/>
            <a:ext cx="7848599" cy="4615822"/>
          </a:xfrm>
        </p:spPr>
        <p:txBody>
          <a:bodyPr>
            <a:normAutofit/>
          </a:bodyPr>
          <a:lstStyle/>
          <a:p>
            <a:pPr algn="just">
              <a:buFont typeface="Wingdings" panose="05000000000000000000" pitchFamily="2" charset="2"/>
              <a:buChar char="Ø"/>
            </a:pPr>
            <a:r>
              <a:rPr lang="en-IN" sz="2400" dirty="0"/>
              <a:t>Global companies required to assure that whatever services they deploy on cloud are used with respective to laws and regulations which are in place for third parties, foreign subsidiaries or employees whoever may wish to use it.</a:t>
            </a:r>
          </a:p>
          <a:p>
            <a:pPr algn="just">
              <a:buFont typeface="Wingdings" panose="05000000000000000000" pitchFamily="2" charset="2"/>
              <a:buChar char="Ø"/>
            </a:pPr>
            <a:r>
              <a:rPr lang="en-IN" sz="2400" dirty="0"/>
              <a:t>U.S law will be marked differently when compared to some other countries, so the laws that are subjected to the employees must act based upon their location.</a:t>
            </a:r>
          </a:p>
          <a:p>
            <a:pPr algn="just">
              <a:buFont typeface="Wingdings" panose="05000000000000000000" pitchFamily="2" charset="2"/>
              <a:buChar char="Ø"/>
            </a:pPr>
            <a:r>
              <a:rPr lang="en-IN" sz="2400" dirty="0"/>
              <a:t>The data protection laws regarding EU member states and also other countries are very complex and includes some specific requirements. </a:t>
            </a:r>
            <a:endParaRPr lang="en-US" sz="2400" dirty="0"/>
          </a:p>
        </p:txBody>
      </p:sp>
    </p:spTree>
    <p:extLst>
      <p:ext uri="{BB962C8B-B14F-4D97-AF65-F5344CB8AC3E}">
        <p14:creationId xmlns:p14="http://schemas.microsoft.com/office/powerpoint/2010/main" val="16093282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447800" y="1447800"/>
            <a:ext cx="7696199" cy="4463422"/>
          </a:xfrm>
        </p:spPr>
        <p:txBody>
          <a:bodyPr>
            <a:normAutofit/>
          </a:bodyPr>
          <a:lstStyle/>
          <a:p>
            <a:pPr algn="just">
              <a:buFont typeface="Wingdings" panose="05000000000000000000" pitchFamily="2" charset="2"/>
              <a:buChar char="Ø"/>
            </a:pPr>
            <a:r>
              <a:rPr lang="en-IN" sz="2400" dirty="0"/>
              <a:t>The personal data transfer outside these countries must be handled in a proper way. </a:t>
            </a:r>
          </a:p>
          <a:p>
            <a:pPr algn="just">
              <a:buFont typeface="Wingdings" panose="05000000000000000000" pitchFamily="2" charset="2"/>
              <a:buChar char="Ø"/>
            </a:pPr>
            <a:r>
              <a:rPr lang="en-IN" sz="2400" dirty="0"/>
              <a:t>The EU needs that the controller of the data or the collector of the data should inform individuals that the data is to be transferred and processed in a country which is outside the EU.</a:t>
            </a:r>
          </a:p>
          <a:p>
            <a:pPr algn="just">
              <a:buFont typeface="Wingdings" panose="05000000000000000000" pitchFamily="2" charset="2"/>
              <a:buChar char="Ø"/>
            </a:pPr>
            <a:r>
              <a:rPr lang="en-IN" sz="2400" dirty="0"/>
              <a:t>The end processor and the data controller need to maintain the contract which is approved by the Data Protection Authority before the beginning of this task. </a:t>
            </a:r>
            <a:endParaRPr lang="en-US" sz="2400" dirty="0"/>
          </a:p>
        </p:txBody>
      </p:sp>
    </p:spTree>
    <p:extLst>
      <p:ext uri="{BB962C8B-B14F-4D97-AF65-F5344CB8AC3E}">
        <p14:creationId xmlns:p14="http://schemas.microsoft.com/office/powerpoint/2010/main" val="42856967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371600"/>
            <a:ext cx="7848599" cy="4539622"/>
          </a:xfrm>
        </p:spPr>
        <p:txBody>
          <a:bodyPr>
            <a:normAutofit/>
          </a:bodyPr>
          <a:lstStyle/>
          <a:p>
            <a:pPr algn="just">
              <a:buFont typeface="Wingdings" panose="05000000000000000000" pitchFamily="2" charset="2"/>
              <a:buChar char="Ø"/>
            </a:pPr>
            <a:r>
              <a:rPr lang="en-IN" sz="2400" dirty="0"/>
              <a:t>This involves different levels of complexity based on the country which is going to process the data.</a:t>
            </a:r>
            <a:endParaRPr lang="en-US" sz="2400" dirty="0"/>
          </a:p>
          <a:p>
            <a:pPr algn="just">
              <a:buFont typeface="Wingdings" panose="05000000000000000000" pitchFamily="2" charset="2"/>
              <a:buChar char="Ø"/>
            </a:pPr>
            <a:r>
              <a:rPr lang="en-IN" sz="2400" dirty="0"/>
              <a:t>Whatever the cloud provider you use it is essential to check out whether your jurisdiction includes enough security measures in place, i.e. </a:t>
            </a:r>
          </a:p>
          <a:p>
            <a:pPr algn="just">
              <a:buFont typeface="Wingdings" panose="05000000000000000000" pitchFamily="2" charset="2"/>
              <a:buChar char="Ø"/>
            </a:pPr>
            <a:r>
              <a:rPr lang="en-IN" sz="2400" dirty="0"/>
              <a:t>primary and backup locations and also intermediate locations, and the provider will detect any unauthorized data access.</a:t>
            </a:r>
            <a:endParaRPr lang="en-US" sz="2400" dirty="0"/>
          </a:p>
        </p:txBody>
      </p:sp>
    </p:spTree>
    <p:extLst>
      <p:ext uri="{BB962C8B-B14F-4D97-AF65-F5344CB8AC3E}">
        <p14:creationId xmlns:p14="http://schemas.microsoft.com/office/powerpoint/2010/main" val="15145411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295400"/>
            <a:ext cx="7848599" cy="4615822"/>
          </a:xfrm>
        </p:spPr>
        <p:txBody>
          <a:bodyPr>
            <a:normAutofit/>
          </a:bodyPr>
          <a:lstStyle/>
          <a:p>
            <a:pPr algn="just">
              <a:buFont typeface="Wingdings" panose="05000000000000000000" pitchFamily="2" charset="2"/>
              <a:buChar char="Ø"/>
            </a:pPr>
            <a:r>
              <a:rPr lang="en-IN" sz="2400" dirty="0"/>
              <a:t>While working with third party sever may be a cloud provider or any, it is quite essential to check out whether the security of data meets all legal and regulatory requirements.</a:t>
            </a:r>
          </a:p>
          <a:p>
            <a:pPr algn="just">
              <a:buFont typeface="Wingdings" panose="05000000000000000000" pitchFamily="2" charset="2"/>
              <a:buChar char="Ø"/>
            </a:pPr>
            <a:r>
              <a:rPr lang="en-IN" sz="2400" dirty="0"/>
              <a:t>The provider must also agree with the laws related to a particular country where the server is located.</a:t>
            </a:r>
            <a:endParaRPr lang="en-US" sz="2400" dirty="0"/>
          </a:p>
          <a:p>
            <a:pPr algn="just">
              <a:buFont typeface="Wingdings" panose="05000000000000000000" pitchFamily="2" charset="2"/>
              <a:buChar char="Ø"/>
            </a:pPr>
            <a:r>
              <a:rPr lang="en-IN" sz="2400" dirty="0"/>
              <a:t>Proper care should be taken if the server resides in another country other than your location, because you need to go through that particular country jurisdiction to get back the data and you will experience totally a different access rules to what you generally use.</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19426292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371600"/>
            <a:ext cx="7848599" cy="4539622"/>
          </a:xfrm>
        </p:spPr>
        <p:txBody>
          <a:bodyPr>
            <a:normAutofit/>
          </a:bodyPr>
          <a:lstStyle/>
          <a:p>
            <a:pPr algn="just">
              <a:buFont typeface="Wingdings" panose="05000000000000000000" pitchFamily="2" charset="2"/>
              <a:buChar char="Ø"/>
            </a:pPr>
            <a:r>
              <a:rPr lang="en-IN" sz="2400" dirty="0"/>
              <a:t>The other important thing that needs to be discussed here is disaster recovery.</a:t>
            </a:r>
          </a:p>
          <a:p>
            <a:pPr algn="just">
              <a:buFont typeface="Wingdings" panose="05000000000000000000" pitchFamily="2" charset="2"/>
              <a:buChar char="Ø"/>
            </a:pPr>
            <a:r>
              <a:rPr lang="en-IN" sz="2400" dirty="0"/>
              <a:t>The two possible issues which are to be considered regarding this issue are either data center may undergo inoperable state or the provider may quit from business.</a:t>
            </a:r>
          </a:p>
          <a:p>
            <a:pPr algn="just">
              <a:buFont typeface="Wingdings" panose="05000000000000000000" pitchFamily="2" charset="2"/>
              <a:buChar char="Ø"/>
            </a:pPr>
            <a:r>
              <a:rPr lang="en-IN" sz="2400" dirty="0"/>
              <a:t>The causes of the first issue are power or cooling failures and also sometimes software errors. In the case of second issue, getting back the data and dislocating your cloud applications to any other provider are the basic tasks to be done. </a:t>
            </a:r>
            <a:endParaRPr lang="en-US" sz="2400" dirty="0"/>
          </a:p>
        </p:txBody>
      </p:sp>
    </p:spTree>
    <p:extLst>
      <p:ext uri="{BB962C8B-B14F-4D97-AF65-F5344CB8AC3E}">
        <p14:creationId xmlns:p14="http://schemas.microsoft.com/office/powerpoint/2010/main" val="3689075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295400"/>
            <a:ext cx="7848599" cy="4615822"/>
          </a:xfrm>
        </p:spPr>
        <p:txBody>
          <a:bodyPr>
            <a:normAutofit/>
          </a:bodyPr>
          <a:lstStyle/>
          <a:p>
            <a:pPr algn="just">
              <a:buFont typeface="Wingdings" panose="05000000000000000000" pitchFamily="2" charset="2"/>
              <a:buChar char="Ø"/>
            </a:pPr>
            <a:r>
              <a:rPr lang="en-IN" sz="2400" dirty="0"/>
              <a:t>Proper plan should be carefully prepared before moving to the cloud and that must be revised on a regular basis since the market and the circumstances may vary rapidly.</a:t>
            </a:r>
            <a:endParaRPr lang="en-US" sz="2400" dirty="0"/>
          </a:p>
          <a:p>
            <a:pPr algn="just">
              <a:buFont typeface="Wingdings" panose="05000000000000000000" pitchFamily="2" charset="2"/>
              <a:buChar char="Ø"/>
            </a:pPr>
            <a:r>
              <a:rPr lang="en-IN" sz="2400" dirty="0"/>
              <a:t>The security of your application may get breached when it is in the cloud. </a:t>
            </a:r>
          </a:p>
          <a:p>
            <a:pPr algn="just">
              <a:buFont typeface="Wingdings" panose="05000000000000000000" pitchFamily="2" charset="2"/>
              <a:buChar char="Ø"/>
            </a:pPr>
            <a:r>
              <a:rPr lang="en-IN" sz="2400" dirty="0"/>
              <a:t>Through the provider’s systems or by any other means, you need to get the notice regarding the breach.</a:t>
            </a:r>
          </a:p>
          <a:p>
            <a:pPr algn="just">
              <a:buFont typeface="Wingdings" panose="05000000000000000000" pitchFamily="2" charset="2"/>
              <a:buChar char="Ø"/>
            </a:pPr>
            <a:r>
              <a:rPr lang="en-IN" sz="2400" dirty="0"/>
              <a:t>It is safe to have a clear vision on disclosure policy of the cloud provider and how fast they will disclose that to your notice.</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26258919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1280890"/>
          </a:xfrm>
        </p:spPr>
        <p:txBody>
          <a:bodyPr>
            <a:normAutofit/>
          </a:bodyPr>
          <a:lstStyle/>
          <a:p>
            <a:r>
              <a:rPr lang="en-US" dirty="0"/>
              <a:t>3.</a:t>
            </a:r>
            <a:r>
              <a:rPr lang="en-IN" dirty="0"/>
              <a:t>  CLOUD SECURITY CHALLENGES</a:t>
            </a:r>
            <a:endParaRPr lang="en-US" dirty="0"/>
          </a:p>
        </p:txBody>
      </p:sp>
      <p:sp>
        <p:nvSpPr>
          <p:cNvPr id="3" name="Content Placeholder 2"/>
          <p:cNvSpPr>
            <a:spLocks noGrp="1"/>
          </p:cNvSpPr>
          <p:nvPr>
            <p:ph idx="1"/>
          </p:nvPr>
        </p:nvSpPr>
        <p:spPr>
          <a:xfrm>
            <a:off x="1371601" y="1600200"/>
            <a:ext cx="7772399" cy="4311022"/>
          </a:xfrm>
        </p:spPr>
        <p:txBody>
          <a:bodyPr>
            <a:normAutofit/>
          </a:bodyPr>
          <a:lstStyle/>
          <a:p>
            <a:pPr algn="just">
              <a:buFont typeface="Wingdings" panose="05000000000000000000" pitchFamily="2" charset="2"/>
              <a:buChar char="Ø"/>
            </a:pPr>
            <a:r>
              <a:rPr lang="en-IN" sz="2400" dirty="0"/>
              <a:t>The cloud security challenges are broadly classified into three categories.</a:t>
            </a:r>
            <a:endParaRPr lang="en-US" sz="2400" dirty="0"/>
          </a:p>
          <a:p>
            <a:pPr marL="514350" indent="-514350" algn="just">
              <a:buFont typeface="+mj-lt"/>
              <a:buAutoNum type="arabicPeriod"/>
            </a:pPr>
            <a:r>
              <a:rPr lang="en-IN" sz="2400" b="1" dirty="0"/>
              <a:t>User Authentication:</a:t>
            </a:r>
            <a:r>
              <a:rPr lang="en-IN" sz="2400" dirty="0"/>
              <a:t> which restricts data access.</a:t>
            </a:r>
            <a:endParaRPr lang="en-US" sz="2400" dirty="0"/>
          </a:p>
          <a:p>
            <a:pPr marL="514350" indent="-514350" algn="just">
              <a:buFont typeface="+mj-lt"/>
              <a:buAutoNum type="arabicPeriod"/>
            </a:pPr>
            <a:r>
              <a:rPr lang="en-IN" sz="2400" b="1" dirty="0"/>
              <a:t>Data protection:</a:t>
            </a:r>
            <a:r>
              <a:rPr lang="en-IN" sz="2400" dirty="0"/>
              <a:t> protecting the data in rest and also in transit.</a:t>
            </a:r>
            <a:endParaRPr lang="en-US" sz="2400" dirty="0"/>
          </a:p>
          <a:p>
            <a:pPr marL="514350" indent="-514350" algn="just">
              <a:buFont typeface="+mj-lt"/>
              <a:buAutoNum type="arabicPeriod"/>
            </a:pPr>
            <a:r>
              <a:rPr lang="en-IN" sz="2400" b="1" dirty="0"/>
              <a:t>Disaster and data breach: </a:t>
            </a:r>
            <a:r>
              <a:rPr lang="en-IN" sz="2400" dirty="0"/>
              <a:t>includes contingency planning.</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1670967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SAML</a:t>
            </a:r>
          </a:p>
        </p:txBody>
      </p:sp>
      <p:sp>
        <p:nvSpPr>
          <p:cNvPr id="3" name="Content Placeholder 2"/>
          <p:cNvSpPr>
            <a:spLocks noGrp="1"/>
          </p:cNvSpPr>
          <p:nvPr>
            <p:ph idx="1"/>
          </p:nvPr>
        </p:nvSpPr>
        <p:spPr>
          <a:xfrm>
            <a:off x="1295401" y="1264554"/>
            <a:ext cx="7848599" cy="5060045"/>
          </a:xfrm>
        </p:spPr>
        <p:txBody>
          <a:bodyPr>
            <a:noAutofit/>
          </a:bodyPr>
          <a:lstStyle/>
          <a:p>
            <a:pPr algn="just">
              <a:buFont typeface="Wingdings" pitchFamily="2" charset="2"/>
              <a:buChar char="Ø"/>
            </a:pPr>
            <a:r>
              <a:rPr lang="en-US" sz="2000" dirty="0"/>
              <a:t>Most of the SAML transactions are defined in XML standard form </a:t>
            </a:r>
          </a:p>
          <a:p>
            <a:pPr algn="just">
              <a:buNone/>
            </a:pPr>
            <a:r>
              <a:rPr lang="en-US" sz="2000" dirty="0"/>
              <a:t>   &lt;saml:Assertion A….&gt;</a:t>
            </a:r>
          </a:p>
          <a:p>
            <a:pPr algn="just">
              <a:buNone/>
            </a:pPr>
            <a:r>
              <a:rPr lang="en-US" sz="2000" dirty="0"/>
              <a:t>   &lt;Authentication &gt;</a:t>
            </a:r>
          </a:p>
          <a:p>
            <a:pPr algn="just">
              <a:buNone/>
            </a:pPr>
            <a:r>
              <a:rPr lang="en-US" sz="2000" dirty="0"/>
              <a:t>   …..</a:t>
            </a:r>
          </a:p>
          <a:p>
            <a:pPr algn="just">
              <a:buNone/>
            </a:pPr>
            <a:r>
              <a:rPr lang="en-US" sz="2000" dirty="0"/>
              <a:t>   &lt;/Authentication&gt;</a:t>
            </a:r>
          </a:p>
          <a:p>
            <a:pPr algn="just">
              <a:buNone/>
            </a:pPr>
            <a:r>
              <a:rPr lang="en-US" sz="2000" dirty="0"/>
              <a:t>   &lt;Attribute&gt;</a:t>
            </a:r>
          </a:p>
          <a:p>
            <a:pPr algn="just">
              <a:buNone/>
            </a:pPr>
            <a:r>
              <a:rPr lang="en-US" sz="2000" dirty="0"/>
              <a:t>   …..</a:t>
            </a:r>
          </a:p>
          <a:p>
            <a:pPr algn="just">
              <a:buNone/>
            </a:pPr>
            <a:r>
              <a:rPr lang="en-US" sz="2000" dirty="0"/>
              <a:t>   &lt;/Attribute&gt;</a:t>
            </a:r>
          </a:p>
          <a:p>
            <a:pPr algn="just">
              <a:buNone/>
            </a:pPr>
            <a:r>
              <a:rPr lang="en-US" sz="2000" dirty="0"/>
              <a:t>   &lt;Authorization&gt;</a:t>
            </a:r>
          </a:p>
          <a:p>
            <a:pPr algn="just">
              <a:buNone/>
            </a:pPr>
            <a:r>
              <a:rPr lang="en-US" sz="2000" dirty="0"/>
              <a:t>   …….</a:t>
            </a:r>
          </a:p>
          <a:p>
            <a:pPr algn="just">
              <a:buNone/>
            </a:pPr>
            <a:r>
              <a:rPr lang="en-US" sz="2000" dirty="0"/>
              <a:t>   &lt;/Authorization&gt;</a:t>
            </a:r>
          </a:p>
          <a:p>
            <a:pPr algn="just">
              <a:buNone/>
            </a:pPr>
            <a:r>
              <a:rPr lang="en-US" sz="2000" dirty="0"/>
              <a:t>   &lt;/saml:Assertion A &gt;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normAutofit/>
          </a:bodyPr>
          <a:lstStyle/>
          <a:p>
            <a:r>
              <a:rPr lang="en-IN" dirty="0"/>
              <a:t>User authentication: </a:t>
            </a:r>
            <a:br>
              <a:rPr lang="en-US" dirty="0"/>
            </a:br>
            <a:endParaRPr lang="en-US" dirty="0"/>
          </a:p>
        </p:txBody>
      </p:sp>
      <p:sp>
        <p:nvSpPr>
          <p:cNvPr id="3" name="Content Placeholder 2"/>
          <p:cNvSpPr>
            <a:spLocks noGrp="1"/>
          </p:cNvSpPr>
          <p:nvPr>
            <p:ph idx="1"/>
          </p:nvPr>
        </p:nvSpPr>
        <p:spPr>
          <a:xfrm>
            <a:off x="1295401" y="1295400"/>
            <a:ext cx="7238999" cy="4800600"/>
          </a:xfrm>
        </p:spPr>
        <p:txBody>
          <a:bodyPr>
            <a:noAutofit/>
          </a:bodyPr>
          <a:lstStyle/>
          <a:p>
            <a:pPr algn="just">
              <a:buFont typeface="Wingdings" panose="05000000000000000000" pitchFamily="2" charset="2"/>
              <a:buChar char="Ø"/>
            </a:pPr>
            <a:r>
              <a:rPr lang="en-IN" sz="2400" dirty="0"/>
              <a:t>Only authorized persons are allowed to access the data which rests in the cloud. </a:t>
            </a:r>
          </a:p>
          <a:p>
            <a:pPr algn="just">
              <a:buFont typeface="Wingdings" panose="05000000000000000000" pitchFamily="2" charset="2"/>
              <a:buChar char="Ø"/>
            </a:pPr>
            <a:r>
              <a:rPr lang="en-IN" sz="2400" dirty="0"/>
              <a:t>To make sure about the integrity of user authentication, the companies are required to verify data access logs and audit trails to confirm that only the authenticated users are accessing the data. </a:t>
            </a:r>
          </a:p>
          <a:p>
            <a:pPr algn="just">
              <a:buFont typeface="Wingdings" panose="05000000000000000000" pitchFamily="2" charset="2"/>
              <a:buChar char="Ø"/>
            </a:pPr>
            <a:r>
              <a:rPr lang="en-IN" sz="2400" dirty="0"/>
              <a:t>All these access logs and audit trails are also need to be protected for company needs  and also for legal purposes. </a:t>
            </a:r>
          </a:p>
          <a:p>
            <a:pPr algn="just">
              <a:buFont typeface="Wingdings" panose="05000000000000000000" pitchFamily="2" charset="2"/>
              <a:buChar char="Ø"/>
            </a:pPr>
            <a:r>
              <a:rPr lang="en-IN" sz="2400" dirty="0"/>
              <a:t>It’s the customer's responsibility to make sure that the cloud provider is following all the necessary security measures to secure the customer’s data.</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3214147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normAutofit/>
          </a:bodyPr>
          <a:lstStyle/>
          <a:p>
            <a:r>
              <a:rPr lang="en-IN" dirty="0"/>
              <a:t>Data protection:</a:t>
            </a:r>
            <a:br>
              <a:rPr lang="en-US" dirty="0"/>
            </a:br>
            <a:endParaRPr lang="en-US" dirty="0"/>
          </a:p>
        </p:txBody>
      </p:sp>
      <p:sp>
        <p:nvSpPr>
          <p:cNvPr id="3" name="Content Placeholder 2"/>
          <p:cNvSpPr>
            <a:spLocks noGrp="1"/>
          </p:cNvSpPr>
          <p:nvPr>
            <p:ph idx="1"/>
          </p:nvPr>
        </p:nvSpPr>
        <p:spPr>
          <a:xfrm>
            <a:off x="1295401" y="1447800"/>
            <a:ext cx="7848599" cy="4463422"/>
          </a:xfrm>
        </p:spPr>
        <p:txBody>
          <a:bodyPr>
            <a:normAutofit/>
          </a:bodyPr>
          <a:lstStyle/>
          <a:p>
            <a:pPr algn="just">
              <a:buFont typeface="Wingdings" panose="05000000000000000000" pitchFamily="2" charset="2"/>
              <a:buChar char="Ø"/>
            </a:pPr>
            <a:r>
              <a:rPr lang="en-IN" sz="2400" dirty="0"/>
              <a:t>Cloud computing involves placing data in the control of third party, so protecting the data to be considered in two aspects i.e. Data at rest and in transit.</a:t>
            </a:r>
          </a:p>
          <a:p>
            <a:pPr algn="just">
              <a:buFont typeface="Wingdings" panose="05000000000000000000" pitchFamily="2" charset="2"/>
              <a:buChar char="Ø"/>
            </a:pPr>
            <a:r>
              <a:rPr lang="en-IN" sz="2400" dirty="0"/>
              <a:t>Data must be encrypted every time with clearly defined roles regarding the management of encryption keys.</a:t>
            </a:r>
            <a:endParaRPr lang="en-US" sz="2400" dirty="0"/>
          </a:p>
          <a:p>
            <a:pPr algn="just">
              <a:buFont typeface="Wingdings" panose="05000000000000000000" pitchFamily="2" charset="2"/>
              <a:buChar char="Ø"/>
            </a:pPr>
            <a:endParaRPr lang="en-IN"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22639211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normAutofit/>
          </a:bodyPr>
          <a:lstStyle/>
          <a:p>
            <a:r>
              <a:rPr lang="en-IN" dirty="0"/>
              <a:t>Contingency planning:</a:t>
            </a:r>
            <a:br>
              <a:rPr lang="en-US" dirty="0"/>
            </a:br>
            <a:endParaRPr lang="en-US" dirty="0"/>
          </a:p>
        </p:txBody>
      </p:sp>
      <p:sp>
        <p:nvSpPr>
          <p:cNvPr id="3" name="Content Placeholder 2"/>
          <p:cNvSpPr>
            <a:spLocks noGrp="1"/>
          </p:cNvSpPr>
          <p:nvPr>
            <p:ph idx="1"/>
          </p:nvPr>
        </p:nvSpPr>
        <p:spPr>
          <a:xfrm>
            <a:off x="1295401" y="1371600"/>
            <a:ext cx="7848599" cy="4539622"/>
          </a:xfrm>
        </p:spPr>
        <p:txBody>
          <a:bodyPr>
            <a:normAutofit/>
          </a:bodyPr>
          <a:lstStyle/>
          <a:p>
            <a:pPr algn="just">
              <a:buFont typeface="Wingdings" panose="05000000000000000000" pitchFamily="2" charset="2"/>
              <a:buChar char="Ø"/>
            </a:pPr>
            <a:r>
              <a:rPr lang="en-IN" sz="2400" dirty="0"/>
              <a:t>The companies are required to know the way the data is being secured and also the measures the cloud service provider is implementing to assure the integrity and availability of the data. </a:t>
            </a:r>
          </a:p>
          <a:p>
            <a:pPr algn="just">
              <a:buFont typeface="Wingdings" panose="05000000000000000000" pitchFamily="2" charset="2"/>
              <a:buChar char="Ø"/>
            </a:pPr>
            <a:r>
              <a:rPr lang="en-IN" sz="2400" dirty="0"/>
              <a:t>Companies should also maintain contingency plans to implement if their cloud service provider fails.</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33906168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24110"/>
            <a:ext cx="7239001" cy="1280890"/>
          </a:xfrm>
        </p:spPr>
        <p:txBody>
          <a:bodyPr/>
          <a:lstStyle/>
          <a:p>
            <a:r>
              <a:rPr lang="en-IN" dirty="0"/>
              <a:t>4.  CLOUD DATA SECURITY</a:t>
            </a:r>
            <a:endParaRPr lang="en-US" dirty="0"/>
          </a:p>
        </p:txBody>
      </p:sp>
      <p:sp>
        <p:nvSpPr>
          <p:cNvPr id="3" name="Content Placeholder 2"/>
          <p:cNvSpPr>
            <a:spLocks noGrp="1"/>
          </p:cNvSpPr>
          <p:nvPr>
            <p:ph idx="1"/>
          </p:nvPr>
        </p:nvSpPr>
        <p:spPr>
          <a:xfrm>
            <a:off x="1295400" y="1447800"/>
            <a:ext cx="7848599" cy="4463422"/>
          </a:xfrm>
        </p:spPr>
        <p:txBody>
          <a:bodyPr>
            <a:normAutofit/>
          </a:bodyPr>
          <a:lstStyle/>
          <a:p>
            <a:pPr algn="just">
              <a:buFont typeface="Wingdings" panose="05000000000000000000" pitchFamily="2" charset="2"/>
              <a:buChar char="Ø"/>
            </a:pPr>
            <a:r>
              <a:rPr lang="en-IN" sz="2400" dirty="0"/>
              <a:t>Security should be provided to the data at all levels while using cloud computing.</a:t>
            </a:r>
          </a:p>
          <a:p>
            <a:pPr algn="just">
              <a:buFont typeface="Wingdings" panose="05000000000000000000" pitchFamily="2" charset="2"/>
              <a:buChar char="Ø"/>
            </a:pPr>
            <a:r>
              <a:rPr lang="en-IN" sz="2400" dirty="0"/>
              <a:t>In today’s world, security is provided by different means like authentication, authorization, establishing security to data in transit and at rest, accounting procedures, locking down networks, and hardening OS, application software and middleware.</a:t>
            </a:r>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7670050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371600"/>
            <a:ext cx="7848599" cy="4539622"/>
          </a:xfrm>
        </p:spPr>
        <p:txBody>
          <a:bodyPr>
            <a:normAutofit/>
          </a:bodyPr>
          <a:lstStyle/>
          <a:p>
            <a:pPr algn="just">
              <a:buFont typeface="Wingdings" panose="05000000000000000000" pitchFamily="2" charset="2"/>
              <a:buChar char="Ø"/>
            </a:pPr>
            <a:r>
              <a:rPr lang="en-IN" sz="2400" dirty="0"/>
              <a:t>The different aspects of data security are explained as follows:</a:t>
            </a:r>
            <a:endParaRPr lang="en-US" sz="2400" dirty="0"/>
          </a:p>
          <a:p>
            <a:pPr marL="514350" indent="-514350" algn="just">
              <a:buFont typeface="+mj-lt"/>
              <a:buAutoNum type="arabicPeriod"/>
            </a:pPr>
            <a:r>
              <a:rPr lang="en-IN" sz="2400" b="1" dirty="0"/>
              <a:t>Data-in-transit</a:t>
            </a:r>
          </a:p>
          <a:p>
            <a:pPr algn="just">
              <a:buFont typeface="Wingdings" panose="05000000000000000000" pitchFamily="2" charset="2"/>
              <a:buChar char="Ø"/>
            </a:pPr>
            <a:r>
              <a:rPr lang="en-IN" sz="2400" dirty="0"/>
              <a:t>The data that is going to be transmitted can be encrypted to provide security when it in transit.</a:t>
            </a:r>
          </a:p>
          <a:p>
            <a:pPr algn="just">
              <a:buFont typeface="Wingdings" panose="05000000000000000000" pitchFamily="2" charset="2"/>
              <a:buChar char="Ø"/>
            </a:pPr>
            <a:r>
              <a:rPr lang="en-IN" sz="2400" dirty="0"/>
              <a:t> It is quite essential to choose a protocol which provides confidentiality as well as integrity. </a:t>
            </a:r>
          </a:p>
          <a:p>
            <a:pPr algn="just">
              <a:buFont typeface="Wingdings" panose="05000000000000000000" pitchFamily="2" charset="2"/>
              <a:buChar char="Ø"/>
            </a:pPr>
            <a:endParaRPr lang="en-US" sz="2400" dirty="0"/>
          </a:p>
          <a:p>
            <a:pPr marL="514350" indent="-514350" algn="just">
              <a:buFont typeface="+mj-lt"/>
              <a:buAutoNum type="arabicPeriod"/>
            </a:pPr>
            <a:endParaRPr lang="en-US" sz="2400" dirty="0"/>
          </a:p>
        </p:txBody>
      </p:sp>
    </p:spTree>
    <p:extLst>
      <p:ext uri="{BB962C8B-B14F-4D97-AF65-F5344CB8AC3E}">
        <p14:creationId xmlns:p14="http://schemas.microsoft.com/office/powerpoint/2010/main" val="35759864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371600"/>
            <a:ext cx="7238999" cy="4539622"/>
          </a:xfrm>
        </p:spPr>
        <p:txBody>
          <a:bodyPr>
            <a:normAutofit/>
          </a:bodyPr>
          <a:lstStyle/>
          <a:p>
            <a:pPr algn="just">
              <a:buFont typeface="Wingdings" panose="05000000000000000000" pitchFamily="2" charset="2"/>
              <a:buChar char="Ø"/>
            </a:pPr>
            <a:r>
              <a:rPr lang="en-IN" sz="2400" dirty="0"/>
              <a:t>Protocols like Hypertext Transfer Protocol Secure [HTTPS], FTP over SSL [FTPS] and Secure Copy Program [SCP] can be used for secured transmission of data through internet. </a:t>
            </a:r>
          </a:p>
          <a:p>
            <a:pPr algn="just">
              <a:buFont typeface="Wingdings" panose="05000000000000000000" pitchFamily="2" charset="2"/>
              <a:buChar char="Ø"/>
            </a:pPr>
            <a:r>
              <a:rPr lang="en-IN" sz="2400" dirty="0"/>
              <a:t>Using non-secured protocols and  encryption algorithms which use symmetric streaming ciphers  can provide confidentiality, but may not assure the integrity of the data.</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1837242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normAutofit/>
          </a:bodyPr>
          <a:lstStyle/>
          <a:p>
            <a:r>
              <a:rPr lang="en-IN" dirty="0"/>
              <a:t>Continue…</a:t>
            </a:r>
            <a:br>
              <a:rPr lang="en-US" dirty="0"/>
            </a:br>
            <a:endParaRPr lang="en-US" dirty="0"/>
          </a:p>
        </p:txBody>
      </p:sp>
      <p:sp>
        <p:nvSpPr>
          <p:cNvPr id="3" name="Content Placeholder 2"/>
          <p:cNvSpPr>
            <a:spLocks noGrp="1"/>
          </p:cNvSpPr>
          <p:nvPr>
            <p:ph idx="1"/>
          </p:nvPr>
        </p:nvSpPr>
        <p:spPr>
          <a:xfrm>
            <a:off x="1295401" y="1447800"/>
            <a:ext cx="7772399" cy="4953000"/>
          </a:xfrm>
        </p:spPr>
        <p:txBody>
          <a:bodyPr>
            <a:noAutofit/>
          </a:bodyPr>
          <a:lstStyle/>
          <a:p>
            <a:pPr marL="0" indent="0" algn="just">
              <a:buNone/>
            </a:pPr>
            <a:r>
              <a:rPr lang="en-IN" sz="2400" b="1" dirty="0"/>
              <a:t>Data-at-rest</a:t>
            </a:r>
            <a:endParaRPr lang="en-US" sz="2400" dirty="0"/>
          </a:p>
          <a:p>
            <a:pPr algn="just">
              <a:buFont typeface="Wingdings" panose="05000000000000000000" pitchFamily="2" charset="2"/>
              <a:buChar char="Ø"/>
            </a:pPr>
            <a:r>
              <a:rPr lang="en-IN" sz="2400" dirty="0"/>
              <a:t>The data in storage whether it is on a server, employee’s computer or on off-site tape backup can be referred as data-at-rest. </a:t>
            </a:r>
          </a:p>
          <a:p>
            <a:pPr algn="just">
              <a:buFont typeface="Wingdings" panose="05000000000000000000" pitchFamily="2" charset="2"/>
              <a:buChar char="Ø"/>
            </a:pPr>
            <a:r>
              <a:rPr lang="en-IN" sz="2400" dirty="0"/>
              <a:t>The process of securing data either in the cloud or outside the cloud is similar. </a:t>
            </a:r>
          </a:p>
          <a:p>
            <a:pPr algn="just">
              <a:buFont typeface="Wingdings" panose="05000000000000000000" pitchFamily="2" charset="2"/>
              <a:buChar char="Ø"/>
            </a:pPr>
            <a:r>
              <a:rPr lang="en-IN" sz="2400" dirty="0"/>
              <a:t>Data at rest in a cloud is preferably not encrypted because it may avoid searching or indexing of that particular data. </a:t>
            </a:r>
          </a:p>
          <a:p>
            <a:pPr algn="just">
              <a:buFont typeface="Wingdings" panose="05000000000000000000" pitchFamily="2" charset="2"/>
              <a:buChar char="Ø"/>
            </a:pPr>
            <a:r>
              <a:rPr lang="en-IN" sz="2400" dirty="0"/>
              <a:t>The data either processed or stored for use by a cloud based application will combine with any other user’s data, thereby unauthorized access may still possible by any means. </a:t>
            </a:r>
            <a:endParaRPr lang="en-US" sz="2400" dirty="0"/>
          </a:p>
        </p:txBody>
      </p:sp>
    </p:spTree>
    <p:extLst>
      <p:ext uri="{BB962C8B-B14F-4D97-AF65-F5344CB8AC3E}">
        <p14:creationId xmlns:p14="http://schemas.microsoft.com/office/powerpoint/2010/main" val="34199302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371600" y="1371600"/>
            <a:ext cx="7543799" cy="4539622"/>
          </a:xfrm>
        </p:spPr>
        <p:txBody>
          <a:bodyPr>
            <a:normAutofit/>
          </a:bodyPr>
          <a:lstStyle/>
          <a:p>
            <a:pPr algn="just">
              <a:buFont typeface="Wingdings" panose="05000000000000000000" pitchFamily="2" charset="2"/>
              <a:buChar char="Ø"/>
            </a:pPr>
            <a:r>
              <a:rPr lang="en-IN" sz="2400" dirty="0"/>
              <a:t>Data in transit must be encrypted to provide security, but data at rest might also be encrypted provided for simply storage purpose.</a:t>
            </a:r>
          </a:p>
          <a:p>
            <a:pPr algn="just">
              <a:buFont typeface="Wingdings" panose="05000000000000000000" pitchFamily="2" charset="2"/>
              <a:buChar char="Ø"/>
            </a:pPr>
            <a:r>
              <a:rPr lang="en-IN" sz="2400" dirty="0"/>
              <a:t>The data must be stored in an unencrypted way, if the data in the cloud is to be processed by any application, since any application can process the data which is in unencrypted form only. </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31476498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371600"/>
            <a:ext cx="7848599" cy="4539622"/>
          </a:xfrm>
        </p:spPr>
        <p:txBody>
          <a:bodyPr>
            <a:normAutofit/>
          </a:bodyPr>
          <a:lstStyle/>
          <a:p>
            <a:pPr marL="0" indent="0" algn="just">
              <a:buNone/>
            </a:pPr>
            <a:r>
              <a:rPr lang="en-IN" sz="2400" b="1" dirty="0"/>
              <a:t>Data lineage</a:t>
            </a:r>
          </a:p>
          <a:p>
            <a:pPr algn="just">
              <a:buFont typeface="Wingdings" panose="05000000000000000000" pitchFamily="2" charset="2"/>
              <a:buChar char="Ø"/>
            </a:pPr>
            <a:r>
              <a:rPr lang="en-IN" sz="2400" dirty="0"/>
              <a:t>Whether the data in the cloud is in encrypted form or not, it is often required to have information regarding the location of data with respective to time within the cloud. </a:t>
            </a:r>
          </a:p>
          <a:p>
            <a:pPr algn="just">
              <a:buFont typeface="Wingdings" panose="05000000000000000000" pitchFamily="2" charset="2"/>
              <a:buChar char="Ø"/>
            </a:pPr>
            <a:r>
              <a:rPr lang="en-IN" sz="2400" dirty="0"/>
              <a:t>This term describes what happens to data when it passes through different stages.</a:t>
            </a:r>
          </a:p>
          <a:p>
            <a:pPr algn="just">
              <a:buFont typeface="Wingdings" panose="05000000000000000000" pitchFamily="2" charset="2"/>
              <a:buChar char="Ø"/>
            </a:pPr>
            <a:r>
              <a:rPr lang="en-IN" sz="2400" dirty="0"/>
              <a:t>The main use of data lineage as said by business experts is to protect data and reducing risk.</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39112333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295400"/>
            <a:ext cx="7238999" cy="4615822"/>
          </a:xfrm>
        </p:spPr>
        <p:txBody>
          <a:bodyPr>
            <a:normAutofit/>
          </a:bodyPr>
          <a:lstStyle/>
          <a:p>
            <a:pPr algn="just">
              <a:buFont typeface="Wingdings" panose="05000000000000000000" pitchFamily="2" charset="2"/>
              <a:buChar char="Ø"/>
            </a:pPr>
            <a:r>
              <a:rPr lang="en-IN" sz="2400" dirty="0"/>
              <a:t>Gathering huge amount of data, enterprises are exposed to legal or business liabilities. </a:t>
            </a:r>
          </a:p>
          <a:p>
            <a:pPr algn="just">
              <a:buFont typeface="Wingdings" panose="05000000000000000000" pitchFamily="2" charset="2"/>
              <a:buChar char="Ø"/>
            </a:pPr>
            <a:r>
              <a:rPr lang="en-IN" sz="2400" dirty="0"/>
              <a:t>These may relate to possible security violations and exposure of confidential data.</a:t>
            </a:r>
          </a:p>
          <a:p>
            <a:pPr algn="just">
              <a:buFont typeface="Wingdings" panose="05000000000000000000" pitchFamily="2" charset="2"/>
              <a:buChar char="Ø"/>
            </a:pPr>
            <a:r>
              <a:rPr lang="en-IN" sz="2400" dirty="0"/>
              <a:t>The data lineage techniques will support data managers in best way of handling data and prevents some of the liabilities related with not knowing the location of the data at a given stage.</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3685495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1280890"/>
          </a:xfrm>
        </p:spPr>
        <p:txBody>
          <a:bodyPr/>
          <a:lstStyle/>
          <a:p>
            <a:r>
              <a:rPr lang="en-US" dirty="0"/>
              <a:t>SAML</a:t>
            </a:r>
          </a:p>
        </p:txBody>
      </p:sp>
      <p:sp>
        <p:nvSpPr>
          <p:cNvPr id="3" name="Content Placeholder 2"/>
          <p:cNvSpPr>
            <a:spLocks noGrp="1"/>
          </p:cNvSpPr>
          <p:nvPr>
            <p:ph idx="1"/>
          </p:nvPr>
        </p:nvSpPr>
        <p:spPr>
          <a:xfrm>
            <a:off x="1371601" y="1295400"/>
            <a:ext cx="7772399" cy="4615822"/>
          </a:xfrm>
        </p:spPr>
        <p:txBody>
          <a:bodyPr>
            <a:normAutofit/>
          </a:bodyPr>
          <a:lstStyle/>
          <a:p>
            <a:pPr algn="just">
              <a:buFont typeface="Wingdings" pitchFamily="2" charset="2"/>
              <a:buChar char="Ø"/>
            </a:pPr>
            <a:r>
              <a:rPr lang="en-US" sz="2400" dirty="0"/>
              <a:t>SAML works with several protocols like File Transfer Protocol(FTP),Simple Mail Transfer Protocol(SMTP),Hypertext Transfer Protocol(HTTP) and also supports Electronic  business XML(ebxml) BizTalk,SOAP </a:t>
            </a:r>
          </a:p>
          <a:p>
            <a:pPr algn="just">
              <a:buFont typeface="Wingdings" pitchFamily="2" charset="2"/>
              <a:buChar char="Ø"/>
            </a:pPr>
            <a:r>
              <a:rPr lang="en-US" sz="2400" dirty="0"/>
              <a:t>Assertions are the statements which are referred by the service providers to make access control decisions</a:t>
            </a:r>
          </a:p>
          <a:p>
            <a:pPr algn="just">
              <a:buFont typeface="Wingdings" pitchFamily="2" charset="2"/>
              <a:buChar char="Ø"/>
            </a:pPr>
            <a:r>
              <a:rPr lang="en-US" sz="2400" dirty="0"/>
              <a:t>SAML Assertions are transferred  from identity providers to service providers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524000"/>
            <a:ext cx="7848599" cy="4387222"/>
          </a:xfrm>
        </p:spPr>
        <p:txBody>
          <a:bodyPr>
            <a:normAutofit/>
          </a:bodyPr>
          <a:lstStyle/>
          <a:p>
            <a:pPr marL="0" indent="0" algn="just">
              <a:buNone/>
            </a:pPr>
            <a:r>
              <a:rPr lang="en-IN" sz="2400" b="1" dirty="0"/>
              <a:t>Data reminisce</a:t>
            </a:r>
          </a:p>
          <a:p>
            <a:pPr algn="just">
              <a:buFont typeface="Wingdings" panose="05000000000000000000" pitchFamily="2" charset="2"/>
              <a:buChar char="Ø"/>
            </a:pPr>
            <a:r>
              <a:rPr lang="en-IN" sz="2400" dirty="0"/>
              <a:t>It is the residual data which remained on a storage device like hard drive or floppy disk, after the task of deleting or erasing data. </a:t>
            </a:r>
          </a:p>
          <a:p>
            <a:pPr algn="just">
              <a:buFont typeface="Wingdings" panose="05000000000000000000" pitchFamily="2" charset="2"/>
              <a:buChar char="Ø"/>
            </a:pPr>
            <a:r>
              <a:rPr lang="en-IN" sz="2400" dirty="0"/>
              <a:t>The causes of this residue may be the data being left by normal deletion or due to the physical properties of the storage medium. </a:t>
            </a:r>
          </a:p>
          <a:p>
            <a:pPr algn="just">
              <a:buFont typeface="Wingdings" panose="05000000000000000000" pitchFamily="2" charset="2"/>
              <a:buChar char="Ø"/>
            </a:pPr>
            <a:r>
              <a:rPr lang="en-IN" sz="2400" dirty="0"/>
              <a:t>Due to this, there may be a chance of unintentional disclosure of sensitive information, storage media might be in to an uncontrolled environment.</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12490767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295400"/>
            <a:ext cx="7848599" cy="4615822"/>
          </a:xfrm>
        </p:spPr>
        <p:txBody>
          <a:bodyPr>
            <a:normAutofit/>
          </a:bodyPr>
          <a:lstStyle/>
          <a:p>
            <a:pPr algn="just">
              <a:buFont typeface="Wingdings" panose="05000000000000000000" pitchFamily="2" charset="2"/>
              <a:buChar char="Ø"/>
            </a:pPr>
            <a:r>
              <a:rPr lang="en-IN" sz="2400" dirty="0"/>
              <a:t>The risk of this data reminisce  in the area of cloud is that the enterprise data may be accidentally revealed to an unauthorized party regardless of the cloud service you preferred to use.</a:t>
            </a:r>
            <a:endParaRPr lang="en-US" sz="2400" dirty="0"/>
          </a:p>
          <a:p>
            <a:pPr algn="just">
              <a:buFont typeface="Wingdings" panose="05000000000000000000" pitchFamily="2" charset="2"/>
              <a:buChar char="Ø"/>
            </a:pPr>
            <a:r>
              <a:rPr lang="en-IN" sz="2400" dirty="0"/>
              <a:t>When the data is deleted from the hard drive, it is not typically deleted from it rather the operating system removes the particular entry related to the location of that data from its directory or database. </a:t>
            </a:r>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32069486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447800"/>
            <a:ext cx="7848599" cy="4463422"/>
          </a:xfrm>
        </p:spPr>
        <p:txBody>
          <a:bodyPr>
            <a:normAutofit/>
          </a:bodyPr>
          <a:lstStyle/>
          <a:p>
            <a:pPr algn="just">
              <a:buFont typeface="Wingdings" panose="05000000000000000000" pitchFamily="2" charset="2"/>
              <a:buChar char="Ø"/>
            </a:pPr>
            <a:r>
              <a:rPr lang="en-IN" sz="2400" dirty="0"/>
              <a:t>This indicates that data which is deleted will still remain on the hard drive, till that location is again used by the operating system for storing new data. Sometimes this overwritten data may not completely gone.</a:t>
            </a:r>
            <a:endParaRPr lang="en-US" sz="2400" dirty="0"/>
          </a:p>
          <a:p>
            <a:pPr algn="just">
              <a:buFont typeface="Wingdings" panose="05000000000000000000" pitchFamily="2" charset="2"/>
              <a:buChar char="Ø"/>
            </a:pPr>
            <a:r>
              <a:rPr lang="en-IN" sz="2400" dirty="0"/>
              <a:t>There exist three methods which help in destroying data reminisce and making sure that deleted data in not possible to retrieve by any means.</a:t>
            </a:r>
          </a:p>
          <a:p>
            <a:pPr algn="just">
              <a:buFont typeface="Wingdings" panose="05000000000000000000" pitchFamily="2" charset="2"/>
              <a:buChar char="Ø"/>
            </a:pPr>
            <a:r>
              <a:rPr lang="en-IN" sz="2400" dirty="0"/>
              <a:t>Clearing method is a process of overwriting in the location of deleted data with some strings.</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8894057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447800"/>
            <a:ext cx="7848599" cy="4463422"/>
          </a:xfrm>
        </p:spPr>
        <p:txBody>
          <a:bodyPr>
            <a:normAutofit/>
          </a:bodyPr>
          <a:lstStyle/>
          <a:p>
            <a:pPr algn="just">
              <a:buFont typeface="Wingdings" panose="05000000000000000000" pitchFamily="2" charset="2"/>
              <a:buChar char="Ø"/>
            </a:pPr>
            <a:r>
              <a:rPr lang="en-IN" sz="2400" dirty="0"/>
              <a:t>The second method purging cannot give chance of accessing the residue data or using any recovery software to find it on the disk. </a:t>
            </a:r>
          </a:p>
          <a:p>
            <a:pPr algn="just">
              <a:buFont typeface="Wingdings" panose="05000000000000000000" pitchFamily="2" charset="2"/>
              <a:buChar char="Ø"/>
            </a:pPr>
            <a:r>
              <a:rPr lang="en-IN" sz="2400" dirty="0"/>
              <a:t>In this a device is used which degausses the physical media, thereby affecting the magnetic field on the disk. </a:t>
            </a:r>
          </a:p>
          <a:p>
            <a:pPr algn="just">
              <a:buFont typeface="Wingdings" panose="05000000000000000000" pitchFamily="2" charset="2"/>
              <a:buChar char="Ø"/>
            </a:pPr>
            <a:r>
              <a:rPr lang="en-IN" sz="2400" dirty="0"/>
              <a:t>The third method destruction involves physical destruction of hard disk.</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24608688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normAutofit/>
          </a:bodyPr>
          <a:lstStyle/>
          <a:p>
            <a:r>
              <a:rPr lang="en-US" dirty="0"/>
              <a:t>5.</a:t>
            </a:r>
            <a:r>
              <a:rPr lang="en-IN" dirty="0"/>
              <a:t> NETWORK SECURITY</a:t>
            </a:r>
            <a:br>
              <a:rPr lang="en-US" dirty="0"/>
            </a:br>
            <a:endParaRPr lang="en-US" dirty="0"/>
          </a:p>
        </p:txBody>
      </p:sp>
      <p:sp>
        <p:nvSpPr>
          <p:cNvPr id="3" name="Content Placeholder 2"/>
          <p:cNvSpPr>
            <a:spLocks noGrp="1"/>
          </p:cNvSpPr>
          <p:nvPr>
            <p:ph idx="1"/>
          </p:nvPr>
        </p:nvSpPr>
        <p:spPr>
          <a:xfrm>
            <a:off x="1295401" y="1447800"/>
            <a:ext cx="7848599" cy="4463422"/>
          </a:xfrm>
        </p:spPr>
        <p:txBody>
          <a:bodyPr>
            <a:normAutofit/>
          </a:bodyPr>
          <a:lstStyle/>
          <a:p>
            <a:pPr algn="just">
              <a:buFont typeface="Wingdings" panose="05000000000000000000" pitchFamily="2" charset="2"/>
              <a:buChar char="Ø"/>
            </a:pPr>
            <a:r>
              <a:rPr lang="en-IN" sz="2400" dirty="0"/>
              <a:t>The three areas in which the network architecture is prominent to cloud computing are data center network, data center interconnect network and public internet. </a:t>
            </a:r>
          </a:p>
          <a:p>
            <a:pPr algn="just">
              <a:buFont typeface="Wingdings" panose="05000000000000000000" pitchFamily="2" charset="2"/>
              <a:buChar char="Ø"/>
            </a:pPr>
            <a:r>
              <a:rPr lang="en-IN" sz="2400" dirty="0"/>
              <a:t>The network which interconnects the infrastructure resources like servers, storage devices, etc., within a cloud is called as data center network.</a:t>
            </a:r>
          </a:p>
          <a:p>
            <a:pPr algn="just">
              <a:buFont typeface="Wingdings" panose="05000000000000000000" pitchFamily="2" charset="2"/>
              <a:buChar char="Ø"/>
            </a:pPr>
            <a:r>
              <a:rPr lang="en-IN" sz="2400" dirty="0"/>
              <a:t>The network which connects multiple data centers in any type of cloud to support cloud services is known as data center interconnect network. Lastly the public internet connect end users to the public cloud data center.</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29756036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295400"/>
            <a:ext cx="7848599" cy="4615822"/>
          </a:xfrm>
        </p:spPr>
        <p:txBody>
          <a:bodyPr>
            <a:normAutofit/>
          </a:bodyPr>
          <a:lstStyle/>
          <a:p>
            <a:pPr algn="just">
              <a:buFont typeface="Wingdings" panose="05000000000000000000" pitchFamily="2" charset="2"/>
              <a:buChar char="Ø"/>
            </a:pPr>
            <a:r>
              <a:rPr lang="en-IN" sz="2400" dirty="0"/>
              <a:t>The network which connects multiple data centers in any type of cloud to support cloud services is known as data center interconnect network. Lastly the public internet connect end users to the public cloud data center.</a:t>
            </a:r>
            <a:endParaRPr lang="en-US" sz="2400" dirty="0"/>
          </a:p>
          <a:p>
            <a:pPr algn="just">
              <a:buFont typeface="Wingdings" panose="05000000000000000000" pitchFamily="2" charset="2"/>
              <a:buChar char="Ø"/>
            </a:pPr>
            <a:r>
              <a:rPr lang="en-IN" sz="2400" dirty="0"/>
              <a:t>In cloud computing, since applications are deployed in shared network it is necessary to use the security techniques like port filtering, VLANS to segment and protect different layers of an application deployment architecture and also isolating customers from each other. </a:t>
            </a:r>
            <a:endParaRPr lang="en-US" sz="2400" dirty="0"/>
          </a:p>
        </p:txBody>
      </p:sp>
    </p:spTree>
    <p:extLst>
      <p:ext uri="{BB962C8B-B14F-4D97-AF65-F5344CB8AC3E}">
        <p14:creationId xmlns:p14="http://schemas.microsoft.com/office/powerpoint/2010/main" val="20684413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371600"/>
            <a:ext cx="7848599" cy="4539622"/>
          </a:xfrm>
        </p:spPr>
        <p:txBody>
          <a:bodyPr>
            <a:normAutofit/>
          </a:bodyPr>
          <a:lstStyle/>
          <a:p>
            <a:pPr algn="just">
              <a:buFont typeface="Wingdings" panose="05000000000000000000" pitchFamily="2" charset="2"/>
              <a:buChar char="Ø"/>
            </a:pPr>
            <a:r>
              <a:rPr lang="en-IN" sz="2400" dirty="0"/>
              <a:t>The following are some of the approaches to network security:</a:t>
            </a:r>
            <a:endParaRPr lang="en-US" sz="2400" dirty="0"/>
          </a:p>
          <a:p>
            <a:pPr marL="514350" lvl="0" indent="-514350" algn="just">
              <a:buFont typeface="+mj-lt"/>
              <a:buAutoNum type="arabicPeriod"/>
            </a:pPr>
            <a:r>
              <a:rPr lang="en-IN" sz="2400" dirty="0"/>
              <a:t>Security domains should be used to group virtual machines together and thereby controlling the access to the domain with the help of cloud provider’s port filtering capabilities.</a:t>
            </a:r>
            <a:endParaRPr lang="en-US" sz="2400" dirty="0"/>
          </a:p>
          <a:p>
            <a:pPr marL="514350" lvl="0" indent="-514350" algn="just">
              <a:buFont typeface="+mj-lt"/>
              <a:buAutoNum type="arabicPeriod"/>
            </a:pPr>
            <a:r>
              <a:rPr lang="en-IN" sz="2400" dirty="0"/>
              <a:t>Traffic should be controlled using cloud provider’s port-based filtering or utilize more Stateful packet filtering by interposing content switches or firewall appliances where appropriate.</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2230708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600200"/>
            <a:ext cx="7619999" cy="4311022"/>
          </a:xfrm>
        </p:spPr>
        <p:txBody>
          <a:bodyPr>
            <a:normAutofit/>
          </a:bodyPr>
          <a:lstStyle/>
          <a:p>
            <a:pPr>
              <a:buFont typeface="Wingdings" panose="05000000000000000000" pitchFamily="2" charset="2"/>
              <a:buChar char="Ø"/>
            </a:pPr>
            <a:r>
              <a:rPr lang="en-IN" sz="2400" dirty="0"/>
              <a:t>Network security risks related to cloud are mobile device attacks, enterprise perimeter evaporation, increased risk of hacking and intrusion.</a:t>
            </a:r>
          </a:p>
          <a:p>
            <a:pPr>
              <a:buFont typeface="Wingdings" panose="05000000000000000000" pitchFamily="2" charset="2"/>
              <a:buChar char="Ø"/>
            </a:pPr>
            <a:r>
              <a:rPr lang="en-IN" sz="2400" dirty="0"/>
              <a:t>Amazon’s EC2 offers security groups which define firewall that determines what traffic can able to reach virtual servers in a particular group.</a:t>
            </a:r>
          </a:p>
          <a:p>
            <a:pPr>
              <a:buFont typeface="Wingdings" panose="05000000000000000000" pitchFamily="2" charset="2"/>
              <a:buChar char="Ø"/>
            </a:pPr>
            <a:endParaRPr lang="en-US" sz="2400" dirty="0"/>
          </a:p>
        </p:txBody>
      </p:sp>
    </p:spTree>
    <p:extLst>
      <p:ext uri="{BB962C8B-B14F-4D97-AF65-F5344CB8AC3E}">
        <p14:creationId xmlns:p14="http://schemas.microsoft.com/office/powerpoint/2010/main" val="22354590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1280890"/>
          </a:xfrm>
        </p:spPr>
        <p:txBody>
          <a:bodyPr/>
          <a:lstStyle/>
          <a:p>
            <a:r>
              <a:rPr lang="en-US" dirty="0"/>
              <a:t>Continue…</a:t>
            </a:r>
          </a:p>
        </p:txBody>
      </p:sp>
      <p:sp>
        <p:nvSpPr>
          <p:cNvPr id="3" name="Content Placeholder 2"/>
          <p:cNvSpPr>
            <a:spLocks noGrp="1"/>
          </p:cNvSpPr>
          <p:nvPr>
            <p:ph idx="1"/>
          </p:nvPr>
        </p:nvSpPr>
        <p:spPr>
          <a:xfrm>
            <a:off x="1371601" y="1219200"/>
            <a:ext cx="7772399" cy="4692022"/>
          </a:xfrm>
        </p:spPr>
        <p:txBody>
          <a:bodyPr>
            <a:normAutofit/>
          </a:bodyPr>
          <a:lstStyle/>
          <a:p>
            <a:pPr algn="just">
              <a:buFont typeface="Wingdings" panose="05000000000000000000" pitchFamily="2" charset="2"/>
              <a:buChar char="Ø"/>
            </a:pPr>
            <a:r>
              <a:rPr lang="en-IN" sz="2400" dirty="0"/>
              <a:t>Even though you may understand that the security groups are virtual network segments secured by a firewall, but they most definitely not because of the following reasons</a:t>
            </a:r>
            <a:endParaRPr lang="en-US" sz="2400" dirty="0"/>
          </a:p>
          <a:p>
            <a:pPr marL="514350" lvl="0" indent="-514350" algn="just">
              <a:buFont typeface="+mj-lt"/>
              <a:buAutoNum type="arabicPeriod"/>
            </a:pPr>
            <a:r>
              <a:rPr lang="en-IN" sz="2400" dirty="0"/>
              <a:t>Servers belonging to the same security group cannot be able to communicate each other at all.</a:t>
            </a:r>
            <a:endParaRPr lang="en-US" sz="2400" dirty="0"/>
          </a:p>
          <a:p>
            <a:pPr marL="514350" lvl="0" indent="-514350" algn="just">
              <a:buFont typeface="+mj-lt"/>
              <a:buAutoNum type="arabicPeriod"/>
            </a:pPr>
            <a:r>
              <a:rPr lang="en-IN" sz="2400" dirty="0"/>
              <a:t>Two servers existing in two different EC2 availability zones may operate in the same security group.</a:t>
            </a:r>
            <a:endParaRPr lang="en-US" sz="2400" dirty="0"/>
          </a:p>
          <a:p>
            <a:pPr marL="514350" lvl="0" indent="-514350" algn="just">
              <a:buFont typeface="+mj-lt"/>
              <a:buAutoNum type="arabicPeriod"/>
            </a:pPr>
            <a:r>
              <a:rPr lang="en-IN" sz="2400" dirty="0"/>
              <a:t>The server can relate to more than one security group.</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15305224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IN" dirty="0"/>
              <a:t>6 . HOST SECURITY</a:t>
            </a:r>
            <a:endParaRPr lang="en-US" dirty="0"/>
          </a:p>
        </p:txBody>
      </p:sp>
      <p:sp>
        <p:nvSpPr>
          <p:cNvPr id="3" name="Content Placeholder 2"/>
          <p:cNvSpPr>
            <a:spLocks noGrp="1"/>
          </p:cNvSpPr>
          <p:nvPr>
            <p:ph idx="1"/>
          </p:nvPr>
        </p:nvSpPr>
        <p:spPr>
          <a:xfrm>
            <a:off x="1447800" y="1371600"/>
            <a:ext cx="7696199" cy="4539622"/>
          </a:xfrm>
        </p:spPr>
        <p:txBody>
          <a:bodyPr>
            <a:normAutofit/>
          </a:bodyPr>
          <a:lstStyle/>
          <a:p>
            <a:pPr algn="just">
              <a:buFont typeface="Wingdings" panose="05000000000000000000" pitchFamily="2" charset="2"/>
              <a:buChar char="Ø"/>
            </a:pPr>
            <a:r>
              <a:rPr lang="en-IN" sz="2400" dirty="0"/>
              <a:t>Host security mainly explains how the server is setup to react to the following things</a:t>
            </a:r>
            <a:endParaRPr lang="en-US" sz="2400" dirty="0"/>
          </a:p>
          <a:p>
            <a:pPr marL="514350" lvl="0" indent="-514350" algn="just">
              <a:buFont typeface="+mj-lt"/>
              <a:buAutoNum type="arabicPeriod"/>
            </a:pPr>
            <a:r>
              <a:rPr lang="en-IN" sz="2400" dirty="0"/>
              <a:t>How it will respond to attacks </a:t>
            </a:r>
            <a:endParaRPr lang="en-US" sz="2400" dirty="0"/>
          </a:p>
          <a:p>
            <a:pPr marL="514350" lvl="0" indent="-514350" algn="just">
              <a:buFont typeface="+mj-lt"/>
              <a:buAutoNum type="arabicPeriod"/>
            </a:pPr>
            <a:r>
              <a:rPr lang="en-IN" sz="2400" dirty="0"/>
              <a:t>To prevent attacks</a:t>
            </a:r>
            <a:endParaRPr lang="en-US" sz="2400" dirty="0"/>
          </a:p>
          <a:p>
            <a:pPr marL="514350" indent="-514350" algn="just">
              <a:buFont typeface="+mj-lt"/>
              <a:buAutoNum type="arabicPeriod"/>
            </a:pPr>
            <a:r>
              <a:rPr lang="en-IN" sz="2400" dirty="0"/>
              <a:t>To minimize the effect of a successful attack on the whole system</a:t>
            </a:r>
            <a:endParaRPr lang="en-US" sz="2400" dirty="0"/>
          </a:p>
        </p:txBody>
      </p:sp>
    </p:spTree>
    <p:extLst>
      <p:ext uri="{BB962C8B-B14F-4D97-AF65-F5344CB8AC3E}">
        <p14:creationId xmlns:p14="http://schemas.microsoft.com/office/powerpoint/2010/main" val="2131488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SAML</a:t>
            </a:r>
          </a:p>
        </p:txBody>
      </p:sp>
      <p:sp>
        <p:nvSpPr>
          <p:cNvPr id="3" name="Content Placeholder 2"/>
          <p:cNvSpPr>
            <a:spLocks noGrp="1"/>
          </p:cNvSpPr>
          <p:nvPr>
            <p:ph idx="1"/>
          </p:nvPr>
        </p:nvSpPr>
        <p:spPr>
          <a:xfrm>
            <a:off x="1295401" y="1219200"/>
            <a:ext cx="7848599" cy="4692022"/>
          </a:xfrm>
        </p:spPr>
        <p:txBody>
          <a:bodyPr>
            <a:noAutofit/>
          </a:bodyPr>
          <a:lstStyle/>
          <a:p>
            <a:pPr>
              <a:buFont typeface="Wingdings" pitchFamily="2" charset="2"/>
              <a:buChar char="Ø"/>
            </a:pPr>
            <a:r>
              <a:rPr lang="en-US" sz="2400" dirty="0"/>
              <a:t>There exist three types of assertions namely:</a:t>
            </a:r>
          </a:p>
          <a:p>
            <a:pPr>
              <a:buNone/>
            </a:pPr>
            <a:r>
              <a:rPr lang="en-US" sz="2400" dirty="0"/>
              <a:t>		1.authentication assertion </a:t>
            </a:r>
          </a:p>
          <a:p>
            <a:pPr>
              <a:buNone/>
            </a:pPr>
            <a:r>
              <a:rPr lang="en-US" sz="2400" dirty="0"/>
              <a:t>		2.attribute assertion</a:t>
            </a:r>
          </a:p>
          <a:p>
            <a:pPr>
              <a:buNone/>
            </a:pPr>
            <a:r>
              <a:rPr lang="en-US" sz="2400" dirty="0"/>
              <a:t>		3.authorization assertion</a:t>
            </a:r>
          </a:p>
          <a:p>
            <a:pPr>
              <a:buFont typeface="Wingdings" pitchFamily="2" charset="2"/>
              <a:buChar char="Ø"/>
            </a:pPr>
            <a:r>
              <a:rPr lang="en-US" sz="2400" b="1" dirty="0"/>
              <a:t>Authentication assertion </a:t>
            </a:r>
            <a:r>
              <a:rPr lang="en-US" sz="2400" dirty="0"/>
              <a:t>: is for validating the identity of the user.</a:t>
            </a:r>
          </a:p>
          <a:p>
            <a:pPr>
              <a:buFont typeface="Wingdings" pitchFamily="2" charset="2"/>
              <a:buChar char="Ø"/>
            </a:pPr>
            <a:r>
              <a:rPr lang="en-US" sz="2400" b="1" dirty="0"/>
              <a:t>Attribute assertion : </a:t>
            </a:r>
            <a:r>
              <a:rPr lang="en-US" sz="2400" dirty="0"/>
              <a:t>consists of specific information regarding the user.</a:t>
            </a:r>
          </a:p>
          <a:p>
            <a:pPr>
              <a:buFont typeface="Wingdings" pitchFamily="2" charset="2"/>
              <a:buChar char="Ø"/>
            </a:pPr>
            <a:r>
              <a:rPr lang="en-US" sz="2400" b="1" dirty="0"/>
              <a:t>Authorization assertion: </a:t>
            </a:r>
            <a:r>
              <a:rPr lang="en-US" sz="2400" dirty="0"/>
              <a:t>mainly identifies what a particular user is authorized to do.</a:t>
            </a:r>
          </a:p>
          <a:p>
            <a:pPr>
              <a:buNone/>
            </a:pPr>
            <a:r>
              <a:rPr lang="en-US" sz="2400" dirty="0"/>
              <a:t>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24110"/>
            <a:ext cx="7239001" cy="1280890"/>
          </a:xfrm>
        </p:spPr>
        <p:txBody>
          <a:bodyPr/>
          <a:lstStyle/>
          <a:p>
            <a:r>
              <a:rPr lang="en-US" dirty="0"/>
              <a:t>Continue…</a:t>
            </a:r>
          </a:p>
        </p:txBody>
      </p:sp>
      <p:sp>
        <p:nvSpPr>
          <p:cNvPr id="3" name="Content Placeholder 2"/>
          <p:cNvSpPr>
            <a:spLocks noGrp="1"/>
          </p:cNvSpPr>
          <p:nvPr>
            <p:ph idx="1"/>
          </p:nvPr>
        </p:nvSpPr>
        <p:spPr>
          <a:xfrm>
            <a:off x="1371601" y="1371600"/>
            <a:ext cx="7772399" cy="4539622"/>
          </a:xfrm>
        </p:spPr>
        <p:txBody>
          <a:bodyPr>
            <a:normAutofit/>
          </a:bodyPr>
          <a:lstStyle/>
          <a:p>
            <a:pPr marL="0" indent="0" algn="just">
              <a:buNone/>
            </a:pPr>
            <a:r>
              <a:rPr lang="en-IN" sz="2400" b="1" dirty="0"/>
              <a:t>SaaS and PaaS Host Security</a:t>
            </a:r>
          </a:p>
          <a:p>
            <a:pPr algn="just">
              <a:buFont typeface="Wingdings" panose="05000000000000000000" pitchFamily="2" charset="2"/>
              <a:buChar char="Ø"/>
            </a:pPr>
            <a:r>
              <a:rPr lang="en-IN" sz="2400" dirty="0"/>
              <a:t>Cloud service providers will not risk to share the information regarding their host operating systems, host platforms, and the processes which are in place to protect the hosts, because hackers can make use of that information which may lead to insecurity of the cloud.</a:t>
            </a:r>
          </a:p>
          <a:p>
            <a:pPr algn="just">
              <a:buFont typeface="Wingdings" panose="05000000000000000000" pitchFamily="2" charset="2"/>
              <a:buChar char="Ø"/>
            </a:pPr>
            <a:r>
              <a:rPr lang="en-IN" sz="2400" dirty="0"/>
              <a:t>It is the responsibility of the Cloud Service Provider (CSP) to secure the hosts in the cases of SaaS(Workday.com, Salesforce.com etc,.) and PaaS ( Salesforce.com’s Force.com, Google App Engine etc,) cloud services. </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7662299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295400"/>
            <a:ext cx="7848599" cy="4615822"/>
          </a:xfrm>
        </p:spPr>
        <p:txBody>
          <a:bodyPr>
            <a:normAutofit/>
          </a:bodyPr>
          <a:lstStyle/>
          <a:p>
            <a:pPr algn="just">
              <a:buFont typeface="Wingdings" panose="05000000000000000000" pitchFamily="2" charset="2"/>
              <a:buChar char="Ø"/>
            </a:pPr>
            <a:r>
              <a:rPr lang="en-IN" sz="2400" dirty="0"/>
              <a:t>To get guarantee from the cloud service provider regarding the security of the hosts, it is your task to ask the vendor to share the information under NDA (non-disclosure agreement) or you can demand that the cloud service provider share the information through controls assessment framework (SysTrust or ISO 27002). </a:t>
            </a:r>
            <a:endParaRPr lang="en-US" sz="2400" dirty="0"/>
          </a:p>
          <a:p>
            <a:pPr algn="just">
              <a:buFont typeface="Wingdings" panose="05000000000000000000" pitchFamily="2" charset="2"/>
              <a:buChar char="Ø"/>
            </a:pPr>
            <a:r>
              <a:rPr lang="en-IN" sz="2400" dirty="0"/>
              <a:t>The cloud service providers make use of virtualization platforms like VMware hypervisors and Xen in their host platform architecture, since virtualization enhances the host hardware utilization among all other benefits.</a:t>
            </a:r>
            <a:endParaRPr lang="en-US" sz="2400" dirty="0"/>
          </a:p>
        </p:txBody>
      </p:sp>
    </p:spTree>
    <p:extLst>
      <p:ext uri="{BB962C8B-B14F-4D97-AF65-F5344CB8AC3E}">
        <p14:creationId xmlns:p14="http://schemas.microsoft.com/office/powerpoint/2010/main" val="39331529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295400"/>
            <a:ext cx="7848599" cy="4615822"/>
          </a:xfrm>
        </p:spPr>
        <p:txBody>
          <a:bodyPr>
            <a:normAutofit/>
          </a:bodyPr>
          <a:lstStyle/>
          <a:p>
            <a:pPr algn="just">
              <a:buFont typeface="Wingdings" panose="05000000000000000000" pitchFamily="2" charset="2"/>
              <a:buChar char="Ø"/>
            </a:pPr>
            <a:r>
              <a:rPr lang="en-IN" sz="2400" dirty="0"/>
              <a:t>You need to understand the provider’s way of using virtualization and its process in protecting the virtualization layer. </a:t>
            </a:r>
          </a:p>
          <a:p>
            <a:pPr algn="just">
              <a:buFont typeface="Wingdings" panose="05000000000000000000" pitchFamily="2" charset="2"/>
              <a:buChar char="Ø"/>
            </a:pPr>
            <a:r>
              <a:rPr lang="en-IN" sz="2400" dirty="0"/>
              <a:t>The SaaS and PaaS platforms hide the host OS from end users through the host abstraction layer.</a:t>
            </a:r>
          </a:p>
          <a:p>
            <a:pPr algn="just">
              <a:buFont typeface="Wingdings" panose="05000000000000000000" pitchFamily="2" charset="2"/>
              <a:buChar char="Ø"/>
            </a:pPr>
            <a:r>
              <a:rPr lang="en-IN" sz="2400" dirty="0"/>
              <a:t>The main difference between the SaaS and PaaS platforms is regarding the accessibility of the host abstraction layer.</a:t>
            </a:r>
          </a:p>
          <a:p>
            <a:pPr algn="just">
              <a:buFont typeface="Wingdings" panose="05000000000000000000" pitchFamily="2" charset="2"/>
              <a:buChar char="Ø"/>
            </a:pPr>
            <a:r>
              <a:rPr lang="en-IN" sz="2400" dirty="0"/>
              <a:t>In SaaS, this abstraction layer is accessible to the developers and CSP’s staff.</a:t>
            </a:r>
            <a:endParaRPr lang="en-US" sz="2400" dirty="0"/>
          </a:p>
        </p:txBody>
      </p:sp>
    </p:spTree>
    <p:extLst>
      <p:ext uri="{BB962C8B-B14F-4D97-AF65-F5344CB8AC3E}">
        <p14:creationId xmlns:p14="http://schemas.microsoft.com/office/powerpoint/2010/main" val="19227623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2" y="1264555"/>
            <a:ext cx="7848598" cy="3777622"/>
          </a:xfrm>
        </p:spPr>
        <p:txBody>
          <a:bodyPr>
            <a:normAutofit/>
          </a:bodyPr>
          <a:lstStyle/>
          <a:p>
            <a:pPr algn="just">
              <a:buFont typeface="Wingdings" panose="05000000000000000000" pitchFamily="2" charset="2"/>
              <a:buChar char="Ø"/>
            </a:pPr>
            <a:r>
              <a:rPr lang="en-IN" sz="2400" dirty="0"/>
              <a:t>In other way it can also be said as, the host abstraction layer is not accessible to users in the case of SaaS. </a:t>
            </a:r>
          </a:p>
          <a:p>
            <a:pPr algn="just">
              <a:buFont typeface="Wingdings" panose="05000000000000000000" pitchFamily="2" charset="2"/>
              <a:buChar char="Ø"/>
            </a:pPr>
            <a:r>
              <a:rPr lang="en-IN" sz="2400" dirty="0"/>
              <a:t>In the case of PaaS, the users will be given indirect access to this layer with the help of PaaS API (application programming interface). </a:t>
            </a:r>
          </a:p>
          <a:p>
            <a:pPr algn="just">
              <a:buFont typeface="Wingdings" panose="05000000000000000000" pitchFamily="2" charset="2"/>
              <a:buChar char="Ø"/>
            </a:pPr>
            <a:r>
              <a:rPr lang="en-IN" sz="2400" dirty="0"/>
              <a:t>As a user, you still have the risk to manage the information that has been hosted in the cloud. It is your task to know about the way the CSP provides security to host.</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25571055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295400"/>
            <a:ext cx="7848599" cy="4615822"/>
          </a:xfrm>
        </p:spPr>
        <p:txBody>
          <a:bodyPr>
            <a:normAutofit/>
          </a:bodyPr>
          <a:lstStyle/>
          <a:p>
            <a:pPr marL="0" indent="0" algn="just">
              <a:buNone/>
            </a:pPr>
            <a:r>
              <a:rPr lang="en-IN" sz="2400" b="1" dirty="0"/>
              <a:t>IaaS Host Security</a:t>
            </a:r>
          </a:p>
          <a:p>
            <a:pPr algn="just">
              <a:buFont typeface="Wingdings" panose="05000000000000000000" pitchFamily="2" charset="2"/>
              <a:buChar char="Ø"/>
            </a:pPr>
            <a:r>
              <a:rPr lang="en-IN" sz="2400" dirty="0"/>
              <a:t>In this the users are mainly responsible to protect the hosts, which is not in the case of SaaS and PaaS.</a:t>
            </a:r>
          </a:p>
          <a:p>
            <a:pPr algn="just">
              <a:buFont typeface="Wingdings" panose="05000000000000000000" pitchFamily="2" charset="2"/>
              <a:buChar char="Ø"/>
            </a:pPr>
            <a:r>
              <a:rPr lang="en-IN" sz="2400" dirty="0"/>
              <a:t>Almost all the IaaS services that have been available today use virtualization at the host layer. </a:t>
            </a:r>
          </a:p>
          <a:p>
            <a:pPr algn="just">
              <a:buFont typeface="Wingdings" panose="05000000000000000000" pitchFamily="2" charset="2"/>
              <a:buChar char="Ø"/>
            </a:pPr>
            <a:r>
              <a:rPr lang="en-IN" sz="2400" dirty="0"/>
              <a:t>IaaS host security is classified as Virtual server security and virtualization software security.</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19912773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772400" cy="1234440"/>
          </a:xfrm>
        </p:spPr>
        <p:txBody>
          <a:bodyPr>
            <a:noAutofit/>
          </a:bodyPr>
          <a:lstStyle/>
          <a:p>
            <a:r>
              <a:rPr lang="en-IN" dirty="0"/>
              <a:t>Virtual server security (customer guest OS)</a:t>
            </a:r>
            <a:br>
              <a:rPr lang="en-US" dirty="0"/>
            </a:br>
            <a:endParaRPr lang="en-US" dirty="0"/>
          </a:p>
        </p:txBody>
      </p:sp>
      <p:sp>
        <p:nvSpPr>
          <p:cNvPr id="3" name="Content Placeholder 2"/>
          <p:cNvSpPr>
            <a:spLocks noGrp="1"/>
          </p:cNvSpPr>
          <p:nvPr>
            <p:ph idx="1"/>
          </p:nvPr>
        </p:nvSpPr>
        <p:spPr>
          <a:xfrm>
            <a:off x="1371600" y="1844040"/>
            <a:ext cx="7772399" cy="4067182"/>
          </a:xfrm>
        </p:spPr>
        <p:txBody>
          <a:bodyPr>
            <a:normAutofit/>
          </a:bodyPr>
          <a:lstStyle/>
          <a:p>
            <a:pPr algn="just">
              <a:buFont typeface="Wingdings" panose="05000000000000000000" pitchFamily="2" charset="2"/>
              <a:buChar char="Ø"/>
            </a:pPr>
            <a:r>
              <a:rPr lang="en-IN" sz="2400" dirty="0"/>
              <a:t>Users are given complete access to virtual servers. </a:t>
            </a:r>
          </a:p>
          <a:p>
            <a:pPr algn="just">
              <a:buFont typeface="Wingdings" panose="05000000000000000000" pitchFamily="2" charset="2"/>
              <a:buChar char="Ø"/>
            </a:pPr>
            <a:r>
              <a:rPr lang="en-IN" sz="2400" dirty="0"/>
              <a:t>So the users are having the whole responsibility to protect the guest VM.</a:t>
            </a:r>
            <a:endParaRPr lang="en-US" sz="2400" dirty="0"/>
          </a:p>
          <a:p>
            <a:pPr algn="just">
              <a:buFont typeface="Wingdings" panose="05000000000000000000" pitchFamily="2" charset="2"/>
              <a:buChar char="Ø"/>
            </a:pPr>
            <a:r>
              <a:rPr lang="en-IN" sz="2400" dirty="0"/>
              <a:t>The public IaaS like Amazon’s EC2 (Elastic Compute Cloud) provides a web services API to accomplish some management functions like replication, provisioning and decommissioning of virtual servers on this platform.</a:t>
            </a:r>
            <a:endParaRPr lang="en-US" sz="2400" dirty="0"/>
          </a:p>
        </p:txBody>
      </p:sp>
    </p:spTree>
    <p:extLst>
      <p:ext uri="{BB962C8B-B14F-4D97-AF65-F5344CB8AC3E}">
        <p14:creationId xmlns:p14="http://schemas.microsoft.com/office/powerpoint/2010/main" val="31708307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447800"/>
            <a:ext cx="7848599" cy="4463422"/>
          </a:xfrm>
        </p:spPr>
        <p:txBody>
          <a:bodyPr>
            <a:normAutofit/>
          </a:bodyPr>
          <a:lstStyle/>
          <a:p>
            <a:pPr algn="just">
              <a:buFont typeface="Wingdings" panose="05000000000000000000" pitchFamily="2" charset="2"/>
              <a:buChar char="Ø"/>
            </a:pPr>
            <a:r>
              <a:rPr lang="en-IN" sz="2400" dirty="0"/>
              <a:t>When these functions are orchestrated, it may lead to the elasticity of resources either to increase or decrease in line according to workload demand. </a:t>
            </a:r>
          </a:p>
          <a:p>
            <a:pPr algn="just">
              <a:buFont typeface="Wingdings" panose="05000000000000000000" pitchFamily="2" charset="2"/>
              <a:buChar char="Ø"/>
            </a:pPr>
            <a:r>
              <a:rPr lang="en-IN" sz="2400" dirty="0"/>
              <a:t>The process to govern the virtual servers should be automated with proper procedures, otherwise the life cycle of virtual servers may leads to complexity.</a:t>
            </a:r>
          </a:p>
          <a:p>
            <a:pPr algn="just">
              <a:buFont typeface="Wingdings" panose="05000000000000000000" pitchFamily="2" charset="2"/>
              <a:buChar char="Ø"/>
            </a:pPr>
            <a:r>
              <a:rPr lang="en-IN" sz="2400" dirty="0"/>
              <a:t>The cloud service provider recommends the users to use port 22 (SSH or Secure Shell) to manage virtual server instances. </a:t>
            </a:r>
            <a:endParaRPr lang="en-US" sz="2400" dirty="0"/>
          </a:p>
        </p:txBody>
      </p:sp>
    </p:spTree>
    <p:extLst>
      <p:ext uri="{BB962C8B-B14F-4D97-AF65-F5344CB8AC3E}">
        <p14:creationId xmlns:p14="http://schemas.microsoft.com/office/powerpoint/2010/main" val="2446382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295400"/>
            <a:ext cx="7848599" cy="4615822"/>
          </a:xfrm>
        </p:spPr>
        <p:txBody>
          <a:bodyPr>
            <a:normAutofit/>
          </a:bodyPr>
          <a:lstStyle/>
          <a:p>
            <a:pPr algn="just">
              <a:buFont typeface="Wingdings" panose="05000000000000000000" pitchFamily="2" charset="2"/>
              <a:buChar char="Ø"/>
            </a:pPr>
            <a:r>
              <a:rPr lang="en-IN" sz="2400" dirty="0"/>
              <a:t>The following are some of the threats related to host security in public IaaS</a:t>
            </a:r>
            <a:endParaRPr lang="en-US" sz="2400" dirty="0"/>
          </a:p>
          <a:p>
            <a:pPr marL="514350" lvl="0" indent="-514350" algn="just">
              <a:buFont typeface="+mj-lt"/>
              <a:buAutoNum type="arabicPeriod"/>
            </a:pPr>
            <a:r>
              <a:rPr lang="en-IN" sz="2400" dirty="0"/>
              <a:t>Attacking systems which are not that much protected by host firewalls.</a:t>
            </a:r>
            <a:endParaRPr lang="en-US" sz="2400" dirty="0"/>
          </a:p>
          <a:p>
            <a:pPr marL="514350" lvl="0" indent="-514350" algn="just">
              <a:buFont typeface="+mj-lt"/>
              <a:buAutoNum type="arabicPeriod"/>
            </a:pPr>
            <a:r>
              <a:rPr lang="en-IN" sz="2400" dirty="0"/>
              <a:t>Stealing keys which may be used to manage hosts (for example SSH private keys)</a:t>
            </a:r>
            <a:endParaRPr lang="en-US" sz="2400" dirty="0"/>
          </a:p>
          <a:p>
            <a:pPr marL="514350" lvl="0" indent="-514350" algn="just">
              <a:buFont typeface="+mj-lt"/>
              <a:buAutoNum type="arabicPeriod"/>
            </a:pPr>
            <a:r>
              <a:rPr lang="en-IN" sz="2400" dirty="0"/>
              <a:t>Hijacking accounts which are not secured.</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22290009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7315200" cy="990600"/>
          </a:xfrm>
        </p:spPr>
        <p:txBody>
          <a:bodyPr>
            <a:noAutofit/>
          </a:bodyPr>
          <a:lstStyle/>
          <a:p>
            <a:r>
              <a:rPr lang="en-IN" dirty="0"/>
              <a:t>Virtualization software security</a:t>
            </a:r>
            <a:br>
              <a:rPr lang="en-US" dirty="0"/>
            </a:br>
            <a:endParaRPr lang="en-US" dirty="0"/>
          </a:p>
        </p:txBody>
      </p:sp>
      <p:sp>
        <p:nvSpPr>
          <p:cNvPr id="3" name="Content Placeholder 2"/>
          <p:cNvSpPr>
            <a:spLocks noGrp="1"/>
          </p:cNvSpPr>
          <p:nvPr>
            <p:ph idx="1"/>
          </p:nvPr>
        </p:nvSpPr>
        <p:spPr>
          <a:xfrm>
            <a:off x="1371600" y="1524000"/>
            <a:ext cx="7772400" cy="4114800"/>
          </a:xfrm>
        </p:spPr>
        <p:txBody>
          <a:bodyPr>
            <a:noAutofit/>
          </a:bodyPr>
          <a:lstStyle/>
          <a:p>
            <a:pPr algn="just">
              <a:buFont typeface="Wingdings" panose="05000000000000000000" pitchFamily="2" charset="2"/>
              <a:buChar char="Ø"/>
            </a:pPr>
            <a:r>
              <a:rPr lang="en-IN" sz="2400" dirty="0"/>
              <a:t>Virtualization at host level is carried out by using OS-level virtualization, hardware-based virtualization or paravirtualization.</a:t>
            </a:r>
          </a:p>
          <a:p>
            <a:pPr algn="just">
              <a:buFont typeface="Wingdings" panose="05000000000000000000" pitchFamily="2" charset="2"/>
              <a:buChar char="Ø"/>
            </a:pPr>
            <a:r>
              <a:rPr lang="en-IN" sz="2400" dirty="0"/>
              <a:t>Cloud service providers will manage this layer and users are not permitted to access this layer in public IaaS.</a:t>
            </a:r>
          </a:p>
          <a:p>
            <a:pPr algn="just">
              <a:buFont typeface="Wingdings" panose="05000000000000000000" pitchFamily="2" charset="2"/>
              <a:buChar char="Ø"/>
            </a:pPr>
            <a:r>
              <a:rPr lang="en-IN" sz="2400" dirty="0"/>
              <a:t>OS-level virtualization or hardware-based virtualization enables the hardware resources sharing over multiple guest VMs by not getting interfered with each other, thereby you can run multiple OSs and applications on a single system at the same time.</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22802583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447800"/>
            <a:ext cx="7848599" cy="4463422"/>
          </a:xfrm>
        </p:spPr>
        <p:txBody>
          <a:bodyPr>
            <a:normAutofit/>
          </a:bodyPr>
          <a:lstStyle/>
          <a:p>
            <a:pPr algn="just">
              <a:buFont typeface="Wingdings" panose="05000000000000000000" pitchFamily="2" charset="2"/>
              <a:buChar char="Ø"/>
            </a:pPr>
            <a:r>
              <a:rPr lang="en-IN" sz="2400" dirty="0"/>
              <a:t>Cloud service providers should establish the necessary security controls, along with restricting logical and physical access to the hypervisor and any other kinds of employed virtualization layers. </a:t>
            </a:r>
          </a:p>
          <a:p>
            <a:pPr algn="just">
              <a:buFont typeface="Wingdings" panose="05000000000000000000" pitchFamily="2" charset="2"/>
              <a:buChar char="Ø"/>
            </a:pPr>
            <a:r>
              <a:rPr lang="en-IN" sz="2400" dirty="0"/>
              <a:t>It is the duty of the IaaS customers to understand the technology and all the security process controls employed by cloud service providers (CSP) to secure the hypervisor.</a:t>
            </a:r>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502403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1280890"/>
          </a:xfrm>
        </p:spPr>
        <p:txBody>
          <a:bodyPr/>
          <a:lstStyle/>
          <a:p>
            <a:r>
              <a:rPr lang="en-US" dirty="0"/>
              <a:t>SAML</a:t>
            </a:r>
          </a:p>
        </p:txBody>
      </p:sp>
      <p:sp>
        <p:nvSpPr>
          <p:cNvPr id="3" name="Content Placeholder 2"/>
          <p:cNvSpPr>
            <a:spLocks noGrp="1"/>
          </p:cNvSpPr>
          <p:nvPr>
            <p:ph idx="1"/>
          </p:nvPr>
        </p:nvSpPr>
        <p:spPr>
          <a:xfrm>
            <a:off x="1371601" y="1371600"/>
            <a:ext cx="7772399" cy="4539622"/>
          </a:xfrm>
        </p:spPr>
        <p:txBody>
          <a:bodyPr>
            <a:normAutofit/>
          </a:bodyPr>
          <a:lstStyle/>
          <a:p>
            <a:pPr algn="just">
              <a:buFont typeface="Wingdings" pitchFamily="2" charset="2"/>
              <a:buChar char="Ø"/>
            </a:pPr>
            <a:r>
              <a:rPr lang="en-US" sz="2400" dirty="0"/>
              <a:t>A SAML binding defines how saml responses and requests are mapped to standard messaging protocols.</a:t>
            </a:r>
          </a:p>
          <a:p>
            <a:pPr algn="just">
              <a:buFont typeface="Wingdings" pitchFamily="2" charset="2"/>
              <a:buChar char="Ø"/>
            </a:pPr>
            <a:r>
              <a:rPr lang="en-US" sz="2400" dirty="0"/>
              <a:t>The main concept of the SAML is that it helps in passing security information between secure web domains through assertions.</a:t>
            </a:r>
          </a:p>
          <a:p>
            <a:pPr algn="just">
              <a:buFont typeface="Wingdings" pitchFamily="2" charset="2"/>
              <a:buChar char="Ø"/>
            </a:pPr>
            <a:r>
              <a:rPr lang="en-US" sz="2400" dirty="0"/>
              <a:t>SAML protocol describes only what is transmitted. </a:t>
            </a:r>
          </a:p>
          <a:p>
            <a:pPr algn="just">
              <a:buFont typeface="Wingdings" pitchFamily="2" charset="2"/>
              <a:buChar char="Ø"/>
            </a:pPr>
            <a:r>
              <a:rPr lang="en-US" sz="2400" dirty="0"/>
              <a:t>It is that the binding defines how the information is transmitted.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1280890"/>
          </a:xfrm>
        </p:spPr>
        <p:txBody>
          <a:bodyPr/>
          <a:lstStyle/>
          <a:p>
            <a:r>
              <a:rPr lang="en-US" dirty="0"/>
              <a:t>Continue…</a:t>
            </a:r>
          </a:p>
        </p:txBody>
      </p:sp>
      <p:sp>
        <p:nvSpPr>
          <p:cNvPr id="3" name="Content Placeholder 2"/>
          <p:cNvSpPr>
            <a:spLocks noGrp="1"/>
          </p:cNvSpPr>
          <p:nvPr>
            <p:ph idx="1"/>
          </p:nvPr>
        </p:nvSpPr>
        <p:spPr>
          <a:xfrm>
            <a:off x="1371601" y="1371600"/>
            <a:ext cx="7772399" cy="4539622"/>
          </a:xfrm>
        </p:spPr>
        <p:txBody>
          <a:bodyPr>
            <a:normAutofit/>
          </a:bodyPr>
          <a:lstStyle/>
          <a:p>
            <a:pPr algn="just">
              <a:buFont typeface="Wingdings" panose="05000000000000000000" pitchFamily="2" charset="2"/>
              <a:buChar char="Ø"/>
            </a:pPr>
            <a:r>
              <a:rPr lang="en-IN" sz="2400" dirty="0"/>
              <a:t>So this will assist you to figure out the compliance and any existing gaps with reference to host security standard, regulatory compliances and policies.</a:t>
            </a:r>
          </a:p>
          <a:p>
            <a:pPr algn="just">
              <a:buFont typeface="Wingdings" panose="05000000000000000000" pitchFamily="2" charset="2"/>
              <a:buChar char="Ø"/>
            </a:pPr>
            <a:r>
              <a:rPr lang="en-IN" sz="2400" dirty="0"/>
              <a:t>In actual scenario the cloud service providers (CSPs) lack transparency regarding this accept and you might have no other option but to keep trust on Cloud service providers to offer an isolated and secured virtualized guest operating systems.</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16622758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1" y="624110"/>
            <a:ext cx="7315200" cy="1280890"/>
          </a:xfrm>
        </p:spPr>
        <p:txBody>
          <a:bodyPr/>
          <a:lstStyle/>
          <a:p>
            <a:r>
              <a:rPr lang="en-IN" dirty="0"/>
              <a:t>7 . DATABASE MANAGEMENT</a:t>
            </a:r>
            <a:endParaRPr lang="en-US" dirty="0"/>
          </a:p>
        </p:txBody>
      </p:sp>
      <p:sp>
        <p:nvSpPr>
          <p:cNvPr id="3" name="Content Placeholder 2"/>
          <p:cNvSpPr>
            <a:spLocks noGrp="1"/>
          </p:cNvSpPr>
          <p:nvPr>
            <p:ph idx="1"/>
          </p:nvPr>
        </p:nvSpPr>
        <p:spPr>
          <a:xfrm>
            <a:off x="1371600" y="1600200"/>
            <a:ext cx="7772399" cy="4311022"/>
          </a:xfrm>
        </p:spPr>
        <p:txBody>
          <a:bodyPr>
            <a:normAutofit/>
          </a:bodyPr>
          <a:lstStyle/>
          <a:p>
            <a:pPr algn="just">
              <a:buFont typeface="Wingdings" panose="05000000000000000000" pitchFamily="2" charset="2"/>
              <a:buChar char="Ø"/>
            </a:pPr>
            <a:r>
              <a:rPr lang="en-IN" sz="2400" dirty="0"/>
              <a:t>A cloud database management system abbreviated as CDBMS is a distributed database which provides computing as a service but not a product.</a:t>
            </a:r>
          </a:p>
          <a:p>
            <a:pPr algn="just">
              <a:buFont typeface="Wingdings" panose="05000000000000000000" pitchFamily="2" charset="2"/>
              <a:buChar char="Ø"/>
            </a:pPr>
            <a:r>
              <a:rPr lang="en-IN" sz="2400" dirty="0"/>
              <a:t>The difficult part in managing a cloud exists in the way the persistent data is managed.</a:t>
            </a:r>
            <a:endParaRPr lang="en-US" sz="2400" dirty="0"/>
          </a:p>
          <a:p>
            <a:pPr algn="just">
              <a:buFont typeface="Wingdings" panose="05000000000000000000" pitchFamily="2" charset="2"/>
              <a:buChar char="Ø"/>
            </a:pPr>
            <a:r>
              <a:rPr lang="en-IN" sz="2400" dirty="0"/>
              <a:t>The cloud presents a new challenge for the old problem of database backup, since the database server existing in the cloud is less reliable when compared to physical infrastructure.</a:t>
            </a:r>
            <a:endParaRPr lang="en-US" sz="2400" dirty="0"/>
          </a:p>
        </p:txBody>
      </p:sp>
    </p:spTree>
    <p:extLst>
      <p:ext uri="{BB962C8B-B14F-4D97-AF65-F5344CB8AC3E}">
        <p14:creationId xmlns:p14="http://schemas.microsoft.com/office/powerpoint/2010/main" val="179808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24110"/>
            <a:ext cx="7239001" cy="1280890"/>
          </a:xfrm>
        </p:spPr>
        <p:txBody>
          <a:bodyPr/>
          <a:lstStyle/>
          <a:p>
            <a:r>
              <a:rPr lang="en-US" dirty="0"/>
              <a:t>Continue...</a:t>
            </a:r>
          </a:p>
        </p:txBody>
      </p:sp>
      <p:sp>
        <p:nvSpPr>
          <p:cNvPr id="3" name="Content Placeholder 2"/>
          <p:cNvSpPr>
            <a:spLocks noGrp="1"/>
          </p:cNvSpPr>
          <p:nvPr>
            <p:ph idx="1"/>
          </p:nvPr>
        </p:nvSpPr>
        <p:spPr>
          <a:xfrm>
            <a:off x="1295400" y="1447800"/>
            <a:ext cx="7848600" cy="4191000"/>
          </a:xfrm>
        </p:spPr>
        <p:txBody>
          <a:bodyPr>
            <a:noAutofit/>
          </a:bodyPr>
          <a:lstStyle/>
          <a:p>
            <a:pPr algn="just">
              <a:buFont typeface="Wingdings" panose="05000000000000000000" pitchFamily="2" charset="2"/>
              <a:buChar char="Ø"/>
            </a:pPr>
            <a:r>
              <a:rPr lang="en-IN" sz="2400" dirty="0"/>
              <a:t>Whenever a database server fails, there are different possibilities that the files that made the database state get corrupted.</a:t>
            </a:r>
          </a:p>
          <a:p>
            <a:pPr algn="just">
              <a:buFont typeface="Wingdings" panose="05000000000000000000" pitchFamily="2" charset="2"/>
              <a:buChar char="Ø"/>
            </a:pPr>
            <a:r>
              <a:rPr lang="en-IN" sz="2400" dirty="0"/>
              <a:t>In some cases the cause of the disaster may depend on the database engine you are currently using. </a:t>
            </a:r>
          </a:p>
          <a:p>
            <a:pPr algn="just">
              <a:buFont typeface="Wingdings" panose="05000000000000000000" pitchFamily="2" charset="2"/>
              <a:buChar char="Ø"/>
            </a:pPr>
            <a:r>
              <a:rPr lang="en-IN" sz="2400" dirty="0"/>
              <a:t>It is very easy to recover the server from a failure in a virtualized environment when compared to the physical environment.</a:t>
            </a:r>
          </a:p>
          <a:p>
            <a:pPr algn="just">
              <a:buFont typeface="Wingdings" panose="05000000000000000000" pitchFamily="2" charset="2"/>
              <a:buChar char="Ø"/>
            </a:pPr>
            <a:r>
              <a:rPr lang="en-IN" sz="2400" dirty="0"/>
              <a:t>You can simply replace with a new instance from database machine image, place the old block storage device.</a:t>
            </a:r>
            <a:endParaRPr lang="en-US" sz="2400" dirty="0"/>
          </a:p>
        </p:txBody>
      </p:sp>
    </p:spTree>
    <p:extLst>
      <p:ext uri="{BB962C8B-B14F-4D97-AF65-F5344CB8AC3E}">
        <p14:creationId xmlns:p14="http://schemas.microsoft.com/office/powerpoint/2010/main" val="34250753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371600"/>
            <a:ext cx="7848599" cy="4539622"/>
          </a:xfrm>
        </p:spPr>
        <p:txBody>
          <a:bodyPr>
            <a:normAutofit/>
          </a:bodyPr>
          <a:lstStyle/>
          <a:p>
            <a:pPr algn="just">
              <a:buFont typeface="Wingdings" panose="05000000000000000000" pitchFamily="2" charset="2"/>
              <a:buChar char="Ø"/>
            </a:pPr>
            <a:r>
              <a:rPr lang="en-IN" sz="2400" dirty="0"/>
              <a:t> It is preferred to opt for block storage devices for database storage, since they offer flexible database backup strategies and best performance.</a:t>
            </a:r>
            <a:endParaRPr lang="en-US" sz="2400" dirty="0"/>
          </a:p>
          <a:p>
            <a:pPr marL="0" indent="0" algn="just">
              <a:buNone/>
            </a:pPr>
            <a:r>
              <a:rPr lang="en-IN" sz="2400" b="1" dirty="0"/>
              <a:t>  Clustering:</a:t>
            </a:r>
            <a:endParaRPr lang="en-US" sz="2400" dirty="0"/>
          </a:p>
          <a:p>
            <a:pPr algn="just">
              <a:buFont typeface="Wingdings" panose="05000000000000000000" pitchFamily="2" charset="2"/>
              <a:buChar char="Ø"/>
            </a:pPr>
            <a:r>
              <a:rPr lang="en-IN" sz="2400" dirty="0"/>
              <a:t>Multiple database servers will work together as a single logical database server in a clustered database environment.</a:t>
            </a:r>
          </a:p>
          <a:p>
            <a:pPr algn="just">
              <a:buFont typeface="Wingdings" panose="05000000000000000000" pitchFamily="2" charset="2"/>
              <a:buChar char="Ø"/>
            </a:pPr>
            <a:r>
              <a:rPr lang="en-IN" sz="2400" dirty="0"/>
              <a:t>The procedure of this will differ from one database engine to other. The transaction that has been committed to the cluster helps in recovering the node from failure and maintains data consistency. </a:t>
            </a:r>
            <a:endParaRPr lang="en-US" sz="2400" dirty="0"/>
          </a:p>
        </p:txBody>
      </p:sp>
    </p:spTree>
    <p:extLst>
      <p:ext uri="{BB962C8B-B14F-4D97-AF65-F5344CB8AC3E}">
        <p14:creationId xmlns:p14="http://schemas.microsoft.com/office/powerpoint/2010/main" val="38148800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371600"/>
            <a:ext cx="7772399" cy="4539622"/>
          </a:xfrm>
        </p:spPr>
        <p:txBody>
          <a:bodyPr>
            <a:normAutofit/>
          </a:bodyPr>
          <a:lstStyle/>
          <a:p>
            <a:pPr algn="just">
              <a:buFont typeface="Wingdings" panose="05000000000000000000" pitchFamily="2" charset="2"/>
              <a:buChar char="Ø"/>
            </a:pPr>
            <a:r>
              <a:rPr lang="en-IN" sz="2400" dirty="0"/>
              <a:t>The database clients will never face any problem and does not know if some node gets failure and continues operating</a:t>
            </a:r>
          </a:p>
          <a:p>
            <a:pPr algn="just">
              <a:buFont typeface="Wingdings" panose="05000000000000000000" pitchFamily="2" charset="2"/>
              <a:buChar char="Ø"/>
            </a:pPr>
            <a:r>
              <a:rPr lang="en-IN" sz="2400" dirty="0"/>
              <a:t>The database clustering is very complex and expensive.</a:t>
            </a:r>
          </a:p>
          <a:p>
            <a:pPr algn="just">
              <a:buFont typeface="Wingdings" panose="05000000000000000000" pitchFamily="2" charset="2"/>
              <a:buChar char="Ø"/>
            </a:pPr>
            <a:r>
              <a:rPr lang="en-IN" sz="2400" dirty="0"/>
              <a:t>It is quite essential to maintain skilled database administrator (DBA), if you are going to deploy a clustered database environment.</a:t>
            </a:r>
          </a:p>
          <a:p>
            <a:pPr algn="just">
              <a:buFont typeface="Wingdings" panose="05000000000000000000" pitchFamily="2" charset="2"/>
              <a:buChar char="Ø"/>
            </a:pPr>
            <a:r>
              <a:rPr lang="en-IN" sz="2400" dirty="0"/>
              <a:t>The clustered database vendor charges you for the expensive licenses to make use of the clustering capabilities existing in the DBMS (database management system).</a:t>
            </a:r>
            <a:endParaRPr lang="en-US" sz="2400" dirty="0"/>
          </a:p>
        </p:txBody>
      </p:sp>
    </p:spTree>
    <p:extLst>
      <p:ext uri="{BB962C8B-B14F-4D97-AF65-F5344CB8AC3E}">
        <p14:creationId xmlns:p14="http://schemas.microsoft.com/office/powerpoint/2010/main" val="33574586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371600"/>
            <a:ext cx="7848599" cy="4539622"/>
          </a:xfrm>
        </p:spPr>
        <p:txBody>
          <a:bodyPr>
            <a:normAutofit/>
          </a:bodyPr>
          <a:lstStyle/>
          <a:p>
            <a:pPr marL="0" indent="0" algn="just">
              <a:buNone/>
            </a:pPr>
            <a:r>
              <a:rPr lang="en-IN" sz="2400" b="1" dirty="0"/>
              <a:t>Replication</a:t>
            </a:r>
          </a:p>
          <a:p>
            <a:pPr algn="just">
              <a:buFont typeface="Wingdings" panose="05000000000000000000" pitchFamily="2" charset="2"/>
              <a:buChar char="Ø"/>
            </a:pPr>
            <a:r>
              <a:rPr lang="en-IN" sz="2400" dirty="0"/>
              <a:t>It is an alternative option to clustering. </a:t>
            </a:r>
          </a:p>
          <a:p>
            <a:pPr algn="just">
              <a:buFont typeface="Wingdings" panose="05000000000000000000" pitchFamily="2" charset="2"/>
              <a:buChar char="Ø"/>
            </a:pPr>
            <a:r>
              <a:rPr lang="en-IN" sz="2400" dirty="0"/>
              <a:t>The replication-based database infrastructure contains a main server known as database master. </a:t>
            </a:r>
          </a:p>
          <a:p>
            <a:pPr algn="just">
              <a:buFont typeface="Wingdings" panose="05000000000000000000" pitchFamily="2" charset="2"/>
              <a:buChar char="Ø"/>
            </a:pPr>
            <a:r>
              <a:rPr lang="en-IN" sz="2400" dirty="0"/>
              <a:t>The client applications perform write transactions to the database master. </a:t>
            </a:r>
          </a:p>
          <a:p>
            <a:pPr algn="just">
              <a:buFont typeface="Wingdings" panose="05000000000000000000" pitchFamily="2" charset="2"/>
              <a:buChar char="Ø"/>
            </a:pPr>
            <a:r>
              <a:rPr lang="en-IN" sz="2400" dirty="0"/>
              <a:t>The transactions which become successful are then reflected to database slaves.</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28761464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328531" y="1295400"/>
            <a:ext cx="7815469" cy="4539622"/>
          </a:xfrm>
        </p:spPr>
        <p:txBody>
          <a:bodyPr>
            <a:normAutofit/>
          </a:bodyPr>
          <a:lstStyle/>
          <a:p>
            <a:pPr algn="just">
              <a:buFont typeface="Wingdings" panose="05000000000000000000" pitchFamily="2" charset="2"/>
              <a:buChar char="Ø"/>
            </a:pPr>
            <a:r>
              <a:rPr lang="en-IN" sz="2400" dirty="0"/>
              <a:t>The advantages of replication over clustering are </a:t>
            </a:r>
            <a:endParaRPr lang="en-US" sz="2400" dirty="0"/>
          </a:p>
          <a:p>
            <a:pPr marL="514350" lvl="0" indent="-514350" algn="just">
              <a:buFont typeface="+mj-lt"/>
              <a:buAutoNum type="arabicPeriod"/>
            </a:pPr>
            <a:r>
              <a:rPr lang="en-IN" sz="2400" dirty="0"/>
              <a:t>It is very easy to implement.</a:t>
            </a:r>
            <a:endParaRPr lang="en-US" sz="2400" dirty="0"/>
          </a:p>
          <a:p>
            <a:pPr marL="514350" lvl="0" indent="-514350" algn="just">
              <a:buFont typeface="+mj-lt"/>
              <a:buAutoNum type="arabicPeriod"/>
            </a:pPr>
            <a:r>
              <a:rPr lang="en-IN" sz="2400" dirty="0"/>
              <a:t>It does not need an excessive number of servers or any costly licenses.</a:t>
            </a:r>
          </a:p>
          <a:p>
            <a:pPr lvl="0" algn="just">
              <a:buFont typeface="Wingdings" panose="05000000000000000000" pitchFamily="2" charset="2"/>
              <a:buChar char="Ø"/>
            </a:pPr>
            <a:r>
              <a:rPr lang="en-IN" sz="2400" dirty="0"/>
              <a:t>Replication is not that much reliable as clustering.</a:t>
            </a:r>
          </a:p>
          <a:p>
            <a:pPr lvl="0" algn="just">
              <a:buFont typeface="Wingdings" panose="05000000000000000000" pitchFamily="2" charset="2"/>
              <a:buChar char="Ø"/>
            </a:pPr>
            <a:r>
              <a:rPr lang="en-IN" sz="2400" dirty="0"/>
              <a:t>For example, if a database master got fail  immediately after a committed transaction and before the slave receives it, in these cases the database slave may miss the data.</a:t>
            </a:r>
            <a:endParaRPr lang="en-US" sz="2400" dirty="0"/>
          </a:p>
          <a:p>
            <a:pPr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13874957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524000"/>
            <a:ext cx="7848599" cy="4387222"/>
          </a:xfrm>
        </p:spPr>
        <p:txBody>
          <a:bodyPr>
            <a:normAutofit/>
          </a:bodyPr>
          <a:lstStyle/>
          <a:p>
            <a:pPr algn="just">
              <a:buFont typeface="Wingdings" panose="05000000000000000000" pitchFamily="2" charset="2"/>
              <a:buChar char="Ø"/>
            </a:pPr>
            <a:r>
              <a:rPr lang="en-IN" sz="2400" dirty="0"/>
              <a:t>The database slave will be usually far behind the master, when the master is under the control of heavy load. </a:t>
            </a:r>
          </a:p>
          <a:p>
            <a:pPr algn="just">
              <a:buFont typeface="Wingdings" panose="05000000000000000000" pitchFamily="2" charset="2"/>
              <a:buChar char="Ø"/>
            </a:pPr>
            <a:r>
              <a:rPr lang="en-IN" sz="2400" dirty="0"/>
              <a:t>In the case of replicated database environment, when the master fails, the clients who are using that particular failed master for write transactions will not work out till the master is recovered.</a:t>
            </a:r>
          </a:p>
          <a:p>
            <a:pPr algn="just">
              <a:buFont typeface="Wingdings" panose="05000000000000000000" pitchFamily="2" charset="2"/>
              <a:buChar char="Ø"/>
            </a:pPr>
            <a:r>
              <a:rPr lang="en-IN" sz="2400" dirty="0"/>
              <a:t>In the case of clustered database environment, the clients never notice about the node failure in a cluster and perform operating continuously.</a:t>
            </a:r>
            <a:endParaRPr lang="en-US" sz="2400" dirty="0"/>
          </a:p>
        </p:txBody>
      </p:sp>
    </p:spTree>
    <p:extLst>
      <p:ext uri="{BB962C8B-B14F-4D97-AF65-F5344CB8AC3E}">
        <p14:creationId xmlns:p14="http://schemas.microsoft.com/office/powerpoint/2010/main" val="28008952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24110"/>
            <a:ext cx="7239001" cy="1280890"/>
          </a:xfrm>
        </p:spPr>
        <p:txBody>
          <a:bodyPr/>
          <a:lstStyle/>
          <a:p>
            <a:r>
              <a:rPr lang="en-US" dirty="0"/>
              <a:t>Continue…</a:t>
            </a:r>
          </a:p>
        </p:txBody>
      </p:sp>
      <p:sp>
        <p:nvSpPr>
          <p:cNvPr id="3" name="Content Placeholder 2"/>
          <p:cNvSpPr>
            <a:spLocks noGrp="1"/>
          </p:cNvSpPr>
          <p:nvPr>
            <p:ph idx="1"/>
          </p:nvPr>
        </p:nvSpPr>
        <p:spPr>
          <a:xfrm>
            <a:off x="1295400" y="1371600"/>
            <a:ext cx="7848599" cy="4539622"/>
          </a:xfrm>
        </p:spPr>
        <p:txBody>
          <a:bodyPr>
            <a:normAutofit/>
          </a:bodyPr>
          <a:lstStyle/>
          <a:p>
            <a:pPr marL="0" indent="0">
              <a:buNone/>
            </a:pPr>
            <a:r>
              <a:rPr lang="en-IN" b="1" dirty="0"/>
              <a:t>Database clustering in the cloud:</a:t>
            </a:r>
          </a:p>
          <a:p>
            <a:pPr marL="514350" lvl="0" indent="-514350">
              <a:buFont typeface="+mj-lt"/>
              <a:buAutoNum type="arabicPeriod"/>
            </a:pPr>
            <a:r>
              <a:rPr lang="en-IN" dirty="0"/>
              <a:t>Some cluster architectures are there exclusively for performance, but not for availability. In those types of architectures also, there is a chance of single points of failure. The more the complexity of clustering, the more the points of failure.</a:t>
            </a:r>
            <a:endParaRPr lang="en-US" dirty="0"/>
          </a:p>
          <a:p>
            <a:pPr marL="514350" lvl="0" indent="-514350">
              <a:buFont typeface="+mj-lt"/>
              <a:buAutoNum type="arabicPeriod"/>
            </a:pPr>
            <a:r>
              <a:rPr lang="en-IN" dirty="0"/>
              <a:t>The clusters which exist for high availability may work slow when processing individual write transactions, in fact they are able to handle much better loads when compared to standalone databases.</a:t>
            </a:r>
            <a:endParaRPr lang="en-US" dirty="0"/>
          </a:p>
          <a:p>
            <a:pPr marL="514350" lvl="0" indent="-514350">
              <a:buFont typeface="+mj-lt"/>
              <a:buAutoNum type="arabicPeriod"/>
            </a:pPr>
            <a:r>
              <a:rPr lang="en-IN" dirty="0"/>
              <a:t>The dynamic assignment of IP address within a cloud may lead to new challenges in the areas of configuring clusters and in failover rules.</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316457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24110"/>
            <a:ext cx="7239000" cy="1280890"/>
          </a:xfrm>
        </p:spPr>
        <p:txBody>
          <a:bodyPr/>
          <a:lstStyle/>
          <a:p>
            <a:r>
              <a:rPr lang="en-US" dirty="0"/>
              <a:t>Continue…</a:t>
            </a:r>
          </a:p>
        </p:txBody>
      </p:sp>
      <p:sp>
        <p:nvSpPr>
          <p:cNvPr id="3" name="Content Placeholder 2"/>
          <p:cNvSpPr>
            <a:spLocks noGrp="1"/>
          </p:cNvSpPr>
          <p:nvPr>
            <p:ph idx="1"/>
          </p:nvPr>
        </p:nvSpPr>
        <p:spPr>
          <a:xfrm>
            <a:off x="1295401" y="1371600"/>
            <a:ext cx="7848599" cy="4539622"/>
          </a:xfrm>
        </p:spPr>
        <p:txBody>
          <a:bodyPr>
            <a:normAutofit/>
          </a:bodyPr>
          <a:lstStyle/>
          <a:p>
            <a:pPr marL="0" indent="0" algn="just">
              <a:buNone/>
            </a:pPr>
            <a:r>
              <a:rPr lang="en-IN" sz="2400" b="1" dirty="0"/>
              <a:t>Database replication in the cloud:</a:t>
            </a:r>
          </a:p>
          <a:p>
            <a:pPr algn="just">
              <a:buFont typeface="Wingdings" panose="05000000000000000000" pitchFamily="2" charset="2"/>
              <a:buChar char="Ø"/>
            </a:pPr>
            <a:r>
              <a:rPr lang="en-IN" sz="2400" dirty="0"/>
              <a:t>In this a single database server known as database master replicates the data to one or more copies called as database slaves. </a:t>
            </a:r>
          </a:p>
          <a:p>
            <a:pPr algn="just">
              <a:buFont typeface="Wingdings" panose="05000000000000000000" pitchFamily="2" charset="2"/>
              <a:buChar char="Ø"/>
            </a:pPr>
            <a:r>
              <a:rPr lang="en-IN" sz="2400" dirty="0"/>
              <a:t>In other words, just because a transaction successfully commits on the master does not represent that it was successfully replicated to any slaves.</a:t>
            </a:r>
            <a:endParaRPr lang="en-US" sz="2400" dirty="0"/>
          </a:p>
          <a:p>
            <a:pPr marL="0" indent="0" algn="just">
              <a:buNone/>
            </a:pPr>
            <a:endParaRPr lang="en-US" sz="2400" dirty="0"/>
          </a:p>
        </p:txBody>
      </p:sp>
    </p:spTree>
    <p:extLst>
      <p:ext uri="{BB962C8B-B14F-4D97-AF65-F5344CB8AC3E}">
        <p14:creationId xmlns:p14="http://schemas.microsoft.com/office/powerpoint/2010/main" val="4117382593"/>
      </p:ext>
    </p:extLst>
  </p:cSld>
  <p:clrMapOvr>
    <a:masterClrMapping/>
  </p:clrMapOvr>
</p:sld>
</file>

<file path=ppt/theme/theme1.xml><?xml version="1.0" encoding="utf-8"?>
<a:theme xmlns:a="http://schemas.openxmlformats.org/drawingml/2006/main" name="Wisp">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318</TotalTime>
  <Words>8171</Words>
  <Application>Microsoft Office PowerPoint</Application>
  <PresentationFormat>On-screen Show (4:3)</PresentationFormat>
  <Paragraphs>501</Paragraphs>
  <Slides>115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115</vt:i4>
      </vt:variant>
    </vt:vector>
  </HeadingPairs>
  <TitlesOfParts>
    <vt:vector size="121" baseType="lpstr">
      <vt:lpstr>Arial</vt:lpstr>
      <vt:lpstr>Calibri</vt:lpstr>
      <vt:lpstr>Cambria</vt:lpstr>
      <vt:lpstr>Wingdings</vt:lpstr>
      <vt:lpstr>Wingdings 3</vt:lpstr>
      <vt:lpstr>Wisp</vt:lpstr>
      <vt:lpstr>CHAPTER 3  </vt:lpstr>
      <vt:lpstr>Topics :</vt:lpstr>
      <vt:lpstr>1.Cloud standards</vt:lpstr>
      <vt:lpstr>PowerPoint Presentation</vt:lpstr>
      <vt:lpstr>SAML</vt:lpstr>
      <vt:lpstr>SAML</vt:lpstr>
      <vt:lpstr>SAML</vt:lpstr>
      <vt:lpstr>SAML</vt:lpstr>
      <vt:lpstr>SAML</vt:lpstr>
      <vt:lpstr>OAuth (Open Authentication): </vt:lpstr>
      <vt:lpstr>Continue…</vt:lpstr>
      <vt:lpstr>Continue…</vt:lpstr>
      <vt:lpstr> OpenID   </vt:lpstr>
      <vt:lpstr>Continue..</vt:lpstr>
      <vt:lpstr>Continue..</vt:lpstr>
      <vt:lpstr>Continue…</vt:lpstr>
      <vt:lpstr>SSL/TLS </vt:lpstr>
      <vt:lpstr>Continue…</vt:lpstr>
      <vt:lpstr>Continue…</vt:lpstr>
      <vt:lpstr>1.2. Standards for Application Developers</vt:lpstr>
      <vt:lpstr>Continue…</vt:lpstr>
      <vt:lpstr>Continue…</vt:lpstr>
      <vt:lpstr>Continue…</vt:lpstr>
      <vt:lpstr>Continue…</vt:lpstr>
      <vt:lpstr>Continue…</vt:lpstr>
      <vt:lpstr>Continue…</vt:lpstr>
      <vt:lpstr>Data (XML, JSON) </vt:lpstr>
      <vt:lpstr>Continue…</vt:lpstr>
      <vt:lpstr>Continue..</vt:lpstr>
      <vt:lpstr>JavaScript Object Notation (JSON) </vt:lpstr>
      <vt:lpstr>Continue…</vt:lpstr>
      <vt:lpstr>LAMP </vt:lpstr>
      <vt:lpstr>Continue…</vt:lpstr>
      <vt:lpstr>1.3.Standards for Messaging.</vt:lpstr>
      <vt:lpstr>Continue…</vt:lpstr>
      <vt:lpstr>Continue…</vt:lpstr>
      <vt:lpstr>Continue…</vt:lpstr>
      <vt:lpstr>Post Office Protocol (POP) </vt:lpstr>
      <vt:lpstr>Continue…</vt:lpstr>
      <vt:lpstr>Internet Messaging Access Protocol (IMAP) </vt:lpstr>
      <vt:lpstr>Continue…</vt:lpstr>
      <vt:lpstr>2. LEGAL AND REGULATORY ISSUES </vt:lpstr>
      <vt:lpstr>Continue…</vt:lpstr>
      <vt:lpstr>Continue…</vt:lpstr>
      <vt:lpstr>Continue..</vt:lpstr>
      <vt:lpstr>Continue…</vt:lpstr>
      <vt:lpstr>Continue…</vt:lpstr>
      <vt:lpstr>Continue…</vt:lpstr>
      <vt:lpstr>Continue…</vt:lpstr>
      <vt:lpstr>Continue…</vt:lpstr>
      <vt:lpstr>Data Privacy </vt:lpstr>
      <vt:lpstr>Continue….</vt:lpstr>
      <vt:lpstr>Continue…</vt:lpstr>
      <vt:lpstr>Continue…</vt:lpstr>
      <vt:lpstr>Continue…</vt:lpstr>
      <vt:lpstr>Continue…</vt:lpstr>
      <vt:lpstr>Continue…</vt:lpstr>
      <vt:lpstr>Continue…</vt:lpstr>
      <vt:lpstr>3.  CLOUD SECURITY CHALLENGES</vt:lpstr>
      <vt:lpstr>User authentication:  </vt:lpstr>
      <vt:lpstr>Data protection: </vt:lpstr>
      <vt:lpstr>Contingency planning: </vt:lpstr>
      <vt:lpstr>4.  CLOUD DATA SECURITY</vt:lpstr>
      <vt:lpstr>Continue…</vt:lpstr>
      <vt:lpstr>Continue…</vt:lpstr>
      <vt:lpstr>Continue… </vt:lpstr>
      <vt:lpstr>Continue…</vt:lpstr>
      <vt:lpstr>Continue…</vt:lpstr>
      <vt:lpstr>Continue…</vt:lpstr>
      <vt:lpstr>Continue…</vt:lpstr>
      <vt:lpstr>Continue…</vt:lpstr>
      <vt:lpstr>Continue…</vt:lpstr>
      <vt:lpstr>Continue…</vt:lpstr>
      <vt:lpstr>5. NETWORK SECURITY </vt:lpstr>
      <vt:lpstr>continue…</vt:lpstr>
      <vt:lpstr>Continue…</vt:lpstr>
      <vt:lpstr>Continue...</vt:lpstr>
      <vt:lpstr>Continue…</vt:lpstr>
      <vt:lpstr>6 . HOST SECURITY</vt:lpstr>
      <vt:lpstr>Continue…</vt:lpstr>
      <vt:lpstr>Continue…</vt:lpstr>
      <vt:lpstr>Continue…</vt:lpstr>
      <vt:lpstr>Continue…</vt:lpstr>
      <vt:lpstr>Continue...</vt:lpstr>
      <vt:lpstr>Virtual server security (customer guest OS) </vt:lpstr>
      <vt:lpstr>Continue…</vt:lpstr>
      <vt:lpstr>Continue…</vt:lpstr>
      <vt:lpstr>Virtualization software security </vt:lpstr>
      <vt:lpstr>Continue…</vt:lpstr>
      <vt:lpstr>Continue…</vt:lpstr>
      <vt:lpstr>7 . DATABASE MANAGEMENT</vt:lpstr>
      <vt:lpstr>Continue...</vt:lpstr>
      <vt:lpstr>Continue…</vt:lpstr>
      <vt:lpstr>Continue…</vt:lpstr>
      <vt:lpstr>Continue…</vt:lpstr>
      <vt:lpstr>Continue…</vt:lpstr>
      <vt:lpstr>Continue…</vt:lpstr>
      <vt:lpstr>Continue…</vt:lpstr>
      <vt:lpstr>Continue…</vt:lpstr>
      <vt:lpstr>8 . RISK TOLERANCE IN CLOUD </vt:lpstr>
      <vt:lpstr>Continue…</vt:lpstr>
      <vt:lpstr>Continue…</vt:lpstr>
      <vt:lpstr>Continue…</vt:lpstr>
      <vt:lpstr>Continue…</vt:lpstr>
      <vt:lpstr>Continue…</vt:lpstr>
      <vt:lpstr>Continue…</vt:lpstr>
      <vt:lpstr>Continue…</vt:lpstr>
      <vt:lpstr>RECAPITULATION </vt:lpstr>
      <vt:lpstr>Continue…</vt:lpstr>
      <vt:lpstr>Continue…</vt:lpstr>
      <vt:lpstr>Continue…</vt:lpstr>
      <vt:lpstr>Continue…</vt:lpstr>
      <vt:lpstr>BIBILIOGRAPHY </vt:lpstr>
      <vt:lpstr>Continue…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Chapter-3</dc:title>
  <dc:creator>sri</dc:creator>
  <cp:lastModifiedBy>M N Rao</cp:lastModifiedBy>
  <cp:revision>85</cp:revision>
  <dcterms:created xsi:type="dcterms:W3CDTF">2015-01-17T17:21:36Z</dcterms:created>
  <dcterms:modified xsi:type="dcterms:W3CDTF">2023-08-27T01:48:06Z</dcterms:modified>
</cp:coreProperties>
</file>