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95"/>
  </p:notesMasterIdLst>
  <p:sldIdLst>
    <p:sldId id="351"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5" r:id="rId38"/>
    <p:sldId id="294"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3"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4624DD-EFB7-4459-9330-FD972DA3EB2D}" type="datetimeFigureOut">
              <a:rPr lang="en-US" smtClean="0"/>
              <a:t>8/27/2023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06BE9B-4D4E-4EC2-8294-6A140B5DF505}" type="slidenum">
              <a:rPr lang="en-US" smtClean="0"/>
              <a:t>‹#›</a:t>
            </a:fld>
            <a:endParaRPr lang="en-US" dirty="0"/>
          </a:p>
        </p:txBody>
      </p:sp>
    </p:spTree>
    <p:extLst>
      <p:ext uri="{BB962C8B-B14F-4D97-AF65-F5344CB8AC3E}">
        <p14:creationId xmlns:p14="http://schemas.microsoft.com/office/powerpoint/2010/main" val="338146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006BE9B-4D4E-4EC2-8294-6A140B5DF505}" type="slidenum">
              <a:rPr lang="en-US" smtClean="0"/>
              <a:t>1</a:t>
            </a:fld>
            <a:endParaRPr lang="en-US" dirty="0"/>
          </a:p>
        </p:txBody>
      </p:sp>
    </p:spTree>
    <p:extLst>
      <p:ext uri="{BB962C8B-B14F-4D97-AF65-F5344CB8AC3E}">
        <p14:creationId xmlns:p14="http://schemas.microsoft.com/office/powerpoint/2010/main" val="223566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06BE9B-4D4E-4EC2-8294-6A140B5DF505}" type="slidenum">
              <a:rPr lang="en-US" smtClean="0"/>
              <a:t>13</a:t>
            </a:fld>
            <a:endParaRPr lang="en-US" dirty="0"/>
          </a:p>
        </p:txBody>
      </p:sp>
    </p:spTree>
    <p:extLst>
      <p:ext uri="{BB962C8B-B14F-4D97-AF65-F5344CB8AC3E}">
        <p14:creationId xmlns:p14="http://schemas.microsoft.com/office/powerpoint/2010/main" val="1971764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4006BE9B-4D4E-4EC2-8294-6A140B5DF505}" type="slidenum">
              <a:rPr lang="en-US" smtClean="0"/>
              <a:t>22</a:t>
            </a:fld>
            <a:endParaRPr lang="en-US" dirty="0"/>
          </a:p>
        </p:txBody>
      </p:sp>
    </p:spTree>
    <p:extLst>
      <p:ext uri="{BB962C8B-B14F-4D97-AF65-F5344CB8AC3E}">
        <p14:creationId xmlns:p14="http://schemas.microsoft.com/office/powerpoint/2010/main" val="572114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06BE9B-4D4E-4EC2-8294-6A140B5DF505}" type="slidenum">
              <a:rPr lang="en-US" smtClean="0"/>
              <a:t>38</a:t>
            </a:fld>
            <a:endParaRPr lang="en-US" dirty="0"/>
          </a:p>
        </p:txBody>
      </p:sp>
    </p:spTree>
    <p:extLst>
      <p:ext uri="{BB962C8B-B14F-4D97-AF65-F5344CB8AC3E}">
        <p14:creationId xmlns:p14="http://schemas.microsoft.com/office/powerpoint/2010/main" val="2787709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127856-1ED0-467B-92B8-0CEE1601352F}"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3334252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ABB85D-3EC3-43A0-B4A2-51D8140F9EA4}"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134020185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ABB85D-3EC3-43A0-B4A2-51D8140F9EA4}"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2FB42BE-8E75-4F81-B576-FFD78C82528D}"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202753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DABB85D-3EC3-43A0-B4A2-51D8140F9EA4}"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271719618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DABB85D-3EC3-43A0-B4A2-51D8140F9EA4}"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2FB42BE-8E75-4F81-B576-FFD78C82528D}"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100483"/>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DABB85D-3EC3-43A0-B4A2-51D8140F9EA4}"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3049823227"/>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334EC2-EF93-4FEE-8811-6FED2C0FD01D}"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2883604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AA19A3-01CB-47E1-A0FF-17D758F75B2A}"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1010324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D1089C-D6F3-4359-9EAD-AE870F3B7BE7}"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319049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2C4230-08CC-4BFA-B2F9-A2E7C4A304D2}"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125367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11EF34-136C-46EA-B0AE-EE8A245772E7}"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310893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BF115-6184-4BA7-BD07-DC649B4A2AB7}" type="datetime1">
              <a:rPr lang="en-US" smtClean="0"/>
              <a:t>8/27/2023</a:t>
            </a:fld>
            <a:endParaRPr lang="en-US" dirty="0"/>
          </a:p>
        </p:txBody>
      </p:sp>
      <p:sp>
        <p:nvSpPr>
          <p:cNvPr id="8" name="Footer Placeholder 7"/>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19940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5E65EF-6F37-40C0-84E1-730F42019F3C}" type="datetime1">
              <a:rPr lang="en-US" smtClean="0"/>
              <a:t>8/27/2023</a:t>
            </a:fld>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253424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61029-127B-4CD5-92B2-3DF2540FB36C}" type="datetime1">
              <a:rPr lang="en-US" smtClean="0"/>
              <a:t>8/27/2023</a:t>
            </a:fld>
            <a:endParaRPr lang="en-US" dirty="0"/>
          </a:p>
        </p:txBody>
      </p:sp>
      <p:sp>
        <p:nvSpPr>
          <p:cNvPr id="3" name="Footer Placeholder 2"/>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4160154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925116-3BE8-4C29-9087-7F85674F9F5B}"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3342631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037160-CE4B-4F8F-AAB6-C5B494F4572E}"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3789260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DABB85D-3EC3-43A0-B4A2-51D8140F9EA4}" type="datetime1">
              <a:rPr lang="en-US" smtClean="0"/>
              <a:t>8/27/2023</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IN" dirty="0"/>
              <a:t>CLOUD COMPUTING BOOK by Dr M N RAO from Prentice Hall Publishers, 2015</a:t>
            </a:r>
            <a:endParaRPr lang="en-US" dirty="0"/>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2FB42BE-8E75-4F81-B576-FFD78C82528D}" type="slidenum">
              <a:rPr lang="en-US" smtClean="0"/>
              <a:pPr/>
              <a:t>‹#›</a:t>
            </a:fld>
            <a:endParaRPr lang="en-US" dirty="0"/>
          </a:p>
        </p:txBody>
      </p:sp>
    </p:spTree>
    <p:extLst>
      <p:ext uri="{BB962C8B-B14F-4D97-AF65-F5344CB8AC3E}">
        <p14:creationId xmlns:p14="http://schemas.microsoft.com/office/powerpoint/2010/main" val="5784721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83427"/>
            <a:ext cx="7239000" cy="647700"/>
          </a:xfrm>
        </p:spPr>
        <p:txBody>
          <a:bodyPr>
            <a:normAutofit/>
          </a:bodyPr>
          <a:lstStyle/>
          <a:p>
            <a:pPr algn="ctr"/>
            <a:r>
              <a:rPr lang="en-US" dirty="0"/>
              <a:t>CHAPTER 2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6" name="Slide Number Placeholder 5"/>
          <p:cNvSpPr>
            <a:spLocks noGrp="1"/>
          </p:cNvSpPr>
          <p:nvPr>
            <p:ph type="sldNum" sz="quarter" idx="12"/>
          </p:nvPr>
        </p:nvSpPr>
        <p:spPr/>
        <p:txBody>
          <a:bodyPr/>
          <a:lstStyle/>
          <a:p>
            <a:fld id="{E2FB42BE-8E75-4F81-B576-FFD78C82528D}" type="slidenum">
              <a:rPr lang="en-US" smtClean="0"/>
              <a:pPr/>
              <a:t>1</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799" y="2097209"/>
            <a:ext cx="4724401" cy="4038600"/>
          </a:xfrm>
          <a:prstGeom prst="rect">
            <a:avLst/>
          </a:prstGeom>
        </p:spPr>
      </p:pic>
      <p:sp>
        <p:nvSpPr>
          <p:cNvPr id="5" name="Title 1"/>
          <p:cNvSpPr txBox="1">
            <a:spLocks/>
          </p:cNvSpPr>
          <p:nvPr/>
        </p:nvSpPr>
        <p:spPr>
          <a:xfrm>
            <a:off x="2324903" y="1201310"/>
            <a:ext cx="5334000" cy="70369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n-US" sz="3200" dirty="0"/>
              <a:t>Cloud models</a:t>
            </a:r>
          </a:p>
        </p:txBody>
      </p:sp>
    </p:spTree>
    <p:extLst>
      <p:ext uri="{BB962C8B-B14F-4D97-AF65-F5344CB8AC3E}">
        <p14:creationId xmlns:p14="http://schemas.microsoft.com/office/powerpoint/2010/main" val="198991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2.1.6 Programmable</a:t>
            </a:r>
          </a:p>
        </p:txBody>
      </p:sp>
      <p:sp>
        <p:nvSpPr>
          <p:cNvPr id="3" name="Content Placeholder 2"/>
          <p:cNvSpPr>
            <a:spLocks noGrp="1"/>
          </p:cNvSpPr>
          <p:nvPr>
            <p:ph idx="1"/>
          </p:nvPr>
        </p:nvSpPr>
        <p:spPr>
          <a:xfrm>
            <a:off x="1371601" y="1676400"/>
            <a:ext cx="7315199" cy="4234822"/>
          </a:xfrm>
        </p:spPr>
        <p:txBody>
          <a:bodyPr>
            <a:noAutofit/>
          </a:bodyPr>
          <a:lstStyle/>
          <a:p>
            <a:pPr algn="just">
              <a:buFont typeface="Wingdings" pitchFamily="2" charset="2"/>
              <a:buChar char="Ø"/>
            </a:pPr>
            <a:r>
              <a:rPr lang="en-US" sz="2400" dirty="0"/>
              <a:t>The tasks essential with cloud computing must be computerized.</a:t>
            </a:r>
          </a:p>
          <a:p>
            <a:pPr algn="just">
              <a:buFont typeface="Wingdings" pitchFamily="2" charset="2"/>
              <a:buChar char="Ø"/>
            </a:pPr>
            <a:r>
              <a:rPr lang="en-US" sz="2400" dirty="0"/>
              <a:t>If you want to protect the reliability of the data stored on a particular computer in the cloud ,then the data must be copied to other computers which belong to that particular network.</a:t>
            </a:r>
          </a:p>
          <a:p>
            <a:pPr algn="just">
              <a:buFont typeface="Wingdings" pitchFamily="2" charset="2"/>
              <a:buChar char="Ø"/>
            </a:pPr>
            <a:r>
              <a:rPr lang="en-US" sz="2400" dirty="0"/>
              <a:t>If any user’s computer is in offline, then the cloud programming automatically redistributes that computer information to a new computer in the cloud.</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US" dirty="0"/>
              <a:t>2.1.7 What cloud computing isn’t?</a:t>
            </a:r>
          </a:p>
        </p:txBody>
      </p:sp>
      <p:sp>
        <p:nvSpPr>
          <p:cNvPr id="3" name="Content Placeholder 2"/>
          <p:cNvSpPr>
            <a:spLocks noGrp="1"/>
          </p:cNvSpPr>
          <p:nvPr>
            <p:ph idx="1"/>
          </p:nvPr>
        </p:nvSpPr>
        <p:spPr>
          <a:xfrm>
            <a:off x="1447800" y="2133600"/>
            <a:ext cx="7239000" cy="3777622"/>
          </a:xfrm>
        </p:spPr>
        <p:txBody>
          <a:bodyPr>
            <a:noAutofit/>
          </a:bodyPr>
          <a:lstStyle/>
          <a:p>
            <a:pPr algn="just">
              <a:buFont typeface="Wingdings" pitchFamily="2" charset="2"/>
              <a:buChar char="Ø"/>
            </a:pPr>
            <a:r>
              <a:rPr lang="en-US" sz="2200" dirty="0"/>
              <a:t>Cloud computing is not a network computing.</a:t>
            </a:r>
          </a:p>
          <a:p>
            <a:pPr algn="just">
              <a:buFont typeface="Wingdings" pitchFamily="2" charset="2"/>
              <a:buChar char="Ø"/>
            </a:pPr>
            <a:r>
              <a:rPr lang="en-US" sz="2200" dirty="0"/>
              <a:t>In network computing, we host the applications or documents on a single server of a company and can be accessed only with the company’s network.</a:t>
            </a:r>
          </a:p>
          <a:p>
            <a:pPr algn="just">
              <a:buFont typeface="Wingdings" pitchFamily="2" charset="2"/>
              <a:buChar char="Ø"/>
            </a:pPr>
            <a:r>
              <a:rPr lang="en-US" sz="2200" dirty="0"/>
              <a:t>Whereas cloud computing includes multiple servers, multiple companies and multiple networks.</a:t>
            </a:r>
          </a:p>
          <a:p>
            <a:pPr algn="just">
              <a:buFont typeface="Wingdings" pitchFamily="2" charset="2"/>
              <a:buChar char="Ø"/>
            </a:pPr>
            <a:r>
              <a:rPr lang="en-US" sz="2200" dirty="0"/>
              <a:t>Cloud computing is not a traditional outsourcing.</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152908"/>
            <a:ext cx="7467600" cy="5302828"/>
          </a:xfrm>
        </p:spPr>
        <p:txBody>
          <a:bodyPr>
            <a:normAutofit/>
          </a:bodyPr>
          <a:lstStyle/>
          <a:p>
            <a:pPr algn="just">
              <a:buFont typeface="Wingdings" pitchFamily="2" charset="2"/>
              <a:buChar char="Ø"/>
            </a:pPr>
            <a:r>
              <a:rPr lang="en-US" sz="2400" dirty="0"/>
              <a:t>In traditional outsourcing, a company subcontracts it’s computer services to the outside firm.</a:t>
            </a:r>
          </a:p>
          <a:p>
            <a:pPr algn="just">
              <a:buFont typeface="Wingdings" pitchFamily="2" charset="2"/>
              <a:buChar char="Ø"/>
            </a:pPr>
            <a:r>
              <a:rPr lang="en-US" sz="2400" dirty="0"/>
              <a:t>Cloud computing is neither a network computing nor a traditional outsourcing.</a:t>
            </a:r>
          </a:p>
          <a:p>
            <a:pPr algn="just">
              <a:buFont typeface="Wingdings" pitchFamily="2" charset="2"/>
              <a:buChar char="Ø"/>
            </a:pPr>
            <a:r>
              <a:rPr lang="en-US" sz="2400" dirty="0"/>
              <a:t>In desktop computing, we can execute each software program and can store the created documents on our computer.</a:t>
            </a:r>
          </a:p>
          <a:p>
            <a:pPr algn="just">
              <a:buFont typeface="Wingdings" pitchFamily="2" charset="2"/>
              <a:buChar char="Ø"/>
            </a:pPr>
            <a:r>
              <a:rPr lang="en-US" sz="2400" dirty="0"/>
              <a:t>We can access those documents  from other computers which are in the network, but cannot be retrieved by the computers outside the network.</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295400"/>
            <a:ext cx="7467600" cy="5160336"/>
          </a:xfrm>
        </p:spPr>
        <p:txBody>
          <a:bodyPr>
            <a:normAutofit/>
          </a:bodyPr>
          <a:lstStyle/>
          <a:p>
            <a:pPr algn="just">
              <a:buFont typeface="Wingdings" pitchFamily="2" charset="2"/>
              <a:buChar char="Ø"/>
            </a:pPr>
            <a:r>
              <a:rPr lang="en-US" sz="2400" dirty="0"/>
              <a:t>In fact, cloud computing can be used to store the required programs on the servers which can be accessed through a network.</a:t>
            </a:r>
          </a:p>
          <a:p>
            <a:pPr algn="just">
              <a:buFont typeface="Wingdings" pitchFamily="2" charset="2"/>
              <a:buChar char="Ø"/>
            </a:pPr>
            <a:r>
              <a:rPr lang="en-US" sz="2400" dirty="0"/>
              <a:t>These programs are available to others for usage even though our system or pc crashes.</a:t>
            </a:r>
          </a:p>
          <a:p>
            <a:pPr algn="just">
              <a:buFont typeface="Wingdings" pitchFamily="2" charset="2"/>
              <a:buChar char="Ø"/>
            </a:pPr>
            <a:r>
              <a:rPr lang="en-US" sz="2400" dirty="0"/>
              <a:t>Others can access these documents only by the permission of the owner.</a:t>
            </a:r>
          </a:p>
          <a:p>
            <a:pPr algn="just">
              <a:buFont typeface="Wingdings" pitchFamily="2" charset="2"/>
              <a:buChar char="Ø"/>
            </a:pPr>
            <a:r>
              <a:rPr lang="en-US" sz="2400" dirty="0"/>
              <a:t>In cloud computing,we can say the entire procedure as document centric </a:t>
            </a:r>
            <a:r>
              <a:rPr lang="en-IN" sz="2400" dirty="0"/>
              <a:t>which is a contradictory phenomenon to desktop computing.</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normAutofit/>
          </a:bodyPr>
          <a:lstStyle/>
          <a:p>
            <a:r>
              <a:rPr lang="en-IN" dirty="0"/>
              <a:t>2.2 FROM COLLABORATIONS TO CLOUD</a:t>
            </a:r>
            <a:endParaRPr lang="en-US" dirty="0"/>
          </a:p>
        </p:txBody>
      </p:sp>
      <p:sp>
        <p:nvSpPr>
          <p:cNvPr id="3" name="Content Placeholder 2"/>
          <p:cNvSpPr>
            <a:spLocks noGrp="1"/>
          </p:cNvSpPr>
          <p:nvPr>
            <p:ph idx="1"/>
          </p:nvPr>
        </p:nvSpPr>
        <p:spPr>
          <a:xfrm>
            <a:off x="1371601" y="2133600"/>
            <a:ext cx="7162799" cy="3777622"/>
          </a:xfrm>
        </p:spPr>
        <p:txBody>
          <a:bodyPr>
            <a:normAutofit/>
          </a:bodyPr>
          <a:lstStyle/>
          <a:p>
            <a:pPr algn="just">
              <a:buFont typeface="Wingdings" panose="05000000000000000000" pitchFamily="2" charset="2"/>
              <a:buChar char="Ø"/>
            </a:pPr>
            <a:r>
              <a:rPr lang="en-IN" sz="2400" dirty="0"/>
              <a:t>Cloud computing has its antecedents from both peer-to-peer distributed computing and client/server computing.</a:t>
            </a:r>
          </a:p>
          <a:p>
            <a:pPr algn="just">
              <a:buFont typeface="Wingdings" panose="05000000000000000000" pitchFamily="2" charset="2"/>
              <a:buChar char="Ø"/>
            </a:pPr>
            <a:r>
              <a:rPr lang="en-IN" sz="2400" dirty="0"/>
              <a:t>It is all a matter of how a centralized storage enables collaboration and how several computers work together to raise the computing power.</a:t>
            </a:r>
            <a:endParaRPr lang="en-US" sz="2400" dirty="0"/>
          </a:p>
          <a:p>
            <a:pPr algn="just">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14</a:t>
            </a:fld>
            <a:endParaRPr lang="en-US" dirty="0"/>
          </a:p>
        </p:txBody>
      </p:sp>
    </p:spTree>
    <p:extLst>
      <p:ext uri="{BB962C8B-B14F-4D97-AF65-F5344CB8AC3E}">
        <p14:creationId xmlns:p14="http://schemas.microsoft.com/office/powerpoint/2010/main" val="1973319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6934200" cy="1524000"/>
          </a:xfrm>
        </p:spPr>
        <p:txBody>
          <a:bodyPr>
            <a:normAutofit fontScale="90000"/>
          </a:bodyPr>
          <a:lstStyle/>
          <a:p>
            <a:r>
              <a:rPr lang="en-US" dirty="0"/>
              <a:t>2.2.1 </a:t>
            </a:r>
            <a:r>
              <a:rPr lang="en-IN" dirty="0"/>
              <a:t>Client/Server Computing: Consolidated Appliances and Storage</a:t>
            </a:r>
            <a:br>
              <a:rPr lang="en-US" dirty="0"/>
            </a:br>
            <a:endParaRPr lang="en-US" dirty="0"/>
          </a:p>
        </p:txBody>
      </p:sp>
      <p:sp>
        <p:nvSpPr>
          <p:cNvPr id="3" name="Content Placeholder 2"/>
          <p:cNvSpPr>
            <a:spLocks noGrp="1"/>
          </p:cNvSpPr>
          <p:nvPr>
            <p:ph idx="1"/>
          </p:nvPr>
        </p:nvSpPr>
        <p:spPr>
          <a:xfrm>
            <a:off x="1371600" y="2209800"/>
            <a:ext cx="7391400" cy="3926009"/>
          </a:xfrm>
        </p:spPr>
        <p:txBody>
          <a:bodyPr>
            <a:normAutofit/>
          </a:bodyPr>
          <a:lstStyle/>
          <a:p>
            <a:pPr algn="just">
              <a:buFont typeface="Wingdings" panose="05000000000000000000" pitchFamily="2" charset="2"/>
              <a:buChar char="Ø"/>
            </a:pPr>
            <a:r>
              <a:rPr lang="en-IN" sz="2400" dirty="0"/>
              <a:t>In the ancient days of computing, all the operations are operated on the client/server model. In this model the entire data, control and the software applications are resided on servers which are also known as mainframe computers. </a:t>
            </a:r>
          </a:p>
          <a:p>
            <a:pPr algn="just">
              <a:buFont typeface="Wingdings" panose="05000000000000000000" pitchFamily="2" charset="2"/>
              <a:buChar char="Ø"/>
            </a:pPr>
            <a:r>
              <a:rPr lang="en-IN" sz="2400" dirty="0"/>
              <a:t>If the user wants to access the data, then the user must connect to the server to get appropriate access and then perform his task by leasing the data from the server.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15</a:t>
            </a:fld>
            <a:endParaRPr lang="en-US" dirty="0"/>
          </a:p>
        </p:txBody>
      </p:sp>
    </p:spTree>
    <p:extLst>
      <p:ext uri="{BB962C8B-B14F-4D97-AF65-F5344CB8AC3E}">
        <p14:creationId xmlns:p14="http://schemas.microsoft.com/office/powerpoint/2010/main" val="987628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524000"/>
            <a:ext cx="7162799" cy="4387222"/>
          </a:xfrm>
        </p:spPr>
        <p:txBody>
          <a:bodyPr>
            <a:normAutofit/>
          </a:bodyPr>
          <a:lstStyle/>
          <a:p>
            <a:pPr>
              <a:buFont typeface="Wingdings" panose="05000000000000000000" pitchFamily="2" charset="2"/>
              <a:buChar char="Ø"/>
            </a:pPr>
            <a:r>
              <a:rPr lang="en-IN" sz="2000" dirty="0"/>
              <a:t>Users connect to the server through a computer terminal which is also called as client or workstation. </a:t>
            </a:r>
          </a:p>
          <a:p>
            <a:pPr>
              <a:buFont typeface="Wingdings" panose="05000000000000000000" pitchFamily="2" charset="2"/>
              <a:buChar char="Ø"/>
            </a:pPr>
            <a:r>
              <a:rPr lang="en-IN" sz="2000" dirty="0"/>
              <a:t>If multiple users are sharing a server, then you need to wait for your turn. There is no immediate access in a client/server model. </a:t>
            </a:r>
          </a:p>
          <a:p>
            <a:pPr>
              <a:buFont typeface="Wingdings" panose="05000000000000000000" pitchFamily="2" charset="2"/>
              <a:buChar char="Ø"/>
            </a:pPr>
            <a:r>
              <a:rPr lang="en-IN" sz="2000" dirty="0"/>
              <a:t>Therefore, the client/server model, while providing centralized storage, differs from cloud computing because it does not have user centric focus.</a:t>
            </a:r>
          </a:p>
          <a:p>
            <a:pPr>
              <a:buFont typeface="Wingdings" panose="05000000000000000000" pitchFamily="2" charset="2"/>
              <a:buChar char="Ø"/>
            </a:pPr>
            <a:r>
              <a:rPr lang="en-IN" sz="2000" dirty="0"/>
              <a:t>In case of client/server computing, the entire control is with the mainframe and with defender of that particular computer. Client/server computing does not have a user enabling environment.</a:t>
            </a:r>
            <a:endParaRPr lang="en-US" sz="2000" dirty="0"/>
          </a:p>
          <a:p>
            <a:pPr>
              <a:buFont typeface="Wingdings" panose="05000000000000000000" pitchFamily="2" charset="2"/>
              <a:buChar char="Ø"/>
            </a:pPr>
            <a:endParaRPr lang="en-IN" dirty="0"/>
          </a:p>
          <a:p>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16</a:t>
            </a:fld>
            <a:endParaRPr lang="en-US" dirty="0"/>
          </a:p>
        </p:txBody>
      </p:sp>
    </p:spTree>
    <p:extLst>
      <p:ext uri="{BB962C8B-B14F-4D97-AF65-F5344CB8AC3E}">
        <p14:creationId xmlns:p14="http://schemas.microsoft.com/office/powerpoint/2010/main" val="3468466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normAutofit/>
          </a:bodyPr>
          <a:lstStyle/>
          <a:p>
            <a:r>
              <a:rPr lang="en-US" dirty="0"/>
              <a:t>2.2.2 </a:t>
            </a:r>
            <a:r>
              <a:rPr lang="en-IN" dirty="0"/>
              <a:t>Peer-to-Peer Computing: Distributing Reserves</a:t>
            </a:r>
            <a:endParaRPr lang="en-US" dirty="0"/>
          </a:p>
        </p:txBody>
      </p:sp>
      <p:sp>
        <p:nvSpPr>
          <p:cNvPr id="3" name="Content Placeholder 2"/>
          <p:cNvSpPr>
            <a:spLocks noGrp="1"/>
          </p:cNvSpPr>
          <p:nvPr>
            <p:ph idx="1"/>
          </p:nvPr>
        </p:nvSpPr>
        <p:spPr>
          <a:xfrm>
            <a:off x="1371601" y="2133600"/>
            <a:ext cx="7162800" cy="3777622"/>
          </a:xfrm>
        </p:spPr>
        <p:txBody>
          <a:bodyPr>
            <a:normAutofit/>
          </a:bodyPr>
          <a:lstStyle/>
          <a:p>
            <a:pPr algn="just">
              <a:buFont typeface="Wingdings" panose="05000000000000000000" pitchFamily="2" charset="2"/>
              <a:buChar char="Ø"/>
            </a:pPr>
            <a:r>
              <a:rPr lang="en-IN" sz="2000" dirty="0"/>
              <a:t>In the case of client/server relationship, the communication between the computers passes through the server first which is an inefficient task. </a:t>
            </a:r>
          </a:p>
          <a:p>
            <a:pPr algn="just">
              <a:buFont typeface="Wingdings" panose="05000000000000000000" pitchFamily="2" charset="2"/>
              <a:buChar char="Ø"/>
            </a:pPr>
            <a:r>
              <a:rPr lang="en-IN" sz="2000" dirty="0"/>
              <a:t>The requirement to connect one computer to another computer without hitting the server first, led to the development of P2P (Peer-to-Peer) computing. Peer-to-Peer describes network architecture.</a:t>
            </a:r>
          </a:p>
          <a:p>
            <a:pPr algn="just">
              <a:buFont typeface="Wingdings" panose="05000000000000000000" pitchFamily="2" charset="2"/>
              <a:buChar char="Ø"/>
            </a:pPr>
            <a:r>
              <a:rPr lang="en-IN" sz="2000" dirty="0"/>
              <a:t>In this architecture each computer has comparable responsibilities and capabilities.</a:t>
            </a:r>
            <a:endParaRPr lang="en-US" sz="20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17</a:t>
            </a:fld>
            <a:endParaRPr lang="en-US" dirty="0"/>
          </a:p>
        </p:txBody>
      </p:sp>
    </p:spTree>
    <p:extLst>
      <p:ext uri="{BB962C8B-B14F-4D97-AF65-F5344CB8AC3E}">
        <p14:creationId xmlns:p14="http://schemas.microsoft.com/office/powerpoint/2010/main" val="2163681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24110"/>
            <a:ext cx="7239001" cy="1280890"/>
          </a:xfrm>
        </p:spPr>
        <p:txBody>
          <a:bodyPr/>
          <a:lstStyle/>
          <a:p>
            <a:r>
              <a:rPr lang="en-US" dirty="0"/>
              <a:t>Continued….</a:t>
            </a:r>
          </a:p>
        </p:txBody>
      </p:sp>
      <p:sp>
        <p:nvSpPr>
          <p:cNvPr id="3" name="Content Placeholder 2"/>
          <p:cNvSpPr>
            <a:spLocks noGrp="1"/>
          </p:cNvSpPr>
          <p:nvPr>
            <p:ph idx="1"/>
          </p:nvPr>
        </p:nvSpPr>
        <p:spPr>
          <a:xfrm>
            <a:off x="1447801" y="1447800"/>
            <a:ext cx="7086599" cy="4463422"/>
          </a:xfrm>
        </p:spPr>
        <p:txBody>
          <a:bodyPr>
            <a:noAutofit/>
          </a:bodyPr>
          <a:lstStyle/>
          <a:p>
            <a:pPr hangingPunct="0">
              <a:buFont typeface="Wingdings" panose="05000000000000000000" pitchFamily="2" charset="2"/>
              <a:buChar char="Ø"/>
            </a:pPr>
            <a:r>
              <a:rPr lang="en-IN" sz="2200" dirty="0"/>
              <a:t>The client computer acts as the slave and the server acts as the master.</a:t>
            </a:r>
            <a:endParaRPr lang="en-US" sz="2200" dirty="0"/>
          </a:p>
          <a:p>
            <a:pPr hangingPunct="0">
              <a:buFont typeface="Wingdings" panose="05000000000000000000" pitchFamily="2" charset="2"/>
              <a:buChar char="Ø"/>
            </a:pPr>
            <a:r>
              <a:rPr lang="en-IN" sz="2200" dirty="0"/>
              <a:t>In P2P computing, there are no slaves and masters, every computer act as a server and client. </a:t>
            </a:r>
          </a:p>
          <a:p>
            <a:pPr hangingPunct="0">
              <a:buFont typeface="Wingdings" panose="05000000000000000000" pitchFamily="2" charset="2"/>
              <a:buChar char="Ø"/>
            </a:pPr>
            <a:r>
              <a:rPr lang="en-IN" sz="2200" dirty="0"/>
              <a:t>P2P enables direct exchange of services and resources by considering all computers on the network as peers.</a:t>
            </a:r>
          </a:p>
          <a:p>
            <a:pPr hangingPunct="0">
              <a:buFont typeface="Wingdings" panose="05000000000000000000" pitchFamily="2" charset="2"/>
              <a:buChar char="Ø"/>
            </a:pPr>
            <a:r>
              <a:rPr lang="en-IN" sz="2200" dirty="0"/>
              <a:t>Every computer works like a server in capacity so there is no need of a central server. Peer-to-Peer computing is also called as a decentralizing model.</a:t>
            </a: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18</a:t>
            </a:fld>
            <a:endParaRPr lang="en-US" dirty="0"/>
          </a:p>
        </p:txBody>
      </p:sp>
    </p:spTree>
    <p:extLst>
      <p:ext uri="{BB962C8B-B14F-4D97-AF65-F5344CB8AC3E}">
        <p14:creationId xmlns:p14="http://schemas.microsoft.com/office/powerpoint/2010/main" val="1174066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6400800" cy="1905000"/>
          </a:xfrm>
        </p:spPr>
        <p:txBody>
          <a:bodyPr>
            <a:normAutofit fontScale="90000"/>
          </a:bodyPr>
          <a:lstStyle/>
          <a:p>
            <a:br>
              <a:rPr lang="en-US" dirty="0"/>
            </a:br>
            <a:r>
              <a:rPr lang="en-US" sz="3600" dirty="0"/>
              <a:t>2.2.3 </a:t>
            </a:r>
            <a:r>
              <a:rPr lang="en-IN" sz="3600" dirty="0"/>
              <a:t>Distributed Computing: Contributing Additional Computing Power</a:t>
            </a:r>
            <a:br>
              <a:rPr lang="en-US" sz="3600" dirty="0"/>
            </a:br>
            <a:endParaRPr lang="en-US" sz="3600" dirty="0"/>
          </a:p>
        </p:txBody>
      </p:sp>
      <p:sp>
        <p:nvSpPr>
          <p:cNvPr id="3" name="Content Placeholder 2"/>
          <p:cNvSpPr>
            <a:spLocks noGrp="1"/>
          </p:cNvSpPr>
          <p:nvPr>
            <p:ph idx="1"/>
          </p:nvPr>
        </p:nvSpPr>
        <p:spPr>
          <a:xfrm>
            <a:off x="914400" y="2362200"/>
            <a:ext cx="6781800" cy="3773609"/>
          </a:xfrm>
        </p:spPr>
        <p:txBody>
          <a:bodyPr>
            <a:normAutofit lnSpcReduction="10000"/>
          </a:bodyPr>
          <a:lstStyle/>
          <a:p>
            <a:pPr>
              <a:buFont typeface="Wingdings" panose="05000000000000000000" pitchFamily="2" charset="2"/>
              <a:buChar char="Ø"/>
            </a:pPr>
            <a:r>
              <a:rPr lang="en-IN" sz="2200" dirty="0"/>
              <a:t>Distributed computing is one of the important subsets of the P2P model.</a:t>
            </a:r>
          </a:p>
          <a:p>
            <a:pPr>
              <a:buFont typeface="Wingdings" panose="05000000000000000000" pitchFamily="2" charset="2"/>
              <a:buChar char="Ø"/>
            </a:pPr>
            <a:r>
              <a:rPr lang="en-IN" sz="2200" dirty="0"/>
              <a:t> In distributed computing the idle PCs across the internet or a network are tapped to offer computing power for processor-intensive projects. </a:t>
            </a:r>
          </a:p>
          <a:p>
            <a:pPr>
              <a:buFont typeface="Wingdings" panose="05000000000000000000" pitchFamily="2" charset="2"/>
              <a:buChar char="Ø"/>
            </a:pPr>
            <a:r>
              <a:rPr lang="en-IN" sz="2200" dirty="0"/>
              <a:t> It is all about CPU cycle sharing between several computers. When a computer is registered for a distributed computing project, software is installed to execute different processing activities when the PC is idle.</a:t>
            </a: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19</a:t>
            </a:fld>
            <a:endParaRPr lang="en-US" dirty="0"/>
          </a:p>
        </p:txBody>
      </p:sp>
    </p:spTree>
    <p:extLst>
      <p:ext uri="{BB962C8B-B14F-4D97-AF65-F5344CB8AC3E}">
        <p14:creationId xmlns:p14="http://schemas.microsoft.com/office/powerpoint/2010/main" val="59807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1"/>
            <a:ext cx="7169426" cy="838200"/>
          </a:xfrm>
        </p:spPr>
        <p:txBody>
          <a:bodyPr/>
          <a:lstStyle/>
          <a:p>
            <a:r>
              <a:rPr lang="en-US" dirty="0"/>
              <a:t>Topics:</a:t>
            </a:r>
          </a:p>
        </p:txBody>
      </p:sp>
      <p:sp>
        <p:nvSpPr>
          <p:cNvPr id="3" name="Content Placeholder 2"/>
          <p:cNvSpPr>
            <a:spLocks noGrp="1"/>
          </p:cNvSpPr>
          <p:nvPr>
            <p:ph idx="1"/>
          </p:nvPr>
        </p:nvSpPr>
        <p:spPr>
          <a:xfrm>
            <a:off x="1447800" y="1447801"/>
            <a:ext cx="6248400" cy="4419599"/>
          </a:xfrm>
        </p:spPr>
        <p:txBody>
          <a:bodyPr>
            <a:normAutofit/>
          </a:bodyPr>
          <a:lstStyle/>
          <a:p>
            <a:pPr>
              <a:buFont typeface="Wingdings" pitchFamily="2" charset="2"/>
              <a:buChar char="Ø"/>
            </a:pPr>
            <a:r>
              <a:rPr lang="en-US" sz="2400" dirty="0"/>
              <a:t>Cloud what it is &amp; what it isn’t</a:t>
            </a:r>
          </a:p>
          <a:p>
            <a:pPr>
              <a:buFont typeface="Wingdings" pitchFamily="2" charset="2"/>
              <a:buChar char="Ø"/>
            </a:pPr>
            <a:r>
              <a:rPr lang="en-US" sz="2400" dirty="0"/>
              <a:t>From collaborations to cloud</a:t>
            </a:r>
          </a:p>
          <a:p>
            <a:pPr>
              <a:buFont typeface="Wingdings" pitchFamily="2" charset="2"/>
              <a:buChar char="Ø"/>
            </a:pPr>
            <a:r>
              <a:rPr lang="en-US" sz="2400" dirty="0"/>
              <a:t>Cloud Models</a:t>
            </a:r>
          </a:p>
          <a:p>
            <a:pPr>
              <a:buFont typeface="Wingdings" pitchFamily="2" charset="2"/>
              <a:buChar char="Ø"/>
            </a:pPr>
            <a:r>
              <a:rPr lang="en-US" sz="2400" dirty="0"/>
              <a:t>Cloud Application Architecture</a:t>
            </a:r>
          </a:p>
          <a:p>
            <a:pPr>
              <a:buFont typeface="Wingdings" pitchFamily="2" charset="2"/>
              <a:buChar char="Ø"/>
            </a:pPr>
            <a:r>
              <a:rPr lang="en-US" sz="2400" dirty="0"/>
              <a:t>Cloud Computing Architecture</a:t>
            </a:r>
          </a:p>
          <a:p>
            <a:pPr>
              <a:buFont typeface="Wingdings" pitchFamily="2" charset="2"/>
              <a:buChar char="Ø"/>
            </a:pPr>
            <a:r>
              <a:rPr lang="en-US" sz="2400" dirty="0"/>
              <a:t>Value of Cloud Computing</a:t>
            </a:r>
          </a:p>
          <a:p>
            <a:pPr>
              <a:buFont typeface="Wingdings" pitchFamily="2" charset="2"/>
              <a:buChar char="Ø"/>
            </a:pPr>
            <a:r>
              <a:rPr lang="en-US" sz="2400" dirty="0"/>
              <a:t>Cloud Infrastructure Models</a:t>
            </a:r>
          </a:p>
          <a:p>
            <a:pPr>
              <a:buFont typeface="Wingdings" pitchFamily="2" charset="2"/>
              <a:buChar char="Ø"/>
            </a:pPr>
            <a:r>
              <a:rPr lang="en-US" sz="2400" dirty="0"/>
              <a:t>Cloud Infrastructure  Self Service</a:t>
            </a:r>
          </a:p>
          <a:p>
            <a:pPr>
              <a:buFont typeface="Wingdings" pitchFamily="2" charset="2"/>
              <a:buChar char="Ø"/>
            </a:pPr>
            <a:r>
              <a:rPr lang="en-US" sz="2400" dirty="0"/>
              <a:t>Scaling a cloud Infrastructure</a:t>
            </a:r>
          </a:p>
          <a:p>
            <a:pPr>
              <a:buFont typeface="Wingdings"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6400800" cy="1752600"/>
          </a:xfrm>
        </p:spPr>
        <p:txBody>
          <a:bodyPr>
            <a:normAutofit fontScale="90000"/>
          </a:bodyPr>
          <a:lstStyle/>
          <a:p>
            <a:r>
              <a:rPr lang="en-US" dirty="0"/>
              <a:t>2.2.4 </a:t>
            </a:r>
            <a:r>
              <a:rPr lang="en-IN" dirty="0"/>
              <a:t>Collaborative Computing: Functioning as a Group</a:t>
            </a:r>
            <a:br>
              <a:rPr lang="en-US" dirty="0"/>
            </a:br>
            <a:endParaRPr lang="en-US" dirty="0"/>
          </a:p>
        </p:txBody>
      </p:sp>
      <p:sp>
        <p:nvSpPr>
          <p:cNvPr id="3" name="Content Placeholder 2"/>
          <p:cNvSpPr>
            <a:spLocks noGrp="1"/>
          </p:cNvSpPr>
          <p:nvPr>
            <p:ph idx="1"/>
          </p:nvPr>
        </p:nvSpPr>
        <p:spPr>
          <a:xfrm>
            <a:off x="1295400" y="1905000"/>
            <a:ext cx="7391400" cy="4230809"/>
          </a:xfrm>
        </p:spPr>
        <p:txBody>
          <a:bodyPr>
            <a:normAutofit lnSpcReduction="10000"/>
          </a:bodyPr>
          <a:lstStyle/>
          <a:p>
            <a:pPr>
              <a:buFont typeface="Wingdings" panose="05000000000000000000" pitchFamily="2" charset="2"/>
              <a:buChar char="Ø"/>
            </a:pPr>
            <a:r>
              <a:rPr lang="en-IN" sz="2400" dirty="0"/>
              <a:t>Client/server computing through the growth of P2P, there has been a wish for several users to work instantaneously on the similar computer-based project. </a:t>
            </a:r>
          </a:p>
          <a:p>
            <a:pPr>
              <a:buFont typeface="Wingdings" panose="05000000000000000000" pitchFamily="2" charset="2"/>
              <a:buChar char="Ø"/>
            </a:pPr>
            <a:r>
              <a:rPr lang="en-IN" sz="2400" dirty="0"/>
              <a:t>This kind of collaborative computing is the powerful force behind cloud computing.</a:t>
            </a:r>
          </a:p>
          <a:p>
            <a:pPr>
              <a:buFont typeface="Wingdings" panose="05000000000000000000" pitchFamily="2" charset="2"/>
              <a:buChar char="Ø"/>
            </a:pPr>
            <a:r>
              <a:rPr lang="en-IN" sz="2400" dirty="0"/>
              <a:t>To collaborate on one project, first the users must talk to one another. </a:t>
            </a:r>
          </a:p>
          <a:p>
            <a:pPr>
              <a:buFont typeface="Wingdings" panose="05000000000000000000" pitchFamily="2" charset="2"/>
              <a:buChar char="Ø"/>
            </a:pPr>
            <a:r>
              <a:rPr lang="en-IN" sz="2400" dirty="0"/>
              <a:t>In Addition to, users must share files and have several users work on the similar document at the same time.</a:t>
            </a:r>
            <a:endParaRPr lang="en-US" sz="2400" dirty="0"/>
          </a:p>
          <a:p>
            <a:pPr>
              <a:buFont typeface="Wingdings" panose="05000000000000000000" pitchFamily="2" charset="2"/>
              <a:buChar char="Ø"/>
            </a:pPr>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20</a:t>
            </a:fld>
            <a:endParaRPr lang="en-US" dirty="0"/>
          </a:p>
        </p:txBody>
      </p:sp>
    </p:spTree>
    <p:extLst>
      <p:ext uri="{BB962C8B-B14F-4D97-AF65-F5344CB8AC3E}">
        <p14:creationId xmlns:p14="http://schemas.microsoft.com/office/powerpoint/2010/main" val="3134188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162800" cy="1676400"/>
          </a:xfrm>
        </p:spPr>
        <p:txBody>
          <a:bodyPr>
            <a:normAutofit fontScale="90000"/>
          </a:bodyPr>
          <a:lstStyle/>
          <a:p>
            <a:r>
              <a:rPr lang="en-US" dirty="0"/>
              <a:t>2.2.5 </a:t>
            </a:r>
            <a:r>
              <a:rPr lang="en-IN" dirty="0"/>
              <a:t>Cloud Computing: The Subsequent Stage in Collaboration</a:t>
            </a:r>
            <a:br>
              <a:rPr lang="en-US" dirty="0"/>
            </a:br>
            <a:endParaRPr lang="en-US" dirty="0"/>
          </a:p>
        </p:txBody>
      </p:sp>
      <p:sp>
        <p:nvSpPr>
          <p:cNvPr id="3" name="Content Placeholder 2"/>
          <p:cNvSpPr>
            <a:spLocks noGrp="1"/>
          </p:cNvSpPr>
          <p:nvPr>
            <p:ph idx="1"/>
          </p:nvPr>
        </p:nvSpPr>
        <p:spPr>
          <a:xfrm>
            <a:off x="1371600" y="1981200"/>
            <a:ext cx="7467600" cy="4154609"/>
          </a:xfrm>
        </p:spPr>
        <p:txBody>
          <a:bodyPr>
            <a:normAutofit lnSpcReduction="10000"/>
          </a:bodyPr>
          <a:lstStyle/>
          <a:p>
            <a:pPr algn="just">
              <a:buFont typeface="Wingdings" panose="05000000000000000000" pitchFamily="2" charset="2"/>
              <a:buChar char="Ø"/>
            </a:pPr>
            <a:r>
              <a:rPr lang="en-IN" sz="2400" dirty="0"/>
              <a:t>With the development of internet, it is not necessary to limit group collaboration to a solo enterprise network environment.</a:t>
            </a:r>
          </a:p>
          <a:p>
            <a:pPr algn="just">
              <a:buFont typeface="Wingdings" panose="05000000000000000000" pitchFamily="2" charset="2"/>
              <a:buChar char="Ø"/>
            </a:pPr>
            <a:r>
              <a:rPr lang="en-IN" sz="2400" dirty="0"/>
              <a:t>Users within a corporation from multiple locations or organizations are desired to collaborate on projects by crossing geographic boundaries. </a:t>
            </a:r>
          </a:p>
          <a:p>
            <a:pPr algn="just">
              <a:buFont typeface="Wingdings" panose="05000000000000000000" pitchFamily="2" charset="2"/>
              <a:buChar char="Ø"/>
            </a:pPr>
            <a:r>
              <a:rPr lang="en-IN" sz="2400" dirty="0"/>
              <a:t>To accomplish this, projects are to be stored in the “cloud” of that network and can be retrieved from any location where the internet is enabled.</a:t>
            </a:r>
            <a:endParaRPr lang="en-US" sz="2400" dirty="0"/>
          </a:p>
          <a:p>
            <a:pPr>
              <a:buFont typeface="Wingdings" panose="05000000000000000000" pitchFamily="2" charset="2"/>
              <a:buChar char="Ø"/>
            </a:pPr>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21</a:t>
            </a:fld>
            <a:endParaRPr lang="en-US" dirty="0"/>
          </a:p>
        </p:txBody>
      </p:sp>
    </p:spTree>
    <p:extLst>
      <p:ext uri="{BB962C8B-B14F-4D97-AF65-F5344CB8AC3E}">
        <p14:creationId xmlns:p14="http://schemas.microsoft.com/office/powerpoint/2010/main" val="72094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2.3 </a:t>
            </a:r>
            <a:r>
              <a:rPr lang="en-IN" dirty="0"/>
              <a:t>CLOUD MODELS </a:t>
            </a:r>
            <a:endParaRPr lang="en-US" dirty="0"/>
          </a:p>
        </p:txBody>
      </p:sp>
      <p:sp>
        <p:nvSpPr>
          <p:cNvPr id="3" name="Content Placeholder 2"/>
          <p:cNvSpPr>
            <a:spLocks noGrp="1"/>
          </p:cNvSpPr>
          <p:nvPr>
            <p:ph idx="1"/>
          </p:nvPr>
        </p:nvSpPr>
        <p:spPr>
          <a:xfrm>
            <a:off x="1371601" y="1676400"/>
            <a:ext cx="7162799" cy="4234822"/>
          </a:xfrm>
        </p:spPr>
        <p:txBody>
          <a:bodyPr/>
          <a:lstStyle/>
          <a:p>
            <a:pPr algn="just">
              <a:buFont typeface="Wingdings" panose="05000000000000000000" pitchFamily="2" charset="2"/>
              <a:buChar char="Ø"/>
            </a:pPr>
            <a:r>
              <a:rPr lang="en-IN" sz="2400" dirty="0"/>
              <a:t>The cloud models can be categorized in terms of who manages and owns the cloud. To build own cloud, there are four ways of implementation.</a:t>
            </a:r>
          </a:p>
          <a:p>
            <a:pPr marL="0" indent="0" algn="just">
              <a:buNone/>
            </a:pPr>
            <a:r>
              <a:rPr lang="en-IN" sz="2400" dirty="0"/>
              <a:t>     1.</a:t>
            </a:r>
            <a:r>
              <a:rPr lang="en-IN" sz="2400" b="1" dirty="0"/>
              <a:t> Public Cloud</a:t>
            </a:r>
          </a:p>
          <a:p>
            <a:pPr marL="0" indent="0" algn="just">
              <a:buNone/>
            </a:pPr>
            <a:r>
              <a:rPr lang="en-IN" sz="2400" b="1" dirty="0"/>
              <a:t>     2. Private Cloud</a:t>
            </a:r>
            <a:endParaRPr lang="en-US" sz="2400" dirty="0"/>
          </a:p>
          <a:p>
            <a:pPr marL="0" indent="0" algn="just">
              <a:buNone/>
            </a:pPr>
            <a:r>
              <a:rPr lang="en-US" sz="2400" dirty="0"/>
              <a:t>     3.</a:t>
            </a:r>
            <a:r>
              <a:rPr lang="en-IN" sz="2400" b="1" dirty="0"/>
              <a:t> Hybrid Cloud</a:t>
            </a:r>
            <a:endParaRPr lang="en-US" sz="2400" dirty="0"/>
          </a:p>
          <a:p>
            <a:pPr marL="0" indent="0" algn="just">
              <a:buNone/>
            </a:pPr>
            <a:r>
              <a:rPr lang="en-US" sz="2400" dirty="0"/>
              <a:t>     4.</a:t>
            </a:r>
            <a:r>
              <a:rPr lang="en-IN" sz="2400" b="1" dirty="0"/>
              <a:t> Community Cloud</a:t>
            </a:r>
            <a:endParaRPr lang="en-US" sz="2400" dirty="0"/>
          </a:p>
          <a:p>
            <a:pPr marL="0" indent="0">
              <a:buNone/>
            </a:pPr>
            <a:r>
              <a:rPr lang="en-US" dirty="0"/>
              <a:t>     </a:t>
            </a:r>
          </a:p>
          <a:p>
            <a:pPr>
              <a:buFont typeface="Wingdings" panose="05000000000000000000" pitchFamily="2" charset="2"/>
              <a:buChar char="Ø"/>
            </a:pPr>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22</a:t>
            </a:fld>
            <a:endParaRPr lang="en-US" dirty="0"/>
          </a:p>
        </p:txBody>
      </p:sp>
    </p:spTree>
    <p:extLst>
      <p:ext uri="{BB962C8B-B14F-4D97-AF65-F5344CB8AC3E}">
        <p14:creationId xmlns:p14="http://schemas.microsoft.com/office/powerpoint/2010/main" val="1396812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600" cy="1280890"/>
          </a:xfrm>
        </p:spPr>
        <p:txBody>
          <a:bodyPr>
            <a:normAutofit/>
          </a:bodyPr>
          <a:lstStyle/>
          <a:p>
            <a:r>
              <a:rPr lang="en-US" dirty="0"/>
              <a:t>2.3.1 </a:t>
            </a:r>
            <a:r>
              <a:rPr lang="en-IN" dirty="0"/>
              <a:t>Public Cloud</a:t>
            </a:r>
            <a:br>
              <a:rPr lang="en-IN" dirty="0"/>
            </a:br>
            <a:endParaRPr lang="en-US" dirty="0"/>
          </a:p>
        </p:txBody>
      </p:sp>
      <p:sp>
        <p:nvSpPr>
          <p:cNvPr id="3" name="Content Placeholder 2"/>
          <p:cNvSpPr>
            <a:spLocks noGrp="1"/>
          </p:cNvSpPr>
          <p:nvPr>
            <p:ph idx="1"/>
          </p:nvPr>
        </p:nvSpPr>
        <p:spPr>
          <a:xfrm>
            <a:off x="1371601" y="1600200"/>
            <a:ext cx="7162800" cy="4311022"/>
          </a:xfrm>
        </p:spPr>
        <p:txBody>
          <a:bodyPr>
            <a:noAutofit/>
          </a:bodyPr>
          <a:lstStyle/>
          <a:p>
            <a:pPr algn="just">
              <a:buFont typeface="Wingdings" panose="05000000000000000000" pitchFamily="2" charset="2"/>
              <a:buChar char="Ø"/>
            </a:pPr>
            <a:r>
              <a:rPr lang="en-IN" sz="2400" dirty="0"/>
              <a:t>A public cloud is also known as external cloud is the most popular form of the cloud computing, in which services are available to the public in pay-by-use manner.</a:t>
            </a:r>
          </a:p>
          <a:p>
            <a:pPr algn="just">
              <a:buFont typeface="Wingdings" panose="05000000000000000000" pitchFamily="2" charset="2"/>
              <a:buChar char="Ø"/>
            </a:pPr>
            <a:r>
              <a:rPr lang="en-IN" sz="2400" dirty="0"/>
              <a:t>Third parties run the public clouds as they require a huge investment to build the cloud. </a:t>
            </a:r>
          </a:p>
          <a:p>
            <a:pPr algn="just">
              <a:buFont typeface="Wingdings" panose="05000000000000000000" pitchFamily="2" charset="2"/>
              <a:buChar char="Ø"/>
            </a:pPr>
            <a:r>
              <a:rPr lang="en-IN" sz="2400" dirty="0"/>
              <a:t>Applications from different customers are mixed together on storage systems, cloud servers and other infrastructure within the cloud.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23</a:t>
            </a:fld>
            <a:endParaRPr lang="en-US" dirty="0"/>
          </a:p>
        </p:txBody>
      </p:sp>
    </p:spTree>
    <p:extLst>
      <p:ext uri="{BB962C8B-B14F-4D97-AF65-F5344CB8AC3E}">
        <p14:creationId xmlns:p14="http://schemas.microsoft.com/office/powerpoint/2010/main" val="29863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8123"/>
            <a:ext cx="6589199" cy="1280890"/>
          </a:xfrm>
        </p:spPr>
        <p:txBody>
          <a:bodyPr/>
          <a:lstStyle/>
          <a:p>
            <a:r>
              <a:rPr lang="en-US" dirty="0"/>
              <a:t>Continued….</a:t>
            </a:r>
          </a:p>
        </p:txBody>
      </p:sp>
      <p:sp>
        <p:nvSpPr>
          <p:cNvPr id="3" name="Content Placeholder 2"/>
          <p:cNvSpPr>
            <a:spLocks noGrp="1"/>
          </p:cNvSpPr>
          <p:nvPr>
            <p:ph idx="1"/>
          </p:nvPr>
        </p:nvSpPr>
        <p:spPr>
          <a:xfrm>
            <a:off x="1371600" y="1676400"/>
            <a:ext cx="7543800" cy="3777622"/>
          </a:xfrm>
        </p:spPr>
        <p:txBody>
          <a:bodyPr>
            <a:normAutofit/>
          </a:bodyPr>
          <a:lstStyle/>
          <a:p>
            <a:pPr algn="just">
              <a:buFont typeface="Wingdings" panose="05000000000000000000" pitchFamily="2" charset="2"/>
              <a:buChar char="Ø"/>
            </a:pPr>
            <a:r>
              <a:rPr lang="en-IN" sz="2400" dirty="0"/>
              <a:t>The public cloud is widely adopted and accepted by several enterprises because the public vendors like Google, Microsoft have set their infrastructure with a huge amount of data centers by facilitating users to freely shrink and scale their rented resources with less management and low cost burden. </a:t>
            </a:r>
          </a:p>
          <a:p>
            <a:pPr algn="just">
              <a:buFont typeface="Wingdings" panose="05000000000000000000" pitchFamily="2" charset="2"/>
              <a:buChar char="Ø"/>
            </a:pPr>
            <a:r>
              <a:rPr lang="en-IN" sz="2400" dirty="0"/>
              <a:t>Data control and security are the important tasks of the public cloud.</a:t>
            </a:r>
          </a:p>
          <a:p>
            <a:pPr algn="just">
              <a:buFont typeface="Wingdings" panose="05000000000000000000" pitchFamily="2" charset="2"/>
              <a:buChar char="Ø"/>
            </a:pPr>
            <a:endParaRPr lang="en-US" sz="2400" dirty="0"/>
          </a:p>
          <a:p>
            <a:pPr algn="just">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24</a:t>
            </a:fld>
            <a:endParaRPr lang="en-US" dirty="0"/>
          </a:p>
        </p:txBody>
      </p:sp>
    </p:spTree>
    <p:extLst>
      <p:ext uri="{BB962C8B-B14F-4D97-AF65-F5344CB8AC3E}">
        <p14:creationId xmlns:p14="http://schemas.microsoft.com/office/powerpoint/2010/main" val="891822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172869831"/>
              </p:ext>
            </p:extLst>
          </p:nvPr>
        </p:nvGraphicFramePr>
        <p:xfrm>
          <a:off x="1524000" y="533400"/>
          <a:ext cx="6934200" cy="5257800"/>
        </p:xfrm>
        <a:graphic>
          <a:graphicData uri="http://schemas.openxmlformats.org/presentationml/2006/ole">
            <mc:AlternateContent xmlns:mc="http://schemas.openxmlformats.org/markup-compatibility/2006">
              <mc:Choice xmlns:v="urn:schemas-microsoft-com:vml" Requires="v">
                <p:oleObj r:id="rId2" imgW="2841398" imgH="3758555" progId="CorelDraw.Graphic.16">
                  <p:embed/>
                </p:oleObj>
              </mc:Choice>
              <mc:Fallback>
                <p:oleObj r:id="rId2" imgW="2841398" imgH="3758555" progId="CorelDraw.Graphic.16">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33400"/>
                        <a:ext cx="6934200" cy="5257800"/>
                      </a:xfrm>
                      <a:prstGeom prst="rect">
                        <a:avLst/>
                      </a:prstGeom>
                      <a:noFill/>
                    </p:spPr>
                  </p:pic>
                </p:oleObj>
              </mc:Fallback>
            </mc:AlternateContent>
          </a:graphicData>
        </a:graphic>
      </p:graphicFrame>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25</a:t>
            </a:fld>
            <a:endParaRPr lang="en-US" dirty="0"/>
          </a:p>
        </p:txBody>
      </p:sp>
    </p:spTree>
    <p:extLst>
      <p:ext uri="{BB962C8B-B14F-4D97-AF65-F5344CB8AC3E}">
        <p14:creationId xmlns:p14="http://schemas.microsoft.com/office/powerpoint/2010/main" val="1389199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51314"/>
            <a:ext cx="6589199" cy="1280890"/>
          </a:xfrm>
        </p:spPr>
        <p:txBody>
          <a:bodyPr/>
          <a:lstStyle/>
          <a:p>
            <a:r>
              <a:rPr lang="en-US" dirty="0"/>
              <a:t>Continued…</a:t>
            </a:r>
          </a:p>
        </p:txBody>
      </p:sp>
      <p:sp>
        <p:nvSpPr>
          <p:cNvPr id="3" name="Content Placeholder 2"/>
          <p:cNvSpPr>
            <a:spLocks noGrp="1"/>
          </p:cNvSpPr>
          <p:nvPr>
            <p:ph idx="1"/>
          </p:nvPr>
        </p:nvSpPr>
        <p:spPr>
          <a:xfrm>
            <a:off x="1295401" y="1752600"/>
            <a:ext cx="7239000" cy="4158622"/>
          </a:xfrm>
        </p:spPr>
        <p:txBody>
          <a:bodyPr>
            <a:normAutofit/>
          </a:bodyPr>
          <a:lstStyle/>
          <a:p>
            <a:pPr>
              <a:buFont typeface="Wingdings" panose="05000000000000000000" pitchFamily="2" charset="2"/>
              <a:buChar char="Ø"/>
            </a:pPr>
            <a:r>
              <a:rPr lang="en-IN" sz="2000" dirty="0"/>
              <a:t>one of the advantages of the public cloud is that the public cloud is always larger than a company’s private cloud by contributing the ability to scale up, down and transfer the risks of an infrastructure from the organization to the cloud provider.</a:t>
            </a:r>
          </a:p>
          <a:p>
            <a:pPr>
              <a:buFont typeface="Wingdings" panose="05000000000000000000" pitchFamily="2" charset="2"/>
              <a:buChar char="Ø"/>
            </a:pPr>
            <a:r>
              <a:rPr lang="en-IN" sz="2000" dirty="0"/>
              <a:t>Portions of public cloud can be sliced out for the restricted use of a particular user, forming a virtual private data center. </a:t>
            </a:r>
          </a:p>
          <a:p>
            <a:pPr>
              <a:buFont typeface="Wingdings" panose="05000000000000000000" pitchFamily="2" charset="2"/>
              <a:buChar char="Ø"/>
            </a:pPr>
            <a:r>
              <a:rPr lang="en-IN" sz="2000" dirty="0"/>
              <a:t>A virtual data center provides a better visibility into its infrastructure to the clients rather than being restricted to deploy images of virtual machines in a public cloud. </a:t>
            </a:r>
            <a:endParaRPr lang="en-US" sz="20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26</a:t>
            </a:fld>
            <a:endParaRPr lang="en-US" dirty="0"/>
          </a:p>
        </p:txBody>
      </p:sp>
    </p:spTree>
    <p:extLst>
      <p:ext uri="{BB962C8B-B14F-4D97-AF65-F5344CB8AC3E}">
        <p14:creationId xmlns:p14="http://schemas.microsoft.com/office/powerpoint/2010/main" val="382382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24110"/>
            <a:ext cx="7239001" cy="1280890"/>
          </a:xfrm>
        </p:spPr>
        <p:txBody>
          <a:bodyPr/>
          <a:lstStyle/>
          <a:p>
            <a:r>
              <a:rPr lang="en-US" dirty="0"/>
              <a:t>continued…</a:t>
            </a:r>
          </a:p>
        </p:txBody>
      </p:sp>
      <p:sp>
        <p:nvSpPr>
          <p:cNvPr id="3" name="Content Placeholder 2"/>
          <p:cNvSpPr>
            <a:spLocks noGrp="1"/>
          </p:cNvSpPr>
          <p:nvPr>
            <p:ph idx="1"/>
          </p:nvPr>
        </p:nvSpPr>
        <p:spPr>
          <a:xfrm>
            <a:off x="1447799" y="1371600"/>
            <a:ext cx="7285795" cy="4495800"/>
          </a:xfrm>
        </p:spPr>
        <p:txBody>
          <a:bodyPr>
            <a:noAutofit/>
          </a:bodyPr>
          <a:lstStyle/>
          <a:p>
            <a:pPr algn="just">
              <a:buFont typeface="Wingdings" panose="05000000000000000000" pitchFamily="2" charset="2"/>
              <a:buChar char="Ø"/>
            </a:pPr>
            <a:r>
              <a:rPr lang="en-IN" sz="2400" dirty="0"/>
              <a:t>Forming a virtual data center in the same environment where all the components are located assist to minimize the issue of data locality because of abundant bandwidth and bandwidth is typically free when connecting resources within the same environment.</a:t>
            </a:r>
          </a:p>
          <a:p>
            <a:pPr algn="just">
              <a:buFont typeface="Wingdings" panose="05000000000000000000" pitchFamily="2" charset="2"/>
              <a:buChar char="Ø"/>
            </a:pPr>
            <a:r>
              <a:rPr lang="en-IN" sz="2400" dirty="0"/>
              <a:t>If a public cloud is implemented with data locality, security and performance, then the other existing applications executing in the cloud must be visible to both cloud end users and architects.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27</a:t>
            </a:fld>
            <a:endParaRPr lang="en-US" dirty="0"/>
          </a:p>
        </p:txBody>
      </p:sp>
    </p:spTree>
    <p:extLst>
      <p:ext uri="{BB962C8B-B14F-4D97-AF65-F5344CB8AC3E}">
        <p14:creationId xmlns:p14="http://schemas.microsoft.com/office/powerpoint/2010/main" val="2489473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US" dirty="0"/>
              <a:t>2.3.2 </a:t>
            </a:r>
            <a:r>
              <a:rPr lang="en-IN" dirty="0"/>
              <a:t>Private Cloud</a:t>
            </a:r>
            <a:br>
              <a:rPr lang="en-US" dirty="0"/>
            </a:br>
            <a:endParaRPr lang="en-US" dirty="0"/>
          </a:p>
        </p:txBody>
      </p:sp>
      <p:sp>
        <p:nvSpPr>
          <p:cNvPr id="3" name="Content Placeholder 2"/>
          <p:cNvSpPr>
            <a:spLocks noGrp="1"/>
          </p:cNvSpPr>
          <p:nvPr>
            <p:ph idx="1"/>
          </p:nvPr>
        </p:nvSpPr>
        <p:spPr>
          <a:xfrm>
            <a:off x="1295401" y="1524000"/>
            <a:ext cx="7543799" cy="4343400"/>
          </a:xfrm>
        </p:spPr>
        <p:txBody>
          <a:bodyPr>
            <a:noAutofit/>
          </a:bodyPr>
          <a:lstStyle/>
          <a:p>
            <a:pPr algn="just">
              <a:buFont typeface="Wingdings" panose="05000000000000000000" pitchFamily="2" charset="2"/>
              <a:buChar char="Ø"/>
            </a:pPr>
            <a:r>
              <a:rPr lang="en-IN" sz="2400" dirty="0"/>
              <a:t>A private cloud is also known as internal cloud is used when the data center or a proprietary network infrastructure of the cloud is operated uniquely in a business or for the limited use of a single client. </a:t>
            </a:r>
          </a:p>
          <a:p>
            <a:pPr algn="just">
              <a:buFont typeface="Wingdings" panose="05000000000000000000" pitchFamily="2" charset="2"/>
              <a:buChar char="Ø"/>
            </a:pPr>
            <a:r>
              <a:rPr lang="en-IN" sz="2400" dirty="0"/>
              <a:t>It serves clients with a maximum security, quality of the service and control over the data within the organization's firewall. </a:t>
            </a:r>
          </a:p>
          <a:p>
            <a:pPr algn="just">
              <a:buFont typeface="Wingdings" panose="05000000000000000000" pitchFamily="2" charset="2"/>
              <a:buChar char="Ø"/>
            </a:pPr>
            <a:r>
              <a:rPr lang="en-IN" sz="2400" dirty="0"/>
              <a:t>The infrastructure is owned by the company and it has the power over how applications are deployed on it.</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28</a:t>
            </a:fld>
            <a:endParaRPr lang="en-US" dirty="0"/>
          </a:p>
        </p:txBody>
      </p:sp>
    </p:spTree>
    <p:extLst>
      <p:ext uri="{BB962C8B-B14F-4D97-AF65-F5344CB8AC3E}">
        <p14:creationId xmlns:p14="http://schemas.microsoft.com/office/powerpoint/2010/main" val="3806656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Continued….</a:t>
            </a:r>
          </a:p>
        </p:txBody>
      </p:sp>
      <p:sp>
        <p:nvSpPr>
          <p:cNvPr id="3" name="Content Placeholder 2"/>
          <p:cNvSpPr>
            <a:spLocks noGrp="1"/>
          </p:cNvSpPr>
          <p:nvPr>
            <p:ph idx="1"/>
          </p:nvPr>
        </p:nvSpPr>
        <p:spPr>
          <a:xfrm>
            <a:off x="1295401" y="1524000"/>
            <a:ext cx="7238999" cy="4387222"/>
          </a:xfrm>
        </p:spPr>
        <p:txBody>
          <a:bodyPr>
            <a:normAutofit/>
          </a:bodyPr>
          <a:lstStyle/>
          <a:p>
            <a:pPr algn="just">
              <a:buFont typeface="Wingdings" panose="05000000000000000000" pitchFamily="2" charset="2"/>
              <a:buChar char="Ø"/>
            </a:pPr>
            <a:r>
              <a:rPr lang="en-IN" sz="2400" dirty="0"/>
              <a:t>Private clouds are deployed in a collocation environment and also in an enterprise data center. </a:t>
            </a:r>
            <a:endParaRPr lang="en-US" sz="2400" dirty="0"/>
          </a:p>
          <a:p>
            <a:pPr algn="just">
              <a:buFont typeface="Wingdings" panose="05000000000000000000" pitchFamily="2" charset="2"/>
              <a:buChar char="Ø"/>
            </a:pPr>
            <a:r>
              <a:rPr lang="en-IN" sz="2400" dirty="0"/>
              <a:t>By implementing a private cloud, the IT infrastructure of the enterprises can be merged. They require a small number of IT staff to administrate the data center</a:t>
            </a:r>
            <a:r>
              <a:rPr lang="en-US" sz="2400" dirty="0"/>
              <a:t>.</a:t>
            </a:r>
          </a:p>
          <a:p>
            <a:pPr algn="just">
              <a:buFont typeface="Wingdings" panose="05000000000000000000" pitchFamily="2" charset="2"/>
              <a:buChar char="Ø"/>
            </a:pPr>
            <a:r>
              <a:rPr lang="en-IN" sz="2400" dirty="0"/>
              <a:t>Private cloud authorizes the employees of an enterprise through self-service of their IT requirements.</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29</a:t>
            </a:fld>
            <a:endParaRPr lang="en-US" dirty="0"/>
          </a:p>
        </p:txBody>
      </p:sp>
    </p:spTree>
    <p:extLst>
      <p:ext uri="{BB962C8B-B14F-4D97-AF65-F5344CB8AC3E}">
        <p14:creationId xmlns:p14="http://schemas.microsoft.com/office/powerpoint/2010/main" val="407827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624110"/>
            <a:ext cx="9601200" cy="1280890"/>
          </a:xfrm>
        </p:spPr>
        <p:txBody>
          <a:bodyPr>
            <a:normAutofit/>
          </a:bodyPr>
          <a:lstStyle/>
          <a:p>
            <a:pPr algn="ctr"/>
            <a:r>
              <a:rPr lang="en-US" dirty="0"/>
              <a:t>2.1 Cloud what it is ?</a:t>
            </a:r>
          </a:p>
        </p:txBody>
      </p:sp>
      <p:sp>
        <p:nvSpPr>
          <p:cNvPr id="3" name="Content Placeholder 2"/>
          <p:cNvSpPr>
            <a:spLocks noGrp="1"/>
          </p:cNvSpPr>
          <p:nvPr>
            <p:ph idx="1"/>
          </p:nvPr>
        </p:nvSpPr>
        <p:spPr>
          <a:xfrm>
            <a:off x="1295401" y="1432673"/>
            <a:ext cx="7239000" cy="4703136"/>
          </a:xfrm>
        </p:spPr>
        <p:txBody>
          <a:bodyPr>
            <a:normAutofit/>
          </a:bodyPr>
          <a:lstStyle/>
          <a:p>
            <a:pPr algn="just">
              <a:buFont typeface="Wingdings" pitchFamily="2" charset="2"/>
              <a:buChar char="Ø"/>
            </a:pPr>
            <a:r>
              <a:rPr lang="en-US" sz="2400" dirty="0"/>
              <a:t>A Cloud is a group of interconnected network servers or personal computers which  may be public or private. </a:t>
            </a:r>
          </a:p>
          <a:p>
            <a:pPr algn="just">
              <a:buFont typeface="Wingdings" pitchFamily="2" charset="2"/>
              <a:buChar char="Ø"/>
            </a:pPr>
            <a:r>
              <a:rPr lang="en-US" sz="2400" dirty="0"/>
              <a:t>The data and the applications served by the cloud are accessible to a group of users through the network.</a:t>
            </a:r>
          </a:p>
          <a:p>
            <a:pPr algn="just">
              <a:buFont typeface="Wingdings" pitchFamily="2" charset="2"/>
              <a:buChar char="Ø"/>
            </a:pPr>
            <a:r>
              <a:rPr lang="en-US" sz="2400" dirty="0"/>
              <a:t>The user need not to be concerned about the data management and remembrance of data location.</a:t>
            </a:r>
          </a:p>
          <a:p>
            <a:pPr algn="just">
              <a:buFont typeface="Wingdings" pitchFamily="2" charset="2"/>
              <a:buChar char="Ø"/>
            </a:pPr>
            <a:r>
              <a:rPr lang="en-US" sz="2400" dirty="0"/>
              <a:t>The cloud infrastructure and technology is invisible to users.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221055051"/>
              </p:ext>
            </p:extLst>
          </p:nvPr>
        </p:nvGraphicFramePr>
        <p:xfrm>
          <a:off x="1600200" y="990600"/>
          <a:ext cx="7086600" cy="5029200"/>
        </p:xfrm>
        <a:graphic>
          <a:graphicData uri="http://schemas.openxmlformats.org/presentationml/2006/ole">
            <mc:AlternateContent xmlns:mc="http://schemas.openxmlformats.org/markup-compatibility/2006">
              <mc:Choice xmlns:v="urn:schemas-microsoft-com:vml" Requires="v">
                <p:oleObj r:id="rId2" imgW="4613289" imgH="3651392" progId="CorelDraw.Graphic.16">
                  <p:embed/>
                </p:oleObj>
              </mc:Choice>
              <mc:Fallback>
                <p:oleObj r:id="rId2" imgW="4613289" imgH="3651392" progId="CorelDraw.Graphic.16">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990600"/>
                        <a:ext cx="7086600" cy="5029200"/>
                      </a:xfrm>
                      <a:prstGeom prst="rect">
                        <a:avLst/>
                      </a:prstGeom>
                      <a:noFill/>
                    </p:spPr>
                  </p:pic>
                </p:oleObj>
              </mc:Fallback>
            </mc:AlternateContent>
          </a:graphicData>
        </a:graphic>
      </p:graphicFrame>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30</a:t>
            </a:fld>
            <a:endParaRPr lang="en-US" dirty="0"/>
          </a:p>
        </p:txBody>
      </p:sp>
    </p:spTree>
    <p:extLst>
      <p:ext uri="{BB962C8B-B14F-4D97-AF65-F5344CB8AC3E}">
        <p14:creationId xmlns:p14="http://schemas.microsoft.com/office/powerpoint/2010/main" val="2007115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Continued….</a:t>
            </a:r>
          </a:p>
        </p:txBody>
      </p:sp>
      <p:sp>
        <p:nvSpPr>
          <p:cNvPr id="3" name="Content Placeholder 2"/>
          <p:cNvSpPr>
            <a:spLocks noGrp="1"/>
          </p:cNvSpPr>
          <p:nvPr>
            <p:ph idx="1"/>
          </p:nvPr>
        </p:nvSpPr>
        <p:spPr>
          <a:xfrm>
            <a:off x="1295401" y="1447800"/>
            <a:ext cx="7238999" cy="4463422"/>
          </a:xfrm>
        </p:spPr>
        <p:txBody>
          <a:bodyPr>
            <a:normAutofit lnSpcReduction="10000"/>
          </a:bodyPr>
          <a:lstStyle/>
          <a:p>
            <a:pPr algn="just">
              <a:buFont typeface="Wingdings" panose="05000000000000000000" pitchFamily="2" charset="2"/>
              <a:buChar char="Ø"/>
            </a:pPr>
            <a:r>
              <a:rPr lang="en-IN" sz="2400" dirty="0"/>
              <a:t>It becomes simple to distribute new machines and allocate them to project groups.</a:t>
            </a:r>
          </a:p>
          <a:p>
            <a:pPr algn="just">
              <a:buFont typeface="Wingdings" panose="05000000000000000000" pitchFamily="2" charset="2"/>
              <a:buChar char="Ø"/>
            </a:pPr>
            <a:r>
              <a:rPr lang="en-IN" sz="2400" dirty="0"/>
              <a:t> Private cloud makes use of some of the most excellent practices of public cloud but restricted to an organizational boundary. </a:t>
            </a:r>
          </a:p>
          <a:p>
            <a:pPr algn="just">
              <a:buFont typeface="Wingdings" panose="05000000000000000000" pitchFamily="2" charset="2"/>
              <a:buChar char="Ø"/>
            </a:pPr>
            <a:r>
              <a:rPr lang="en-IN" sz="2400" dirty="0"/>
              <a:t>We can set up private clouds by using a variety of offerings from Microsoft, IBM, VMware and others. </a:t>
            </a:r>
          </a:p>
          <a:p>
            <a:pPr algn="just">
              <a:buFont typeface="Wingdings" panose="05000000000000000000" pitchFamily="2" charset="2"/>
              <a:buChar char="Ø"/>
            </a:pPr>
            <a:r>
              <a:rPr lang="en-IN" sz="2400" dirty="0"/>
              <a:t>OpenStack and Eucalyptus are some of the open source implementations.</a:t>
            </a:r>
          </a:p>
          <a:p>
            <a:pPr>
              <a:buFont typeface="Wingdings" panose="05000000000000000000" pitchFamily="2" charset="2"/>
              <a:buChar char="Ø"/>
            </a:pPr>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31</a:t>
            </a:fld>
            <a:endParaRPr lang="en-US" dirty="0"/>
          </a:p>
        </p:txBody>
      </p:sp>
    </p:spTree>
    <p:extLst>
      <p:ext uri="{BB962C8B-B14F-4D97-AF65-F5344CB8AC3E}">
        <p14:creationId xmlns:p14="http://schemas.microsoft.com/office/powerpoint/2010/main" val="507837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IN" dirty="0"/>
              <a:t>2.3.3 Hybrid Cloud</a:t>
            </a:r>
            <a:endParaRPr lang="en-US" dirty="0"/>
          </a:p>
        </p:txBody>
      </p:sp>
      <p:sp>
        <p:nvSpPr>
          <p:cNvPr id="3" name="Content Placeholder 2"/>
          <p:cNvSpPr>
            <a:spLocks noGrp="1"/>
          </p:cNvSpPr>
          <p:nvPr>
            <p:ph idx="1"/>
          </p:nvPr>
        </p:nvSpPr>
        <p:spPr>
          <a:xfrm>
            <a:off x="1371601" y="1524000"/>
            <a:ext cx="7162799" cy="4387222"/>
          </a:xfrm>
        </p:spPr>
        <p:txBody>
          <a:bodyPr/>
          <a:lstStyle/>
          <a:p>
            <a:pPr algn="just">
              <a:buFont typeface="Wingdings" panose="05000000000000000000" pitchFamily="2" charset="2"/>
              <a:buChar char="Ø"/>
            </a:pPr>
            <a:r>
              <a:rPr lang="en-IN" sz="2400" dirty="0"/>
              <a:t>A combination of both public and private clouds is known as a hybrid cloud.</a:t>
            </a:r>
          </a:p>
          <a:p>
            <a:pPr algn="just">
              <a:buFont typeface="Wingdings" panose="05000000000000000000" pitchFamily="2" charset="2"/>
              <a:buChar char="Ø"/>
            </a:pPr>
            <a:r>
              <a:rPr lang="en-IN" sz="2400" dirty="0"/>
              <a:t>Due to the agreements and regulatory issues in a few countries, the sensitive data like financial transactions, patient medical history and citizen information cannot be stored on servers which are not located within the boundaries of a country. </a:t>
            </a:r>
          </a:p>
          <a:p>
            <a:pPr algn="just">
              <a:buFont typeface="Wingdings" panose="05000000000000000000" pitchFamily="2" charset="2"/>
              <a:buChar char="Ø"/>
            </a:pPr>
            <a:r>
              <a:rPr lang="en-IN" sz="2400" dirty="0"/>
              <a:t>In some cases, the organization customers desire to obtain the best cloud by logically connecting Public cloud and Private cloud</a:t>
            </a:r>
            <a:r>
              <a:rPr lang="en-IN" dirty="0"/>
              <a:t>.</a:t>
            </a:r>
            <a:endParaRPr lang="en-US"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32</a:t>
            </a:fld>
            <a:endParaRPr lang="en-US" dirty="0"/>
          </a:p>
        </p:txBody>
      </p:sp>
    </p:spTree>
    <p:extLst>
      <p:ext uri="{BB962C8B-B14F-4D97-AF65-F5344CB8AC3E}">
        <p14:creationId xmlns:p14="http://schemas.microsoft.com/office/powerpoint/2010/main" val="888117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Continued….</a:t>
            </a:r>
          </a:p>
        </p:txBody>
      </p:sp>
      <p:sp>
        <p:nvSpPr>
          <p:cNvPr id="3" name="Content Placeholder 2"/>
          <p:cNvSpPr>
            <a:spLocks noGrp="1"/>
          </p:cNvSpPr>
          <p:nvPr>
            <p:ph idx="1"/>
          </p:nvPr>
        </p:nvSpPr>
        <p:spPr>
          <a:xfrm>
            <a:off x="1295401" y="1447800"/>
            <a:ext cx="7543799" cy="4114800"/>
          </a:xfrm>
        </p:spPr>
        <p:txBody>
          <a:bodyPr>
            <a:noAutofit/>
          </a:bodyPr>
          <a:lstStyle/>
          <a:p>
            <a:pPr algn="just">
              <a:buFont typeface="Wingdings" panose="05000000000000000000" pitchFamily="2" charset="2"/>
              <a:buChar char="Ø"/>
            </a:pPr>
            <a:r>
              <a:rPr lang="en-IN" sz="2400" dirty="0"/>
              <a:t>Through this, hybrid cloud offers faultless scalability by moving the private cloud based applications to the public cloud. </a:t>
            </a:r>
          </a:p>
          <a:p>
            <a:pPr algn="just">
              <a:buFont typeface="Wingdings" panose="05000000000000000000" pitchFamily="2" charset="2"/>
              <a:buChar char="Ø"/>
            </a:pPr>
            <a:r>
              <a:rPr lang="en-IN" sz="2400" dirty="0"/>
              <a:t>Hybrid cloud helps to provide externally provisioned scale on demand </a:t>
            </a:r>
            <a:r>
              <a:rPr lang="en-US" sz="2400" dirty="0"/>
              <a:t>but include the difficulty of determining how to share the applications across these different environments.</a:t>
            </a:r>
          </a:p>
          <a:p>
            <a:pPr algn="just">
              <a:buFont typeface="Wingdings" panose="05000000000000000000" pitchFamily="2" charset="2"/>
              <a:buChar char="Ø"/>
            </a:pPr>
            <a:r>
              <a:rPr lang="en-IN" sz="2400" dirty="0"/>
              <a:t>Apart from all these complications, the requirement to be considered is the association between processing resources and data.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33</a:t>
            </a:fld>
            <a:endParaRPr lang="en-US" dirty="0"/>
          </a:p>
        </p:txBody>
      </p:sp>
    </p:spTree>
    <p:extLst>
      <p:ext uri="{BB962C8B-B14F-4D97-AF65-F5344CB8AC3E}">
        <p14:creationId xmlns:p14="http://schemas.microsoft.com/office/powerpoint/2010/main" val="4204805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116530341"/>
              </p:ext>
            </p:extLst>
          </p:nvPr>
        </p:nvGraphicFramePr>
        <p:xfrm>
          <a:off x="1524000" y="685800"/>
          <a:ext cx="7086600" cy="5029200"/>
        </p:xfrm>
        <a:graphic>
          <a:graphicData uri="http://schemas.openxmlformats.org/presentationml/2006/ole">
            <mc:AlternateContent xmlns:mc="http://schemas.openxmlformats.org/markup-compatibility/2006">
              <mc:Choice xmlns:v="urn:schemas-microsoft-com:vml" Requires="v">
                <p:oleObj r:id="rId2" imgW="4878641" imgH="3803904" progId="CorelDraw.Graphic.16">
                  <p:embed/>
                </p:oleObj>
              </mc:Choice>
              <mc:Fallback>
                <p:oleObj r:id="rId2" imgW="4878641" imgH="3803904" progId="CorelDraw.Graphic.16">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685800"/>
                        <a:ext cx="7086600" cy="5029200"/>
                      </a:xfrm>
                      <a:prstGeom prst="rect">
                        <a:avLst/>
                      </a:prstGeom>
                      <a:noFill/>
                    </p:spPr>
                  </p:pic>
                </p:oleObj>
              </mc:Fallback>
            </mc:AlternateContent>
          </a:graphicData>
        </a:graphic>
      </p:graphicFrame>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34</a:t>
            </a:fld>
            <a:endParaRPr lang="en-US" dirty="0"/>
          </a:p>
        </p:txBody>
      </p:sp>
    </p:spTree>
    <p:extLst>
      <p:ext uri="{BB962C8B-B14F-4D97-AF65-F5344CB8AC3E}">
        <p14:creationId xmlns:p14="http://schemas.microsoft.com/office/powerpoint/2010/main" val="2105574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Continued…</a:t>
            </a:r>
          </a:p>
        </p:txBody>
      </p:sp>
      <p:sp>
        <p:nvSpPr>
          <p:cNvPr id="3" name="Content Placeholder 2"/>
          <p:cNvSpPr>
            <a:spLocks noGrp="1"/>
          </p:cNvSpPr>
          <p:nvPr>
            <p:ph idx="1"/>
          </p:nvPr>
        </p:nvSpPr>
        <p:spPr>
          <a:xfrm>
            <a:off x="1295401" y="1447800"/>
            <a:ext cx="7238999" cy="4463422"/>
          </a:xfrm>
        </p:spPr>
        <p:txBody>
          <a:bodyPr>
            <a:normAutofit/>
          </a:bodyPr>
          <a:lstStyle/>
          <a:p>
            <a:pPr algn="just">
              <a:buFont typeface="Wingdings" panose="05000000000000000000" pitchFamily="2" charset="2"/>
              <a:buChar char="Ø"/>
            </a:pPr>
            <a:r>
              <a:rPr lang="en-US" sz="2400" dirty="0"/>
              <a:t>Security plays a vital role while connecting the public cloud to the private cloud.</a:t>
            </a:r>
          </a:p>
          <a:p>
            <a:pPr algn="just">
              <a:buFont typeface="Wingdings" panose="05000000000000000000" pitchFamily="2" charset="2"/>
              <a:buChar char="Ø"/>
            </a:pPr>
            <a:r>
              <a:rPr lang="en-IN" sz="2400" dirty="0"/>
              <a:t>It is an approach of extending your infrastructure beyond the organizational firewall and the boundary in a secure way. </a:t>
            </a:r>
          </a:p>
          <a:p>
            <a:pPr algn="just">
              <a:buFont typeface="Wingdings" panose="05000000000000000000" pitchFamily="2" charset="2"/>
              <a:buChar char="Ø"/>
            </a:pPr>
            <a:r>
              <a:rPr lang="en-US" sz="2400" dirty="0"/>
              <a:t>In the hybrid cloud, an organization can store their important applications and data within the firewall and can host the less important ones on a public cloud.</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35</a:t>
            </a:fld>
            <a:endParaRPr lang="en-US" dirty="0"/>
          </a:p>
        </p:txBody>
      </p:sp>
    </p:spTree>
    <p:extLst>
      <p:ext uri="{BB962C8B-B14F-4D97-AF65-F5344CB8AC3E}">
        <p14:creationId xmlns:p14="http://schemas.microsoft.com/office/powerpoint/2010/main" val="1262560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IN" dirty="0"/>
              <a:t>2.3.4 Community Cloud</a:t>
            </a:r>
            <a:br>
              <a:rPr lang="en-US" dirty="0"/>
            </a:br>
            <a:endParaRPr lang="en-US" dirty="0"/>
          </a:p>
        </p:txBody>
      </p:sp>
      <p:sp>
        <p:nvSpPr>
          <p:cNvPr id="3" name="Content Placeholder 2"/>
          <p:cNvSpPr>
            <a:spLocks noGrp="1"/>
          </p:cNvSpPr>
          <p:nvPr>
            <p:ph idx="1"/>
          </p:nvPr>
        </p:nvSpPr>
        <p:spPr>
          <a:xfrm>
            <a:off x="1295401" y="1371600"/>
            <a:ext cx="7238999" cy="4539622"/>
          </a:xfrm>
        </p:spPr>
        <p:txBody>
          <a:bodyPr>
            <a:noAutofit/>
          </a:bodyPr>
          <a:lstStyle/>
          <a:p>
            <a:pPr algn="just">
              <a:buFont typeface="Wingdings" panose="05000000000000000000" pitchFamily="2" charset="2"/>
              <a:buChar char="Ø"/>
            </a:pPr>
            <a:r>
              <a:rPr lang="en-IN" sz="2400" dirty="0"/>
              <a:t>Community cloud is implemented when several businesses have similar requirements and perspectives to share. </a:t>
            </a:r>
          </a:p>
          <a:p>
            <a:pPr algn="just">
              <a:buFont typeface="Wingdings" panose="05000000000000000000" pitchFamily="2" charset="2"/>
              <a:buChar char="Ø"/>
            </a:pPr>
            <a:r>
              <a:rPr lang="en-IN" sz="2400" dirty="0"/>
              <a:t>These are accessible to members of particular community but not available to the general public. </a:t>
            </a:r>
          </a:p>
          <a:p>
            <a:pPr algn="just">
              <a:buFont typeface="Wingdings" panose="05000000000000000000" pitchFamily="2" charset="2"/>
              <a:buChar char="Ø"/>
            </a:pPr>
            <a:r>
              <a:rPr lang="en-IN" sz="2400" dirty="0"/>
              <a:t>Examples include branches of the educational organizations, government, military, industry suppliers and partners</a:t>
            </a:r>
          </a:p>
          <a:p>
            <a:pPr algn="just">
              <a:buFont typeface="Wingdings" panose="05000000000000000000" pitchFamily="2" charset="2"/>
              <a:buChar char="Ø"/>
            </a:pPr>
            <a:r>
              <a:rPr lang="en-IN" sz="2400" dirty="0"/>
              <a:t>These are mainly useful when the customers distribute special needs or there is a necessity for general services.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36</a:t>
            </a:fld>
            <a:endParaRPr lang="en-US" dirty="0"/>
          </a:p>
        </p:txBody>
      </p:sp>
    </p:spTree>
    <p:extLst>
      <p:ext uri="{BB962C8B-B14F-4D97-AF65-F5344CB8AC3E}">
        <p14:creationId xmlns:p14="http://schemas.microsoft.com/office/powerpoint/2010/main" val="29804242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99684572"/>
              </p:ext>
            </p:extLst>
          </p:nvPr>
        </p:nvGraphicFramePr>
        <p:xfrm>
          <a:off x="1524000" y="787783"/>
          <a:ext cx="7315200" cy="5410200"/>
        </p:xfrm>
        <a:graphic>
          <a:graphicData uri="http://schemas.openxmlformats.org/presentationml/2006/ole">
            <mc:AlternateContent xmlns:mc="http://schemas.openxmlformats.org/markup-compatibility/2006">
              <mc:Choice xmlns:v="urn:schemas-microsoft-com:vml" Requires="v">
                <p:oleObj r:id="rId2" imgW="5021440" imgH="3086690" progId="CorelDraw.Graphic.16">
                  <p:embed/>
                </p:oleObj>
              </mc:Choice>
              <mc:Fallback>
                <p:oleObj r:id="rId2" imgW="5021440" imgH="3086690" progId="CorelDraw.Graphic.16">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787783"/>
                        <a:ext cx="7315200" cy="5410200"/>
                      </a:xfrm>
                      <a:prstGeom prst="rect">
                        <a:avLst/>
                      </a:prstGeom>
                      <a:noFill/>
                    </p:spPr>
                  </p:pic>
                </p:oleObj>
              </mc:Fallback>
            </mc:AlternateContent>
          </a:graphicData>
        </a:graphic>
      </p:graphicFrame>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37</a:t>
            </a:fld>
            <a:endParaRPr lang="en-US" dirty="0"/>
          </a:p>
        </p:txBody>
      </p:sp>
    </p:spTree>
    <p:extLst>
      <p:ext uri="{BB962C8B-B14F-4D97-AF65-F5344CB8AC3E}">
        <p14:creationId xmlns:p14="http://schemas.microsoft.com/office/powerpoint/2010/main" val="3830402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8123"/>
            <a:ext cx="6589199" cy="1280890"/>
          </a:xfrm>
        </p:spPr>
        <p:txBody>
          <a:bodyPr/>
          <a:lstStyle/>
          <a:p>
            <a:r>
              <a:rPr lang="en-US" dirty="0"/>
              <a:t>Continued…</a:t>
            </a:r>
          </a:p>
        </p:txBody>
      </p:sp>
      <p:sp>
        <p:nvSpPr>
          <p:cNvPr id="3" name="Content Placeholder 2"/>
          <p:cNvSpPr>
            <a:spLocks noGrp="1"/>
          </p:cNvSpPr>
          <p:nvPr>
            <p:ph idx="1"/>
          </p:nvPr>
        </p:nvSpPr>
        <p:spPr>
          <a:xfrm>
            <a:off x="1371600" y="1600200"/>
            <a:ext cx="7391399" cy="4311022"/>
          </a:xfrm>
        </p:spPr>
        <p:txBody>
          <a:bodyPr>
            <a:normAutofit/>
          </a:bodyPr>
          <a:lstStyle/>
          <a:p>
            <a:pPr algn="just">
              <a:buFont typeface="Wingdings" panose="05000000000000000000" pitchFamily="2" charset="2"/>
              <a:buChar char="Ø"/>
            </a:pPr>
            <a:r>
              <a:rPr lang="en-US" sz="2400" dirty="0"/>
              <a:t>By creating the virtual data center from instances of virtual machines deployed on user machines (which are underutilized ) we can establish another form of community cloud.</a:t>
            </a:r>
          </a:p>
          <a:p>
            <a:pPr algn="just">
              <a:buFont typeface="Wingdings" panose="05000000000000000000" pitchFamily="2" charset="2"/>
              <a:buChar char="Ø"/>
            </a:pPr>
            <a:r>
              <a:rPr lang="en-US" sz="2400" dirty="0"/>
              <a:t>So, a community cloud is a kind of private cloud but goes beyond a business or an organization.</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38</a:t>
            </a:fld>
            <a:endParaRPr lang="en-US" dirty="0"/>
          </a:p>
        </p:txBody>
      </p:sp>
    </p:spTree>
    <p:extLst>
      <p:ext uri="{BB962C8B-B14F-4D97-AF65-F5344CB8AC3E}">
        <p14:creationId xmlns:p14="http://schemas.microsoft.com/office/powerpoint/2010/main" val="3855674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772400" cy="543308"/>
          </a:xfrm>
        </p:spPr>
        <p:txBody>
          <a:bodyPr>
            <a:normAutofit fontScale="90000"/>
          </a:bodyPr>
          <a:lstStyle/>
          <a:p>
            <a:r>
              <a:rPr lang="en-US" dirty="0"/>
              <a:t>2.3.5 </a:t>
            </a:r>
            <a:r>
              <a:rPr lang="en-IN" dirty="0"/>
              <a:t>Public Cloud versus Private Cloud</a:t>
            </a:r>
            <a:r>
              <a:rPr lang="en-US" dirty="0"/>
              <a:t>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8371428"/>
              </p:ext>
            </p:extLst>
          </p:nvPr>
        </p:nvGraphicFramePr>
        <p:xfrm>
          <a:off x="1447800" y="1152909"/>
          <a:ext cx="7391400" cy="4982900"/>
        </p:xfrm>
        <a:graphic>
          <a:graphicData uri="http://schemas.openxmlformats.org/drawingml/2006/table">
            <a:tbl>
              <a:tblPr firstRow="1" firstCol="1" bandRow="1">
                <a:tableStyleId>{5C22544A-7EE6-4342-B048-85BDC9FD1C3A}</a:tableStyleId>
              </a:tblPr>
              <a:tblGrid>
                <a:gridCol w="1210111">
                  <a:extLst>
                    <a:ext uri="{9D8B030D-6E8A-4147-A177-3AD203B41FA5}">
                      <a16:colId xmlns:a16="http://schemas.microsoft.com/office/drawing/2014/main" val="20000"/>
                    </a:ext>
                  </a:extLst>
                </a:gridCol>
                <a:gridCol w="3164390">
                  <a:extLst>
                    <a:ext uri="{9D8B030D-6E8A-4147-A177-3AD203B41FA5}">
                      <a16:colId xmlns:a16="http://schemas.microsoft.com/office/drawing/2014/main" val="20001"/>
                    </a:ext>
                  </a:extLst>
                </a:gridCol>
                <a:gridCol w="3016899">
                  <a:extLst>
                    <a:ext uri="{9D8B030D-6E8A-4147-A177-3AD203B41FA5}">
                      <a16:colId xmlns:a16="http://schemas.microsoft.com/office/drawing/2014/main" val="20002"/>
                    </a:ext>
                  </a:extLst>
                </a:gridCol>
              </a:tblGrid>
              <a:tr h="449370">
                <a:tc>
                  <a:txBody>
                    <a:bodyPr/>
                    <a:lstStyle/>
                    <a:p>
                      <a:pPr marL="0" marR="0" hangingPunct="0">
                        <a:lnSpc>
                          <a:spcPct val="150000"/>
                        </a:lnSpc>
                        <a:spcBef>
                          <a:spcPts val="0"/>
                        </a:spcBef>
                        <a:spcAft>
                          <a:spcPts val="0"/>
                        </a:spcAft>
                      </a:pPr>
                      <a:r>
                        <a:rPr lang="en-IN" sz="1100" kern="150" dirty="0">
                          <a:effectLst/>
                        </a:rPr>
                        <a:t>Type</a:t>
                      </a:r>
                      <a:endParaRPr lang="en-US" sz="1100" kern="150" dirty="0">
                        <a:effectLst/>
                        <a:latin typeface="Calibri"/>
                        <a:ea typeface="Times New Roman"/>
                        <a:cs typeface="Times New Roman"/>
                      </a:endParaRPr>
                    </a:p>
                  </a:txBody>
                  <a:tcPr marL="68580" marR="68580" marT="0" marB="0"/>
                </a:tc>
                <a:tc>
                  <a:txBody>
                    <a:bodyPr/>
                    <a:lstStyle/>
                    <a:p>
                      <a:pPr marL="0" marR="0" algn="ctr" hangingPunct="0">
                        <a:lnSpc>
                          <a:spcPct val="150000"/>
                        </a:lnSpc>
                        <a:spcBef>
                          <a:spcPts val="0"/>
                        </a:spcBef>
                        <a:spcAft>
                          <a:spcPts val="0"/>
                        </a:spcAft>
                      </a:pPr>
                      <a:r>
                        <a:rPr lang="en-IN" sz="1100" kern="150" dirty="0">
                          <a:effectLst/>
                        </a:rPr>
                        <a:t>Public Cloud</a:t>
                      </a:r>
                      <a:endParaRPr lang="en-US" sz="1100" kern="150" dirty="0">
                        <a:effectLst/>
                        <a:latin typeface="Calibri"/>
                        <a:ea typeface="Times New Roman"/>
                        <a:cs typeface="Times New Roman"/>
                      </a:endParaRPr>
                    </a:p>
                  </a:txBody>
                  <a:tcPr marL="68580" marR="68580" marT="0" marB="0"/>
                </a:tc>
                <a:tc>
                  <a:txBody>
                    <a:bodyPr/>
                    <a:lstStyle/>
                    <a:p>
                      <a:pPr marL="0" marR="0" algn="ctr" hangingPunct="0">
                        <a:lnSpc>
                          <a:spcPct val="150000"/>
                        </a:lnSpc>
                        <a:spcBef>
                          <a:spcPts val="0"/>
                        </a:spcBef>
                        <a:spcAft>
                          <a:spcPts val="0"/>
                        </a:spcAft>
                      </a:pPr>
                      <a:r>
                        <a:rPr lang="en-IN" sz="1100" kern="150" dirty="0">
                          <a:effectLst/>
                        </a:rPr>
                        <a:t>Private Cloud</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r h="1061345">
                <a:tc>
                  <a:txBody>
                    <a:bodyPr/>
                    <a:lstStyle/>
                    <a:p>
                      <a:pPr marL="0" marR="0" hangingPunct="0">
                        <a:lnSpc>
                          <a:spcPct val="150000"/>
                        </a:lnSpc>
                        <a:spcBef>
                          <a:spcPts val="0"/>
                        </a:spcBef>
                        <a:spcAft>
                          <a:spcPts val="0"/>
                        </a:spcAft>
                      </a:pPr>
                      <a:r>
                        <a:rPr lang="en-US" sz="1100" kern="150" dirty="0">
                          <a:effectLst/>
                        </a:rPr>
                        <a:t>Infrastructure</a:t>
                      </a:r>
                    </a:p>
                    <a:p>
                      <a:pPr marL="0" marR="0" hangingPunct="0">
                        <a:lnSpc>
                          <a:spcPct val="150000"/>
                        </a:lnSpc>
                        <a:spcBef>
                          <a:spcPts val="0"/>
                        </a:spcBef>
                        <a:spcAft>
                          <a:spcPts val="0"/>
                        </a:spcAft>
                      </a:pPr>
                      <a:r>
                        <a:rPr lang="en-US" sz="1100" kern="150" dirty="0">
                          <a:effectLst/>
                        </a:rPr>
                        <a:t>Owner                 </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owner of the infrastructure is the cloud provider or third party.</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owner of the infrastructure is an enterprise.</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1"/>
                  </a:ext>
                </a:extLst>
              </a:tr>
              <a:tr h="327530">
                <a:tc>
                  <a:txBody>
                    <a:bodyPr/>
                    <a:lstStyle/>
                    <a:p>
                      <a:pPr marL="0" marR="0" hangingPunct="0">
                        <a:lnSpc>
                          <a:spcPct val="150000"/>
                        </a:lnSpc>
                        <a:spcBef>
                          <a:spcPts val="0"/>
                        </a:spcBef>
                        <a:spcAft>
                          <a:spcPts val="0"/>
                        </a:spcAft>
                      </a:pPr>
                      <a:r>
                        <a:rPr lang="en-IN" sz="1100" kern="150" dirty="0">
                          <a:effectLst/>
                        </a:rPr>
                        <a:t>Cost </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cost is less.</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cost is high.</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2"/>
                  </a:ext>
                </a:extLst>
              </a:tr>
              <a:tr h="694437">
                <a:tc>
                  <a:txBody>
                    <a:bodyPr/>
                    <a:lstStyle/>
                    <a:p>
                      <a:pPr marL="0" marR="0" hangingPunct="0">
                        <a:lnSpc>
                          <a:spcPct val="150000"/>
                        </a:lnSpc>
                        <a:spcBef>
                          <a:spcPts val="0"/>
                        </a:spcBef>
                        <a:spcAft>
                          <a:spcPts val="0"/>
                        </a:spcAft>
                      </a:pPr>
                      <a:r>
                        <a:rPr lang="en-IN" sz="1100" kern="150" dirty="0">
                          <a:effectLst/>
                        </a:rPr>
                        <a:t>Scalability</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Scalability is on demand and unlimited.</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Scalability is limited to the infrastructure installed.</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3"/>
                  </a:ext>
                </a:extLst>
              </a:tr>
              <a:tr h="327530">
                <a:tc>
                  <a:txBody>
                    <a:bodyPr/>
                    <a:lstStyle/>
                    <a:p>
                      <a:pPr marL="0" marR="0" hangingPunct="0">
                        <a:lnSpc>
                          <a:spcPct val="150000"/>
                        </a:lnSpc>
                        <a:spcBef>
                          <a:spcPts val="0"/>
                        </a:spcBef>
                        <a:spcAft>
                          <a:spcPts val="0"/>
                        </a:spcAft>
                      </a:pPr>
                      <a:r>
                        <a:rPr lang="en-IN" sz="1100" kern="150" dirty="0">
                          <a:effectLst/>
                        </a:rPr>
                        <a:t>Security</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Concern regarding data security.</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Security is high.</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4"/>
                  </a:ext>
                </a:extLst>
              </a:tr>
              <a:tr h="694437">
                <a:tc>
                  <a:txBody>
                    <a:bodyPr/>
                    <a:lstStyle/>
                    <a:p>
                      <a:pPr marL="0" marR="0" hangingPunct="0">
                        <a:lnSpc>
                          <a:spcPct val="150000"/>
                        </a:lnSpc>
                        <a:spcBef>
                          <a:spcPts val="0"/>
                        </a:spcBef>
                        <a:spcAft>
                          <a:spcPts val="0"/>
                        </a:spcAft>
                      </a:pPr>
                      <a:r>
                        <a:rPr lang="en-IN" sz="1100" kern="150" dirty="0">
                          <a:effectLst/>
                        </a:rPr>
                        <a:t>Performance</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performance is hard to attain for unpredictable environments.</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performance is guaranteed.</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5"/>
                  </a:ext>
                </a:extLst>
              </a:tr>
              <a:tr h="1428251">
                <a:tc>
                  <a:txBody>
                    <a:bodyPr/>
                    <a:lstStyle/>
                    <a:p>
                      <a:pPr marL="0" marR="0" hangingPunct="0">
                        <a:lnSpc>
                          <a:spcPct val="150000"/>
                        </a:lnSpc>
                        <a:spcBef>
                          <a:spcPts val="0"/>
                        </a:spcBef>
                        <a:spcAft>
                          <a:spcPts val="0"/>
                        </a:spcAft>
                      </a:pPr>
                      <a:r>
                        <a:rPr lang="en-IN" sz="1100" kern="150" dirty="0">
                          <a:effectLst/>
                        </a:rPr>
                        <a:t>Control and Management</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public cloud manipulates the virtual machines which result in less management burden.</a:t>
                      </a:r>
                      <a:endParaRPr lang="en-US" sz="1100" kern="150" dirty="0">
                        <a:effectLst/>
                        <a:latin typeface="Calibri"/>
                        <a:ea typeface="Times New Roman"/>
                        <a:cs typeface="Times New Roman"/>
                      </a:endParaRPr>
                    </a:p>
                  </a:txBody>
                  <a:tcPr marL="68580" marR="68580" marT="0" marB="0"/>
                </a:tc>
                <a:tc>
                  <a:txBody>
                    <a:bodyPr/>
                    <a:lstStyle/>
                    <a:p>
                      <a:pPr marL="0" marR="0" hangingPunct="0">
                        <a:lnSpc>
                          <a:spcPct val="150000"/>
                        </a:lnSpc>
                        <a:spcBef>
                          <a:spcPts val="0"/>
                        </a:spcBef>
                        <a:spcAft>
                          <a:spcPts val="0"/>
                        </a:spcAft>
                      </a:pPr>
                      <a:r>
                        <a:rPr lang="en-IN" sz="1100" kern="150" dirty="0">
                          <a:effectLst/>
                        </a:rPr>
                        <a:t>The private cloud has a high level of control over the resources which requires extra expertise to manage them.</a:t>
                      </a:r>
                      <a:endParaRPr lang="en-US" sz="1100" kern="15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Footer Placeholder 2"/>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39</a:t>
            </a:fld>
            <a:endParaRPr lang="en-US" dirty="0"/>
          </a:p>
        </p:txBody>
      </p:sp>
    </p:spTree>
    <p:extLst>
      <p:ext uri="{BB962C8B-B14F-4D97-AF65-F5344CB8AC3E}">
        <p14:creationId xmlns:p14="http://schemas.microsoft.com/office/powerpoint/2010/main" val="247835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599"/>
            <a:ext cx="6324600" cy="798391"/>
          </a:xfrm>
        </p:spPr>
        <p:txBody>
          <a:bodyPr>
            <a:normAutofit/>
          </a:bodyPr>
          <a:lstStyle/>
          <a:p>
            <a:r>
              <a:rPr lang="en-US" dirty="0"/>
              <a:t>Key properties of cloud</a:t>
            </a:r>
          </a:p>
        </p:txBody>
      </p:sp>
      <p:sp>
        <p:nvSpPr>
          <p:cNvPr id="3" name="Content Placeholder 2"/>
          <p:cNvSpPr>
            <a:spLocks noGrp="1"/>
          </p:cNvSpPr>
          <p:nvPr>
            <p:ph idx="1"/>
          </p:nvPr>
        </p:nvSpPr>
        <p:spPr>
          <a:xfrm>
            <a:off x="1371600" y="1600200"/>
            <a:ext cx="7543800" cy="4343400"/>
          </a:xfrm>
        </p:spPr>
        <p:txBody>
          <a:bodyPr>
            <a:noAutofit/>
          </a:bodyPr>
          <a:lstStyle/>
          <a:p>
            <a:pPr marL="514350" indent="-514350" algn="just">
              <a:buFont typeface="Wingdings" pitchFamily="2" charset="2"/>
              <a:buChar char="Ø"/>
            </a:pPr>
            <a:r>
              <a:rPr lang="en-US" sz="2400" dirty="0"/>
              <a:t>The key properties of cloud computing according to the google perspective as follows:</a:t>
            </a:r>
          </a:p>
          <a:p>
            <a:pPr marL="514350" indent="-514350" algn="just">
              <a:buFont typeface="Arial" pitchFamily="34" charset="0"/>
              <a:buChar char="•"/>
            </a:pPr>
            <a:r>
              <a:rPr lang="en-US" sz="2400" b="1" dirty="0"/>
              <a:t>User centric</a:t>
            </a:r>
          </a:p>
          <a:p>
            <a:pPr marL="514350" indent="-514350" algn="just">
              <a:buFont typeface="Arial" pitchFamily="34" charset="0"/>
              <a:buChar char="•"/>
            </a:pPr>
            <a:r>
              <a:rPr lang="en-US" sz="2400" b="1" dirty="0"/>
              <a:t>Task centric</a:t>
            </a:r>
          </a:p>
          <a:p>
            <a:pPr marL="514350" indent="-514350" algn="just">
              <a:buFont typeface="Arial" pitchFamily="34" charset="0"/>
              <a:buChar char="•"/>
            </a:pPr>
            <a:r>
              <a:rPr lang="en-US" sz="2400" b="1" dirty="0"/>
              <a:t>Powerful</a:t>
            </a:r>
          </a:p>
          <a:p>
            <a:pPr marL="514350" indent="-514350" algn="just">
              <a:buFont typeface="Arial" pitchFamily="34" charset="0"/>
              <a:buChar char="•"/>
            </a:pPr>
            <a:r>
              <a:rPr lang="en-US" sz="2400" b="1" dirty="0"/>
              <a:t>Accessible</a:t>
            </a:r>
          </a:p>
          <a:p>
            <a:pPr marL="514350" indent="-514350" algn="just">
              <a:buFont typeface="Arial" pitchFamily="34" charset="0"/>
              <a:buChar char="•"/>
            </a:pPr>
            <a:r>
              <a:rPr lang="en-US" sz="2400" b="1" dirty="0"/>
              <a:t>Intelligent</a:t>
            </a:r>
          </a:p>
          <a:p>
            <a:pPr marL="514350" indent="-514350" algn="just">
              <a:buFont typeface="Arial" pitchFamily="34" charset="0"/>
              <a:buChar char="•"/>
            </a:pPr>
            <a:r>
              <a:rPr lang="en-US" sz="2400" b="1" dirty="0"/>
              <a:t>Programmable</a:t>
            </a:r>
          </a:p>
          <a:p>
            <a:pPr marL="514350" indent="-514350" algn="just">
              <a:buFont typeface="Arial" pitchFamily="34" charset="0"/>
              <a:buChar char="•"/>
            </a:pPr>
            <a:endParaRPr lang="en-US" sz="2400" b="1" dirty="0"/>
          </a:p>
          <a:p>
            <a:pPr marL="514350" indent="-514350" algn="just">
              <a:buFont typeface="Arial" pitchFamily="34" charset="0"/>
              <a:buChar char="•"/>
            </a:pPr>
            <a:endParaRPr lang="en-US" sz="2400" b="1" dirty="0"/>
          </a:p>
          <a:p>
            <a:pPr marL="514350" indent="-514350" algn="just">
              <a:buFont typeface="Arial" pitchFamily="34" charset="0"/>
              <a:buChar char="•"/>
            </a:pPr>
            <a:endParaRPr lang="en-US" sz="2400" b="1" dirty="0"/>
          </a:p>
          <a:p>
            <a:pPr marL="514350" indent="-514350" algn="just">
              <a:buFont typeface="Arial" pitchFamily="34" charset="0"/>
              <a:buChar char="•"/>
            </a:pPr>
            <a:endParaRPr lang="en-US" sz="2400" b="1" dirty="0"/>
          </a:p>
          <a:p>
            <a:pPr marL="514350" indent="-514350" algn="just">
              <a:buFont typeface="Arial" pitchFamily="34" charset="0"/>
              <a:buChar char="•"/>
            </a:pPr>
            <a:endParaRPr lang="en-US" sz="2400" b="1" dirty="0"/>
          </a:p>
          <a:p>
            <a:pPr marL="514350" indent="-514350" algn="just">
              <a:buFont typeface="Wingdings" pitchFamily="2" charset="2"/>
              <a:buChar char="Ø"/>
            </a:pPr>
            <a:endParaRPr lang="en-US" sz="2400" b="1" dirty="0"/>
          </a:p>
          <a:p>
            <a:pPr marL="514350" indent="-514350" algn="just">
              <a:buNone/>
            </a:pPr>
            <a:r>
              <a:rPr lang="en-US" sz="2400" b="1" dirty="0"/>
              <a:t>		</a:t>
            </a:r>
          </a:p>
          <a:p>
            <a:pPr marL="514350" indent="-514350" algn="just">
              <a:buNone/>
            </a:pPr>
            <a:endParaRPr lang="en-US" sz="2400" b="1" dirty="0"/>
          </a:p>
          <a:p>
            <a:pPr marL="514350" indent="-514350" algn="just">
              <a:buNone/>
            </a:pPr>
            <a:r>
              <a:rPr lang="en-US" sz="2400" dirty="0"/>
              <a:t>		</a:t>
            </a:r>
          </a:p>
          <a:p>
            <a:pPr algn="just">
              <a:buNone/>
            </a:pPr>
            <a:r>
              <a:rPr lang="en-US" sz="2400" dirty="0"/>
              <a:t>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21388"/>
            <a:ext cx="7543800" cy="1463040"/>
          </a:xfrm>
        </p:spPr>
        <p:txBody>
          <a:bodyPr>
            <a:normAutofit fontScale="90000"/>
          </a:bodyPr>
          <a:lstStyle/>
          <a:p>
            <a:r>
              <a:rPr lang="en-IN" dirty="0"/>
              <a:t>2.4.CLOUD APPLICATION ARCHITECTURE</a:t>
            </a:r>
            <a:br>
              <a:rPr lang="en-US" dirty="0"/>
            </a:br>
            <a:endParaRPr lang="en-US" dirty="0"/>
          </a:p>
        </p:txBody>
      </p:sp>
      <p:sp>
        <p:nvSpPr>
          <p:cNvPr id="3" name="Content Placeholder 2"/>
          <p:cNvSpPr>
            <a:spLocks noGrp="1"/>
          </p:cNvSpPr>
          <p:nvPr>
            <p:ph idx="1"/>
          </p:nvPr>
        </p:nvSpPr>
        <p:spPr>
          <a:xfrm>
            <a:off x="1447801" y="1524000"/>
            <a:ext cx="7086600" cy="4387222"/>
          </a:xfrm>
        </p:spPr>
        <p:txBody>
          <a:bodyPr>
            <a:normAutofit/>
          </a:bodyPr>
          <a:lstStyle/>
          <a:p>
            <a:pPr marL="0" indent="0" algn="just">
              <a:buNone/>
            </a:pPr>
            <a:r>
              <a:rPr lang="en-IN" sz="2400" b="1" dirty="0"/>
              <a:t>Grid Computing :</a:t>
            </a:r>
          </a:p>
          <a:p>
            <a:pPr algn="just">
              <a:buFont typeface="Wingdings" panose="05000000000000000000" pitchFamily="2" charset="2"/>
              <a:buChar char="Ø"/>
            </a:pPr>
            <a:r>
              <a:rPr lang="en-IN" sz="2400" dirty="0"/>
              <a:t>Grid computing is one of the cloud application architecture to form a cloud.</a:t>
            </a:r>
          </a:p>
          <a:p>
            <a:pPr algn="just">
              <a:buFont typeface="Wingdings" panose="05000000000000000000" pitchFamily="2" charset="2"/>
              <a:buChar char="Ø"/>
            </a:pPr>
            <a:r>
              <a:rPr lang="en-IN" sz="2400" dirty="0"/>
              <a:t>To work on a particular problem at the same time, the grid computing utilizes numerous computer resources in a network. </a:t>
            </a:r>
          </a:p>
          <a:p>
            <a:pPr algn="just">
              <a:buFont typeface="Wingdings" panose="05000000000000000000" pitchFamily="2" charset="2"/>
              <a:buChar char="Ø"/>
            </a:pPr>
            <a:r>
              <a:rPr lang="en-IN" sz="2400" dirty="0"/>
              <a:t>This is done generally to address a technical or scientific problem. The grid computing application is a processor </a:t>
            </a:r>
            <a:r>
              <a:rPr lang="en-US" sz="2400" dirty="0"/>
              <a:t>intensive software. </a:t>
            </a:r>
          </a:p>
          <a:p>
            <a:pPr algn="just">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40</a:t>
            </a:fld>
            <a:endParaRPr lang="en-US" dirty="0"/>
          </a:p>
        </p:txBody>
      </p:sp>
    </p:spTree>
    <p:extLst>
      <p:ext uri="{BB962C8B-B14F-4D97-AF65-F5344CB8AC3E}">
        <p14:creationId xmlns:p14="http://schemas.microsoft.com/office/powerpoint/2010/main" val="30177879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524000"/>
            <a:ext cx="7162799" cy="4387222"/>
          </a:xfrm>
        </p:spPr>
        <p:txBody>
          <a:bodyPr>
            <a:noAutofit/>
          </a:bodyPr>
          <a:lstStyle/>
          <a:p>
            <a:pPr algn="just" hangingPunct="0">
              <a:buFont typeface="Wingdings" panose="05000000000000000000" pitchFamily="2" charset="2"/>
              <a:buChar char="Ø"/>
            </a:pPr>
            <a:r>
              <a:rPr lang="en-US" sz="2400" dirty="0"/>
              <a:t>This software</a:t>
            </a:r>
            <a:r>
              <a:rPr lang="en-IN" sz="2400" dirty="0"/>
              <a:t> is used to divide the program into subparts and send out those subparts to thousands of computers. </a:t>
            </a:r>
            <a:endParaRPr lang="en-US" sz="2400" dirty="0"/>
          </a:p>
          <a:p>
            <a:pPr algn="just">
              <a:buFont typeface="Wingdings" panose="05000000000000000000" pitchFamily="2" charset="2"/>
              <a:buChar char="Ø"/>
            </a:pPr>
            <a:r>
              <a:rPr lang="en-IN" sz="2400" dirty="0"/>
              <a:t>A well-known example of grid computing is SETI@home (Search for Extraterrestrial Intelligence).</a:t>
            </a:r>
          </a:p>
          <a:p>
            <a:pPr algn="just">
              <a:buFont typeface="Wingdings" panose="05000000000000000000" pitchFamily="2" charset="2"/>
              <a:buChar char="Ø"/>
            </a:pPr>
            <a:r>
              <a:rPr lang="en-IN" sz="2400" dirty="0"/>
              <a:t>SETI has radio telescopes to listen to the activity in space.</a:t>
            </a:r>
          </a:p>
          <a:p>
            <a:pPr algn="just">
              <a:buFont typeface="Wingdings" panose="05000000000000000000" pitchFamily="2" charset="2"/>
              <a:buChar char="Ø"/>
            </a:pPr>
            <a:r>
              <a:rPr lang="en-IN" sz="2400" dirty="0"/>
              <a:t>They assemble volumes of data followed by processing of the collected data to search for any un-natural signals.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41</a:t>
            </a:fld>
            <a:endParaRPr lang="en-US" dirty="0"/>
          </a:p>
        </p:txBody>
      </p:sp>
    </p:spTree>
    <p:extLst>
      <p:ext uri="{BB962C8B-B14F-4D97-AF65-F5344CB8AC3E}">
        <p14:creationId xmlns:p14="http://schemas.microsoft.com/office/powerpoint/2010/main" val="15000163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619999" cy="4615822"/>
          </a:xfrm>
        </p:spPr>
        <p:txBody>
          <a:bodyPr>
            <a:noAutofit/>
          </a:bodyPr>
          <a:lstStyle/>
          <a:p>
            <a:pPr algn="just">
              <a:buFont typeface="Wingdings" panose="05000000000000000000" pitchFamily="2" charset="2"/>
              <a:buChar char="Ø"/>
            </a:pPr>
            <a:r>
              <a:rPr lang="en-IN" sz="2200" dirty="0"/>
              <a:t>For a single computer, processing the entire data is a very difficult task. </a:t>
            </a:r>
          </a:p>
          <a:p>
            <a:pPr algn="just">
              <a:buFont typeface="Wingdings" panose="05000000000000000000" pitchFamily="2" charset="2"/>
              <a:buChar char="Ø"/>
            </a:pPr>
            <a:r>
              <a:rPr lang="en-IN" sz="2200" dirty="0"/>
              <a:t>So people around the world shared the idle CPU cycles of their computers to the SETI project to search for those signals. </a:t>
            </a:r>
          </a:p>
          <a:p>
            <a:pPr algn="just">
              <a:buFont typeface="Wingdings" panose="05000000000000000000" pitchFamily="2" charset="2"/>
              <a:buChar char="Ø"/>
            </a:pPr>
            <a:r>
              <a:rPr lang="en-IN" sz="2200" dirty="0"/>
              <a:t>Computers at SETI@home including your desktop form the grid. </a:t>
            </a:r>
          </a:p>
          <a:p>
            <a:pPr algn="just">
              <a:buFont typeface="Wingdings" panose="05000000000000000000" pitchFamily="2" charset="2"/>
              <a:buChar char="Ø"/>
            </a:pPr>
            <a:r>
              <a:rPr lang="en-IN" sz="2200" dirty="0"/>
              <a:t>When your computers have extra or unused CPU cycles, they enquire the SETI servers for data sets. </a:t>
            </a:r>
          </a:p>
          <a:p>
            <a:pPr algn="just">
              <a:buFont typeface="Wingdings" panose="05000000000000000000" pitchFamily="2" charset="2"/>
              <a:buChar char="Ø"/>
            </a:pPr>
            <a:r>
              <a:rPr lang="en-IN" sz="2200" dirty="0"/>
              <a:t>Data sets are processed by these cycles and present the results back to the servers of SETI. Then, your results are cross-checked by other participants.</a:t>
            </a:r>
            <a:endParaRPr lang="en-US" sz="2200" dirty="0"/>
          </a:p>
          <a:p>
            <a:pPr algn="just">
              <a:buFont typeface="Wingdings" panose="05000000000000000000" pitchFamily="2" charset="2"/>
              <a:buChar char="Ø"/>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42</a:t>
            </a:fld>
            <a:endParaRPr lang="en-US" dirty="0"/>
          </a:p>
        </p:txBody>
      </p:sp>
    </p:spTree>
    <p:extLst>
      <p:ext uri="{BB962C8B-B14F-4D97-AF65-F5344CB8AC3E}">
        <p14:creationId xmlns:p14="http://schemas.microsoft.com/office/powerpoint/2010/main" val="22016304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371601" y="1447800"/>
            <a:ext cx="7162800" cy="4463422"/>
          </a:xfrm>
        </p:spPr>
        <p:txBody>
          <a:bodyPr>
            <a:normAutofit/>
          </a:bodyPr>
          <a:lstStyle/>
          <a:p>
            <a:pPr algn="just">
              <a:buFont typeface="Wingdings" panose="05000000000000000000" pitchFamily="2" charset="2"/>
              <a:buChar char="Ø"/>
            </a:pPr>
            <a:r>
              <a:rPr lang="en-US" sz="2400" dirty="0"/>
              <a:t>The cloud makes it easy and cheap to build a grid computing application.</a:t>
            </a:r>
          </a:p>
          <a:p>
            <a:pPr algn="just">
              <a:buFont typeface="Wingdings" panose="05000000000000000000" pitchFamily="2" charset="2"/>
              <a:buChar char="Ø"/>
            </a:pPr>
            <a:r>
              <a:rPr lang="en-US" sz="2400" dirty="0"/>
              <a:t> If you have data which is to be preprocessed, then flourishing of a server is required. </a:t>
            </a:r>
          </a:p>
          <a:p>
            <a:pPr algn="just">
              <a:buFont typeface="Wingdings" panose="05000000000000000000" pitchFamily="2" charset="2"/>
              <a:buChar char="Ø"/>
            </a:pPr>
            <a:r>
              <a:rPr lang="en-US" sz="2400" dirty="0"/>
              <a:t>Later, the server can either pull another data set to process or perform the shutdown task.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43</a:t>
            </a:fld>
            <a:endParaRPr lang="en-US" dirty="0"/>
          </a:p>
        </p:txBody>
      </p:sp>
    </p:spTree>
    <p:extLst>
      <p:ext uri="{BB962C8B-B14F-4D97-AF65-F5344CB8AC3E}">
        <p14:creationId xmlns:p14="http://schemas.microsoft.com/office/powerpoint/2010/main" val="35715036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970345"/>
            <a:ext cx="7745896" cy="5145209"/>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3" name="Slide Number Placeholder 2"/>
          <p:cNvSpPr>
            <a:spLocks noGrp="1"/>
          </p:cNvSpPr>
          <p:nvPr>
            <p:ph type="sldNum" sz="quarter" idx="12"/>
          </p:nvPr>
        </p:nvSpPr>
        <p:spPr/>
        <p:txBody>
          <a:bodyPr/>
          <a:lstStyle/>
          <a:p>
            <a:fld id="{E2FB42BE-8E75-4F81-B576-FFD78C82528D}" type="slidenum">
              <a:rPr lang="en-US" smtClean="0"/>
              <a:pPr/>
              <a:t>44</a:t>
            </a:fld>
            <a:endParaRPr lang="en-US" dirty="0"/>
          </a:p>
        </p:txBody>
      </p:sp>
    </p:spTree>
    <p:extLst>
      <p:ext uri="{BB962C8B-B14F-4D97-AF65-F5344CB8AC3E}">
        <p14:creationId xmlns:p14="http://schemas.microsoft.com/office/powerpoint/2010/main" val="822190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0" y="1371599"/>
            <a:ext cx="7696199" cy="4764209"/>
          </a:xfrm>
        </p:spPr>
        <p:txBody>
          <a:bodyPr>
            <a:noAutofit/>
          </a:bodyPr>
          <a:lstStyle/>
          <a:p>
            <a:pPr hangingPunct="0">
              <a:buFont typeface="Wingdings" panose="05000000000000000000" pitchFamily="2" charset="2"/>
              <a:buChar char="Ø"/>
            </a:pPr>
            <a:r>
              <a:rPr lang="en-IN" sz="2100" dirty="0"/>
              <a:t>The above figure 2.5 demonstrates the flow a grid computing architecture process is as follows:</a:t>
            </a:r>
            <a:endParaRPr lang="en-US" sz="2100" dirty="0"/>
          </a:p>
          <a:p>
            <a:pPr marL="514350" lvl="0" indent="-514350" hangingPunct="0">
              <a:buFont typeface="+mj-lt"/>
              <a:buAutoNum type="arabicPeriod"/>
            </a:pPr>
            <a:r>
              <a:rPr lang="en-IN" sz="2100" dirty="0"/>
              <a:t>The server receives the data to be processed. </a:t>
            </a:r>
            <a:endParaRPr lang="en-US" sz="2100" dirty="0"/>
          </a:p>
          <a:p>
            <a:pPr marL="514350" lvl="0" indent="-514350" hangingPunct="0">
              <a:buFont typeface="+mj-lt"/>
              <a:buAutoNum type="arabicPeriod"/>
            </a:pPr>
            <a:r>
              <a:rPr lang="en-IN" sz="2100" dirty="0"/>
              <a:t>The server pushes the data set to the message queue.</a:t>
            </a:r>
            <a:endParaRPr lang="en-US" sz="2100" dirty="0"/>
          </a:p>
          <a:p>
            <a:pPr marL="514350" lvl="0" indent="-514350" hangingPunct="0">
              <a:buFont typeface="+mj-lt"/>
              <a:buAutoNum type="arabicPeriod"/>
            </a:pPr>
            <a:r>
              <a:rPr lang="en-IN" sz="2100" dirty="0"/>
              <a:t>Other servers known as workers watch the message queue to pull the data set.</a:t>
            </a:r>
            <a:endParaRPr lang="en-US" sz="2100" dirty="0"/>
          </a:p>
          <a:p>
            <a:pPr marL="514350" lvl="0" indent="-514350" hangingPunct="0">
              <a:buFont typeface="+mj-lt"/>
              <a:buAutoNum type="arabicPeriod"/>
            </a:pPr>
            <a:r>
              <a:rPr lang="en-IN" sz="2100" dirty="0"/>
              <a:t>They process the data set and send the result to the message queue.</a:t>
            </a:r>
            <a:endParaRPr lang="en-US" sz="2100" dirty="0"/>
          </a:p>
          <a:p>
            <a:pPr marL="514350" lvl="0" indent="-514350" hangingPunct="0">
              <a:buFont typeface="+mj-lt"/>
              <a:buAutoNum type="arabicPeriod"/>
            </a:pPr>
            <a:r>
              <a:rPr lang="en-IN" sz="2100" dirty="0"/>
              <a:t>Finally the server reads the results from the message queue. </a:t>
            </a:r>
            <a:endParaRPr lang="en-US" sz="2100" dirty="0"/>
          </a:p>
          <a:p>
            <a:pPr marL="514350" lvl="0" indent="-514350" hangingPunct="0">
              <a:buFont typeface="+mj-lt"/>
              <a:buAutoNum type="arabicPeriod"/>
            </a:pPr>
            <a:r>
              <a:rPr lang="en-IN" sz="2100" dirty="0"/>
              <a:t>The server and the message queue </a:t>
            </a:r>
            <a:r>
              <a:rPr lang="en-US" sz="2100" dirty="0"/>
              <a:t>operate independently.</a:t>
            </a:r>
          </a:p>
          <a:p>
            <a:pPr>
              <a:buFont typeface="Wingdings" panose="05000000000000000000" pitchFamily="2" charset="2"/>
              <a:buChar char="Ø"/>
            </a:pPr>
            <a:endParaRPr lang="en-US" sz="21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45</a:t>
            </a:fld>
            <a:endParaRPr lang="en-US" dirty="0"/>
          </a:p>
        </p:txBody>
      </p:sp>
    </p:spTree>
    <p:extLst>
      <p:ext uri="{BB962C8B-B14F-4D97-AF65-F5344CB8AC3E}">
        <p14:creationId xmlns:p14="http://schemas.microsoft.com/office/powerpoint/2010/main" val="2931842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152908"/>
            <a:ext cx="7772399" cy="4409692"/>
          </a:xfrm>
        </p:spPr>
        <p:txBody>
          <a:bodyPr>
            <a:noAutofit/>
          </a:bodyPr>
          <a:lstStyle/>
          <a:p>
            <a:pPr algn="just" hangingPunct="0">
              <a:buFont typeface="Wingdings" panose="05000000000000000000" pitchFamily="2" charset="2"/>
              <a:buChar char="Ø"/>
            </a:pPr>
            <a:r>
              <a:rPr lang="en-IN" sz="2200" dirty="0"/>
              <a:t>Grid computing is gratifying because of its features are as follows:</a:t>
            </a:r>
            <a:endParaRPr lang="en-US" sz="2200" dirty="0"/>
          </a:p>
          <a:p>
            <a:pPr marL="514350" lvl="0" indent="-514350" algn="just" hangingPunct="0">
              <a:buFont typeface="+mj-lt"/>
              <a:buAutoNum type="arabicPeriod"/>
            </a:pPr>
            <a:r>
              <a:rPr lang="en-IN" sz="2200" dirty="0"/>
              <a:t> It is a commercial way of utilizing the specified computer resources.</a:t>
            </a:r>
            <a:endParaRPr lang="en-US" sz="2200" dirty="0"/>
          </a:p>
          <a:p>
            <a:pPr marL="514350" lvl="0" indent="-514350" algn="just" hangingPunct="0">
              <a:buFont typeface="+mj-lt"/>
              <a:buAutoNum type="arabicPeriod"/>
            </a:pPr>
            <a:r>
              <a:rPr lang="en-IN" sz="2200" dirty="0"/>
              <a:t> It is an approach to answer queries that require a huge amount of computing power.</a:t>
            </a:r>
            <a:endParaRPr lang="en-US" sz="2200" dirty="0"/>
          </a:p>
          <a:p>
            <a:pPr marL="514350" lvl="0" indent="-514350" algn="just" hangingPunct="0">
              <a:buFont typeface="+mj-lt"/>
              <a:buAutoNum type="arabicPeriod"/>
            </a:pPr>
            <a:r>
              <a:rPr lang="en-IN" sz="2200" dirty="0"/>
              <a:t>The resources of numerous computers can be shared cooperatively without any supremacy of one computer on the other. </a:t>
            </a:r>
            <a:endParaRPr lang="en-US" sz="2200" dirty="0"/>
          </a:p>
          <a:p>
            <a:pPr algn="just" hangingPunct="0">
              <a:buFont typeface="Wingdings" panose="05000000000000000000" pitchFamily="2" charset="2"/>
              <a:buChar char="Ø"/>
            </a:pPr>
            <a:r>
              <a:rPr lang="en-IN" sz="2200" dirty="0"/>
              <a:t>In grid computing, a huge project is divided among several computers in order to utilize all the computer resources efficiently, where as in cloud computing multiple smaller applications are allowed to run at the same time.</a:t>
            </a:r>
            <a:endParaRPr lang="en-US" sz="2200" dirty="0"/>
          </a:p>
          <a:p>
            <a:pPr algn="just">
              <a:buFont typeface="Wingdings" panose="05000000000000000000" pitchFamily="2" charset="2"/>
              <a:buChar char="Ø"/>
            </a:pPr>
            <a:endParaRPr lang="en-US" sz="2200" dirty="0"/>
          </a:p>
        </p:txBody>
      </p:sp>
      <p:sp>
        <p:nvSpPr>
          <p:cNvPr id="4" name="Footer Placeholder 3"/>
          <p:cNvSpPr>
            <a:spLocks noGrp="1"/>
          </p:cNvSpPr>
          <p:nvPr>
            <p:ph type="ftr" sz="quarter" idx="11"/>
          </p:nvPr>
        </p:nvSpPr>
        <p:spPr>
          <a:xfrm>
            <a:off x="1942415" y="6324600"/>
            <a:ext cx="5716488" cy="457200"/>
          </a:xfrm>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46</a:t>
            </a:fld>
            <a:endParaRPr lang="en-US" dirty="0"/>
          </a:p>
        </p:txBody>
      </p:sp>
    </p:spTree>
    <p:extLst>
      <p:ext uri="{BB962C8B-B14F-4D97-AF65-F5344CB8AC3E}">
        <p14:creationId xmlns:p14="http://schemas.microsoft.com/office/powerpoint/2010/main" val="9844462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152908"/>
            <a:ext cx="7696199" cy="4758314"/>
          </a:xfrm>
        </p:spPr>
        <p:txBody>
          <a:bodyPr>
            <a:noAutofit/>
          </a:bodyPr>
          <a:lstStyle/>
          <a:p>
            <a:pPr marL="0" indent="0">
              <a:buNone/>
            </a:pPr>
            <a:r>
              <a:rPr lang="en-IN" sz="2400" b="1" dirty="0"/>
              <a:t>Transactional Computing:</a:t>
            </a:r>
          </a:p>
          <a:p>
            <a:pPr>
              <a:buFont typeface="Wingdings" panose="05000000000000000000" pitchFamily="2" charset="2"/>
              <a:buChar char="Ø"/>
            </a:pPr>
            <a:r>
              <a:rPr lang="en-IN" sz="2400" dirty="0"/>
              <a:t>A transaction system processes one or more incoming data into a single transaction and establishes a relationship with the already existing data in the system. </a:t>
            </a:r>
          </a:p>
          <a:p>
            <a:pPr>
              <a:buFont typeface="Wingdings" panose="05000000000000000000" pitchFamily="2" charset="2"/>
              <a:buChar char="Ø"/>
            </a:pPr>
            <a:r>
              <a:rPr lang="en-IN" sz="2400" dirty="0"/>
              <a:t>Generally relational database is the core of a transactional system. </a:t>
            </a:r>
          </a:p>
          <a:p>
            <a:pPr>
              <a:buFont typeface="Wingdings" panose="05000000000000000000" pitchFamily="2" charset="2"/>
              <a:buChar char="Ø"/>
            </a:pPr>
            <a:r>
              <a:rPr lang="en-IN" sz="2400" dirty="0"/>
              <a:t>It manages the relations among all of the data which makes up a system. </a:t>
            </a:r>
          </a:p>
          <a:p>
            <a:pPr>
              <a:buFont typeface="Wingdings" panose="05000000000000000000" pitchFamily="2" charset="2"/>
              <a:buChar char="Ø"/>
            </a:pPr>
            <a:r>
              <a:rPr lang="en-IN" sz="2400" dirty="0"/>
              <a:t>It is little more complex to deploy the transactional system in the cloud when compared to the grid system. </a:t>
            </a:r>
            <a:endParaRPr lang="en-IN" sz="2400" b="1" dirty="0"/>
          </a:p>
          <a:p>
            <a:pPr marL="0" indent="0">
              <a:buNone/>
            </a:pPr>
            <a:endParaRPr lang="en-US" sz="2400" dirty="0"/>
          </a:p>
          <a:p>
            <a:pPr marL="0" indent="0">
              <a:buNone/>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47</a:t>
            </a:fld>
            <a:endParaRPr lang="en-US" dirty="0"/>
          </a:p>
        </p:txBody>
      </p:sp>
    </p:spTree>
    <p:extLst>
      <p:ext uri="{BB962C8B-B14F-4D97-AF65-F5344CB8AC3E}">
        <p14:creationId xmlns:p14="http://schemas.microsoft.com/office/powerpoint/2010/main" val="29650758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371600" y="1295400"/>
            <a:ext cx="7696199" cy="4615822"/>
          </a:xfrm>
        </p:spPr>
        <p:txBody>
          <a:bodyPr>
            <a:noAutofit/>
          </a:bodyPr>
          <a:lstStyle/>
          <a:p>
            <a:pPr algn="just" hangingPunct="0">
              <a:buFont typeface="Wingdings" panose="05000000000000000000" pitchFamily="2" charset="2"/>
              <a:buChar char="Ø"/>
            </a:pPr>
            <a:r>
              <a:rPr lang="en-IN" sz="2000" dirty="0"/>
              <a:t>Nodes in the transactional system are designed to be long-lived where as the nodes in the grid systems are short-lived. </a:t>
            </a:r>
            <a:endParaRPr lang="en-US" sz="2000" dirty="0"/>
          </a:p>
          <a:p>
            <a:pPr algn="just">
              <a:buFont typeface="Wingdings" panose="05000000000000000000" pitchFamily="2" charset="2"/>
              <a:buChar char="Ø"/>
            </a:pPr>
            <a:r>
              <a:rPr lang="en-IN" sz="2000" dirty="0"/>
              <a:t>If a system requires long-lived nodes in a cloud infrastructure, then the MTBF (Mean Time Between Failures) of a virtual server is less than that for the underlying hardware. </a:t>
            </a:r>
          </a:p>
          <a:p>
            <a:pPr algn="just">
              <a:buFont typeface="Wingdings" panose="05000000000000000000" pitchFamily="2" charset="2"/>
              <a:buChar char="Ø"/>
            </a:pPr>
            <a:r>
              <a:rPr lang="en-IN" sz="2000" dirty="0"/>
              <a:t>The MTBF is basically governed by the number of physical nodes.</a:t>
            </a:r>
          </a:p>
          <a:p>
            <a:pPr algn="just">
              <a:buFont typeface="Wingdings" panose="05000000000000000000" pitchFamily="2" charset="2"/>
              <a:buChar char="Ø"/>
            </a:pPr>
            <a:r>
              <a:rPr lang="en-IN" sz="2000" dirty="0"/>
              <a:t>The MTBF is higher for the given node when there are fewer physical nodes in your cloud-based transactional system. </a:t>
            </a:r>
          </a:p>
          <a:p>
            <a:pPr algn="just">
              <a:buFont typeface="Wingdings" panose="05000000000000000000" pitchFamily="2" charset="2"/>
              <a:buChar char="Ø"/>
            </a:pPr>
            <a:r>
              <a:rPr lang="en-IN" sz="2000" dirty="0"/>
              <a:t>The overall MTBF helps to reduce the failure rate of the individual nodes.</a:t>
            </a:r>
            <a:r>
              <a:rPr lang="en-US" sz="2000" dirty="0"/>
              <a:t>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48</a:t>
            </a:fld>
            <a:endParaRPr lang="en-US" dirty="0"/>
          </a:p>
        </p:txBody>
      </p:sp>
    </p:spTree>
    <p:extLst>
      <p:ext uri="{BB962C8B-B14F-4D97-AF65-F5344CB8AC3E}">
        <p14:creationId xmlns:p14="http://schemas.microsoft.com/office/powerpoint/2010/main" val="40196527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787783"/>
            <a:ext cx="7543800" cy="5348026"/>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3" name="Slide Number Placeholder 2"/>
          <p:cNvSpPr>
            <a:spLocks noGrp="1"/>
          </p:cNvSpPr>
          <p:nvPr>
            <p:ph type="sldNum" sz="quarter" idx="12"/>
          </p:nvPr>
        </p:nvSpPr>
        <p:spPr/>
        <p:txBody>
          <a:bodyPr/>
          <a:lstStyle/>
          <a:p>
            <a:fld id="{E2FB42BE-8E75-4F81-B576-FFD78C82528D}" type="slidenum">
              <a:rPr lang="en-US" smtClean="0"/>
              <a:pPr/>
              <a:t>49</a:t>
            </a:fld>
            <a:endParaRPr lang="en-US" dirty="0"/>
          </a:p>
        </p:txBody>
      </p:sp>
    </p:spTree>
    <p:extLst>
      <p:ext uri="{BB962C8B-B14F-4D97-AF65-F5344CB8AC3E}">
        <p14:creationId xmlns:p14="http://schemas.microsoft.com/office/powerpoint/2010/main" val="182435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2.1.1 User centric</a:t>
            </a:r>
          </a:p>
        </p:txBody>
      </p:sp>
      <p:sp>
        <p:nvSpPr>
          <p:cNvPr id="3" name="Content Placeholder 2"/>
          <p:cNvSpPr>
            <a:spLocks noGrp="1"/>
          </p:cNvSpPr>
          <p:nvPr>
            <p:ph idx="1"/>
          </p:nvPr>
        </p:nvSpPr>
        <p:spPr>
          <a:xfrm>
            <a:off x="1371601" y="1600200"/>
            <a:ext cx="7315199" cy="4038600"/>
          </a:xfrm>
        </p:spPr>
        <p:txBody>
          <a:bodyPr>
            <a:normAutofit/>
          </a:bodyPr>
          <a:lstStyle/>
          <a:p>
            <a:pPr algn="just">
              <a:buFont typeface="Wingdings" pitchFamily="2" charset="2"/>
              <a:buChar char="Ø"/>
            </a:pPr>
            <a:r>
              <a:rPr lang="en-US" sz="2400" dirty="0"/>
              <a:t>Once you connect as a user to the cloud the entire data, documents, images etc. are stored in the cloud will be accessible by the user.</a:t>
            </a:r>
          </a:p>
          <a:p>
            <a:pPr algn="just">
              <a:buFont typeface="Wingdings" pitchFamily="2" charset="2"/>
              <a:buChar char="Ø"/>
            </a:pPr>
            <a:r>
              <a:rPr lang="en-US" sz="2400" dirty="0"/>
              <a:t>Therefore you can easily share the data or images with other users.</a:t>
            </a:r>
          </a:p>
          <a:p>
            <a:pPr algn="just">
              <a:buFont typeface="Wingdings" pitchFamily="2" charset="2"/>
              <a:buChar char="Ø"/>
            </a:pPr>
            <a:r>
              <a:rPr lang="en-US" sz="2400" dirty="0"/>
              <a:t>If your system is accessed by another person then you too get access to use that person’s computer.</a:t>
            </a:r>
          </a:p>
          <a:p>
            <a:pPr>
              <a:buFont typeface="Wingdings"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24110"/>
            <a:ext cx="7239001" cy="1280890"/>
          </a:xfrm>
        </p:spPr>
        <p:txBody>
          <a:bodyPr/>
          <a:lstStyle/>
          <a:p>
            <a:r>
              <a:rPr lang="en-US" dirty="0"/>
              <a:t>Continue…</a:t>
            </a:r>
          </a:p>
        </p:txBody>
      </p:sp>
      <p:sp>
        <p:nvSpPr>
          <p:cNvPr id="3" name="Content Placeholder 2"/>
          <p:cNvSpPr>
            <a:spLocks noGrp="1"/>
          </p:cNvSpPr>
          <p:nvPr>
            <p:ph idx="1"/>
          </p:nvPr>
        </p:nvSpPr>
        <p:spPr>
          <a:xfrm>
            <a:off x="1295400" y="1371600"/>
            <a:ext cx="7772399" cy="4539622"/>
          </a:xfrm>
        </p:spPr>
        <p:txBody>
          <a:bodyPr>
            <a:noAutofit/>
          </a:bodyPr>
          <a:lstStyle/>
          <a:p>
            <a:pPr algn="just">
              <a:buFont typeface="Wingdings" panose="05000000000000000000" pitchFamily="2" charset="2"/>
              <a:buChar char="Ø"/>
            </a:pPr>
            <a:r>
              <a:rPr lang="en-IN" sz="2200" dirty="0"/>
              <a:t>The above figure  is the logical layout of a transactional system. </a:t>
            </a:r>
          </a:p>
          <a:p>
            <a:pPr algn="just">
              <a:buFont typeface="Wingdings" panose="05000000000000000000" pitchFamily="2" charset="2"/>
              <a:buChar char="Ø"/>
            </a:pPr>
            <a:r>
              <a:rPr lang="en-IN" sz="2200" dirty="0"/>
              <a:t>In this type of architecture, the data stored in the database is modelled by the application server and enables the user to interact with the data through a web-based user interface. </a:t>
            </a:r>
          </a:p>
          <a:p>
            <a:pPr algn="just">
              <a:buFont typeface="Wingdings" panose="05000000000000000000" pitchFamily="2" charset="2"/>
              <a:buChar char="Ø"/>
            </a:pPr>
            <a:r>
              <a:rPr lang="en-IN" sz="2200" dirty="0"/>
              <a:t>Most of the web applications and websites that we use in our daily life are various forms of transactional system. </a:t>
            </a:r>
          </a:p>
          <a:p>
            <a:pPr algn="just">
              <a:buFont typeface="Wingdings" panose="05000000000000000000" pitchFamily="2" charset="2"/>
              <a:buChar char="Ø"/>
            </a:pPr>
            <a:r>
              <a:rPr lang="en-IN" sz="2200" dirty="0"/>
              <a:t>By forming all components into a cluster, we can achieve high availability and hide the business/presentation tier behind a load balancer.</a:t>
            </a:r>
            <a:endParaRPr lang="en-US" sz="2200" dirty="0"/>
          </a:p>
          <a:p>
            <a:pPr algn="just">
              <a:buFont typeface="Wingdings" panose="05000000000000000000" pitchFamily="2" charset="2"/>
              <a:buChar char="Ø"/>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50</a:t>
            </a:fld>
            <a:endParaRPr lang="en-US" dirty="0"/>
          </a:p>
        </p:txBody>
      </p:sp>
    </p:spTree>
    <p:extLst>
      <p:ext uri="{BB962C8B-B14F-4D97-AF65-F5344CB8AC3E}">
        <p14:creationId xmlns:p14="http://schemas.microsoft.com/office/powerpoint/2010/main" val="26941145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85800"/>
            <a:ext cx="7696199" cy="1158240"/>
          </a:xfrm>
        </p:spPr>
        <p:txBody>
          <a:bodyPr>
            <a:normAutofit fontScale="90000"/>
          </a:bodyPr>
          <a:lstStyle/>
          <a:p>
            <a:r>
              <a:rPr lang="en-IN" dirty="0"/>
              <a:t>2.5  CLOUD COMPUTING ARCHITECTURE</a:t>
            </a:r>
            <a:br>
              <a:rPr lang="en-US" dirty="0"/>
            </a:br>
            <a:endParaRPr lang="en-US" dirty="0"/>
          </a:p>
        </p:txBody>
      </p:sp>
      <p:sp>
        <p:nvSpPr>
          <p:cNvPr id="3" name="Content Placeholder 2"/>
          <p:cNvSpPr>
            <a:spLocks noGrp="1"/>
          </p:cNvSpPr>
          <p:nvPr>
            <p:ph idx="1"/>
          </p:nvPr>
        </p:nvSpPr>
        <p:spPr>
          <a:xfrm>
            <a:off x="1295400" y="1752600"/>
            <a:ext cx="7848599" cy="4267200"/>
          </a:xfrm>
        </p:spPr>
        <p:txBody>
          <a:bodyPr>
            <a:noAutofit/>
          </a:bodyPr>
          <a:lstStyle/>
          <a:p>
            <a:pPr algn="just">
              <a:buFont typeface="Wingdings" panose="05000000000000000000" pitchFamily="2" charset="2"/>
              <a:buChar char="Ø"/>
            </a:pPr>
            <a:r>
              <a:rPr lang="en-IN" sz="2200" dirty="0"/>
              <a:t>The cloud computing architecture consists of cloud services, middleware, software components, resources, their geo-location, the externally noticeable attributes among them and their relationships. </a:t>
            </a:r>
          </a:p>
          <a:p>
            <a:pPr algn="just">
              <a:buFont typeface="Wingdings" panose="05000000000000000000" pitchFamily="2" charset="2"/>
              <a:buChar char="Ø"/>
            </a:pPr>
            <a:r>
              <a:rPr lang="en-IN" sz="2200" dirty="0"/>
              <a:t>In cloud computing, security mainly depends on choosing the right architecture for the right application.</a:t>
            </a:r>
          </a:p>
          <a:p>
            <a:pPr algn="just">
              <a:buFont typeface="Wingdings" panose="05000000000000000000" pitchFamily="2" charset="2"/>
              <a:buChar char="Ø"/>
            </a:pPr>
            <a:r>
              <a:rPr lang="en-IN" sz="2200" dirty="0"/>
              <a:t>If they are using a cloud platform Enterprises should realize the individual requirements of their applications and understand the corresponding architecture. </a:t>
            </a: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51</a:t>
            </a:fld>
            <a:endParaRPr lang="en-US" dirty="0"/>
          </a:p>
        </p:txBody>
      </p:sp>
    </p:spTree>
    <p:extLst>
      <p:ext uri="{BB962C8B-B14F-4D97-AF65-F5344CB8AC3E}">
        <p14:creationId xmlns:p14="http://schemas.microsoft.com/office/powerpoint/2010/main" val="31452878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371600"/>
            <a:ext cx="7848599" cy="4539622"/>
          </a:xfrm>
        </p:spPr>
        <p:txBody>
          <a:bodyPr>
            <a:noAutofit/>
          </a:bodyPr>
          <a:lstStyle/>
          <a:p>
            <a:pPr algn="just" hangingPunct="0">
              <a:buFont typeface="Wingdings" panose="05000000000000000000" pitchFamily="2" charset="2"/>
              <a:buChar char="Ø"/>
            </a:pPr>
            <a:r>
              <a:rPr lang="en-IN" sz="2200" dirty="0"/>
              <a:t>The architecture consists of two distinct sections namely:</a:t>
            </a:r>
            <a:endParaRPr lang="en-US" sz="2200" dirty="0"/>
          </a:p>
          <a:p>
            <a:pPr marL="514350" lvl="0" indent="-514350" algn="just" hangingPunct="0">
              <a:buFont typeface="+mj-lt"/>
              <a:buAutoNum type="arabicPeriod"/>
            </a:pPr>
            <a:r>
              <a:rPr lang="en-IN" sz="2200" dirty="0"/>
              <a:t>Front end where the client interacts.</a:t>
            </a:r>
            <a:endParaRPr lang="en-US" sz="2200" dirty="0"/>
          </a:p>
          <a:p>
            <a:pPr marL="514350" lvl="0" indent="-514350" algn="just" hangingPunct="0">
              <a:buFont typeface="+mj-lt"/>
              <a:buAutoNum type="arabicPeriod"/>
            </a:pPr>
            <a:r>
              <a:rPr lang="en-IN" sz="2200" dirty="0"/>
              <a:t>Back end is the cloud section.</a:t>
            </a:r>
            <a:endParaRPr lang="en-US" sz="2200" dirty="0"/>
          </a:p>
          <a:p>
            <a:pPr marL="0" indent="0" algn="just" hangingPunct="0">
              <a:buNone/>
            </a:pPr>
            <a:r>
              <a:rPr lang="en-IN" sz="2200" b="1" dirty="0"/>
              <a:t>Front End :</a:t>
            </a:r>
            <a:endParaRPr lang="en-US" sz="2200" dirty="0"/>
          </a:p>
          <a:p>
            <a:pPr algn="just">
              <a:buFont typeface="Wingdings" panose="05000000000000000000" pitchFamily="2" charset="2"/>
              <a:buChar char="Ø"/>
            </a:pPr>
            <a:r>
              <a:rPr lang="en-IN" sz="2200" dirty="0"/>
              <a:t>The front end consists of some applications and client devices through which the user can access the cloud computing system. </a:t>
            </a:r>
          </a:p>
          <a:p>
            <a:pPr algn="just">
              <a:buFont typeface="Wingdings" panose="05000000000000000000" pitchFamily="2" charset="2"/>
              <a:buChar char="Ø"/>
            </a:pPr>
            <a:r>
              <a:rPr lang="en-IN" sz="2200" dirty="0"/>
              <a:t>All computing systems do not facilitate the similar interface to the users. </a:t>
            </a:r>
          </a:p>
          <a:p>
            <a:pPr algn="just">
              <a:buFont typeface="Wingdings" panose="05000000000000000000" pitchFamily="2" charset="2"/>
              <a:buChar char="Ø"/>
            </a:pPr>
            <a:r>
              <a:rPr lang="en-IN" sz="2200" dirty="0"/>
              <a:t>Web services like e-mails use existing web browsers like Firefox or Internet Explorer.</a:t>
            </a: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52</a:t>
            </a:fld>
            <a:endParaRPr lang="en-US" dirty="0"/>
          </a:p>
        </p:txBody>
      </p:sp>
    </p:spTree>
    <p:extLst>
      <p:ext uri="{BB962C8B-B14F-4D97-AF65-F5344CB8AC3E}">
        <p14:creationId xmlns:p14="http://schemas.microsoft.com/office/powerpoint/2010/main" val="480590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371600"/>
            <a:ext cx="7848599" cy="4539622"/>
          </a:xfrm>
        </p:spPr>
        <p:txBody>
          <a:bodyPr>
            <a:noAutofit/>
          </a:bodyPr>
          <a:lstStyle/>
          <a:p>
            <a:pPr marL="0" indent="0" algn="just" hangingPunct="0">
              <a:buNone/>
            </a:pPr>
            <a:r>
              <a:rPr lang="en-IN" sz="2200" b="1" dirty="0"/>
              <a:t>Back End:</a:t>
            </a:r>
            <a:endParaRPr lang="en-US" sz="2200" dirty="0"/>
          </a:p>
          <a:p>
            <a:pPr algn="just">
              <a:buFont typeface="Wingdings" panose="05000000000000000000" pitchFamily="2" charset="2"/>
              <a:buChar char="Ø"/>
            </a:pPr>
            <a:r>
              <a:rPr lang="en-IN" sz="2200" dirty="0"/>
              <a:t>In cloud computing the term back end refers to the cloud itself which comprises of servers, computers and data storage systems that can be accessed by the users. </a:t>
            </a:r>
          </a:p>
          <a:p>
            <a:pPr algn="just">
              <a:buFont typeface="Wingdings" panose="05000000000000000000" pitchFamily="2" charset="2"/>
              <a:buChar char="Ø"/>
            </a:pPr>
            <a:r>
              <a:rPr lang="en-IN" sz="2200" dirty="0"/>
              <a:t>A cloud computing system contains any type of web application programs like data processing, video games, entertainment and software development. </a:t>
            </a:r>
          </a:p>
          <a:p>
            <a:pPr algn="just">
              <a:buFont typeface="Wingdings" panose="05000000000000000000" pitchFamily="2" charset="2"/>
              <a:buChar char="Ø"/>
            </a:pPr>
            <a:r>
              <a:rPr lang="en-IN" sz="2200" dirty="0"/>
              <a:t>Generally, every application would have its own serve</a:t>
            </a:r>
            <a:r>
              <a:rPr lang="en-IN" sz="2200" b="1" dirty="0"/>
              <a:t>r</a:t>
            </a:r>
            <a:r>
              <a:rPr lang="en-IN" sz="2200" dirty="0"/>
              <a:t> for services. </a:t>
            </a:r>
          </a:p>
          <a:p>
            <a:pPr algn="just">
              <a:buFont typeface="Wingdings" panose="05000000000000000000" pitchFamily="2" charset="2"/>
              <a:buChar char="Ø"/>
            </a:pPr>
            <a:r>
              <a:rPr lang="en-IN" sz="2200" dirty="0"/>
              <a:t>To administrate the entire cloud computing system, a central server is established. </a:t>
            </a: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53</a:t>
            </a:fld>
            <a:endParaRPr lang="en-US" dirty="0"/>
          </a:p>
        </p:txBody>
      </p:sp>
    </p:spTree>
    <p:extLst>
      <p:ext uri="{BB962C8B-B14F-4D97-AF65-F5344CB8AC3E}">
        <p14:creationId xmlns:p14="http://schemas.microsoft.com/office/powerpoint/2010/main" val="19475632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371600"/>
            <a:ext cx="7848599" cy="4539622"/>
          </a:xfrm>
        </p:spPr>
        <p:txBody>
          <a:bodyPr>
            <a:normAutofit/>
          </a:bodyPr>
          <a:lstStyle/>
          <a:p>
            <a:pPr algn="just">
              <a:buFont typeface="Wingdings" panose="05000000000000000000" pitchFamily="2" charset="2"/>
              <a:buChar char="Ø"/>
            </a:pPr>
            <a:r>
              <a:rPr lang="en-IN" sz="2200" dirty="0"/>
              <a:t>It manages the traffic and also monitors the client’s demand to make sure that the entire task of the system works well without any complexity. </a:t>
            </a:r>
          </a:p>
          <a:p>
            <a:pPr algn="just">
              <a:buFont typeface="Wingdings" panose="05000000000000000000" pitchFamily="2" charset="2"/>
              <a:buChar char="Ø"/>
            </a:pPr>
            <a:r>
              <a:rPr lang="en-IN" sz="2200" dirty="0"/>
              <a:t>The server follows some set of rules called as protocols. </a:t>
            </a:r>
          </a:p>
          <a:p>
            <a:pPr algn="just">
              <a:buFont typeface="Wingdings" panose="05000000000000000000" pitchFamily="2" charset="2"/>
              <a:buChar char="Ø"/>
            </a:pPr>
            <a:r>
              <a:rPr lang="en-IN" sz="2200" dirty="0"/>
              <a:t>It uses a special type of software known as middleware which communicates with the users who are connected to the cloud server. </a:t>
            </a:r>
          </a:p>
          <a:p>
            <a:pPr algn="just">
              <a:buFont typeface="Wingdings" panose="05000000000000000000" pitchFamily="2" charset="2"/>
              <a:buChar char="Ø"/>
            </a:pPr>
            <a:r>
              <a:rPr lang="en-IN" sz="2200" dirty="0"/>
              <a:t>If the service provider has many customers, then there is a great demand for vast storage space. The cloud computing system must maintain a copy of client’s data which is known as redundancy. </a:t>
            </a:r>
            <a:endParaRPr lang="en-US" sz="2200" dirty="0"/>
          </a:p>
          <a:p>
            <a:pPr marL="0" indent="0" algn="just">
              <a:buNone/>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54</a:t>
            </a:fld>
            <a:endParaRPr lang="en-US" dirty="0"/>
          </a:p>
        </p:txBody>
      </p:sp>
    </p:spTree>
    <p:extLst>
      <p:ext uri="{BB962C8B-B14F-4D97-AF65-F5344CB8AC3E}">
        <p14:creationId xmlns:p14="http://schemas.microsoft.com/office/powerpoint/2010/main" val="26776122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152908"/>
            <a:ext cx="7696200" cy="4181092"/>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3" name="Slide Number Placeholder 2"/>
          <p:cNvSpPr>
            <a:spLocks noGrp="1"/>
          </p:cNvSpPr>
          <p:nvPr>
            <p:ph type="sldNum" sz="quarter" idx="12"/>
          </p:nvPr>
        </p:nvSpPr>
        <p:spPr/>
        <p:txBody>
          <a:bodyPr/>
          <a:lstStyle/>
          <a:p>
            <a:fld id="{E2FB42BE-8E75-4F81-B576-FFD78C82528D}" type="slidenum">
              <a:rPr lang="en-US" smtClean="0"/>
              <a:pPr/>
              <a:t>55</a:t>
            </a:fld>
            <a:endParaRPr lang="en-US" dirty="0"/>
          </a:p>
        </p:txBody>
      </p:sp>
    </p:spTree>
    <p:extLst>
      <p:ext uri="{BB962C8B-B14F-4D97-AF65-F5344CB8AC3E}">
        <p14:creationId xmlns:p14="http://schemas.microsoft.com/office/powerpoint/2010/main" val="32770727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447799"/>
            <a:ext cx="7696199" cy="4688009"/>
          </a:xfrm>
        </p:spPr>
        <p:txBody>
          <a:bodyPr>
            <a:noAutofit/>
          </a:bodyPr>
          <a:lstStyle/>
          <a:p>
            <a:pPr algn="just">
              <a:buFont typeface="Wingdings" panose="05000000000000000000" pitchFamily="2" charset="2"/>
              <a:buChar char="Ø"/>
            </a:pPr>
            <a:r>
              <a:rPr lang="en-IN" sz="2400" b="1" dirty="0"/>
              <a:t>Advantages of Cloud Computing Architecture:</a:t>
            </a:r>
          </a:p>
          <a:p>
            <a:pPr marL="514350" lvl="0" indent="-514350" algn="just">
              <a:buFont typeface="+mj-lt"/>
              <a:buAutoNum type="arabicPeriod"/>
            </a:pPr>
            <a:r>
              <a:rPr lang="en-IN" sz="2400" dirty="0"/>
              <a:t>Minimum effort of the administrator is required.</a:t>
            </a:r>
            <a:endParaRPr lang="en-US" sz="2400" dirty="0"/>
          </a:p>
          <a:p>
            <a:pPr marL="514350" lvl="0" indent="-514350" algn="just">
              <a:buFont typeface="+mj-lt"/>
              <a:buAutoNum type="arabicPeriod"/>
            </a:pPr>
            <a:r>
              <a:rPr lang="en-US" sz="2400" dirty="0"/>
              <a:t>Pay as you go i.e. Contract flexibility. </a:t>
            </a:r>
          </a:p>
          <a:p>
            <a:pPr marL="514350" lvl="0" indent="-514350" algn="just">
              <a:buFont typeface="+mj-lt"/>
              <a:buAutoNum type="arabicPeriod"/>
            </a:pPr>
            <a:r>
              <a:rPr lang="en-US" sz="2400" dirty="0"/>
              <a:t>Elasticity and availability.</a:t>
            </a:r>
          </a:p>
          <a:p>
            <a:pPr marL="514350" lvl="0" indent="-514350" algn="just">
              <a:buFont typeface="+mj-lt"/>
              <a:buAutoNum type="arabicPeriod"/>
            </a:pPr>
            <a:r>
              <a:rPr lang="en-US" sz="2400" dirty="0"/>
              <a:t>Quick application deployment.</a:t>
            </a:r>
          </a:p>
          <a:p>
            <a:pPr marL="514350" lvl="0" indent="-514350" algn="just">
              <a:buFont typeface="+mj-lt"/>
              <a:buAutoNum type="arabicPeriod"/>
            </a:pPr>
            <a:r>
              <a:rPr lang="en-US" sz="2400" dirty="0"/>
              <a:t>Easy to manage.</a:t>
            </a:r>
          </a:p>
          <a:p>
            <a:pPr marL="514350" lvl="0" indent="-514350" algn="just">
              <a:buFont typeface="+mj-lt"/>
              <a:buAutoNum type="arabicPeriod"/>
            </a:pPr>
            <a:r>
              <a:rPr lang="en-US" sz="2400" dirty="0"/>
              <a:t>More efficient usage.</a:t>
            </a:r>
          </a:p>
          <a:p>
            <a:pPr marL="514350" lvl="0" indent="-514350" algn="just">
              <a:buFont typeface="+mj-lt"/>
              <a:buAutoNum type="arabicPeriod"/>
            </a:pPr>
            <a:r>
              <a:rPr lang="en-US" sz="2400" dirty="0"/>
              <a:t>Rapid deployment.</a:t>
            </a:r>
          </a:p>
          <a:p>
            <a:pPr algn="just">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56</a:t>
            </a:fld>
            <a:endParaRPr lang="en-US" dirty="0"/>
          </a:p>
        </p:txBody>
      </p:sp>
    </p:spTree>
    <p:extLst>
      <p:ext uri="{BB962C8B-B14F-4D97-AF65-F5344CB8AC3E}">
        <p14:creationId xmlns:p14="http://schemas.microsoft.com/office/powerpoint/2010/main" val="26654905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normAutofit fontScale="90000"/>
          </a:bodyPr>
          <a:lstStyle/>
          <a:p>
            <a:r>
              <a:rPr lang="en-IN" dirty="0"/>
              <a:t>2.6  VALUE OF CLOUD COMPUTING</a:t>
            </a:r>
            <a:br>
              <a:rPr lang="en-US" dirty="0"/>
            </a:br>
            <a:endParaRPr lang="en-US" dirty="0"/>
          </a:p>
        </p:txBody>
      </p:sp>
      <p:sp>
        <p:nvSpPr>
          <p:cNvPr id="3" name="Content Placeholder 2"/>
          <p:cNvSpPr>
            <a:spLocks noGrp="1"/>
          </p:cNvSpPr>
          <p:nvPr>
            <p:ph idx="1"/>
          </p:nvPr>
        </p:nvSpPr>
        <p:spPr>
          <a:xfrm>
            <a:off x="1371601" y="1371600"/>
            <a:ext cx="7772399" cy="4539622"/>
          </a:xfrm>
        </p:spPr>
        <p:txBody>
          <a:bodyPr>
            <a:normAutofit/>
          </a:bodyPr>
          <a:lstStyle/>
          <a:p>
            <a:pPr algn="just">
              <a:buFont typeface="Wingdings" panose="05000000000000000000" pitchFamily="2" charset="2"/>
              <a:buChar char="Ø"/>
            </a:pPr>
            <a:r>
              <a:rPr lang="en-IN" sz="2400" dirty="0"/>
              <a:t>Cloud computing offers new opportunities for developers and users, as it is based on the shared multi-user standards. </a:t>
            </a:r>
          </a:p>
          <a:p>
            <a:pPr algn="just">
              <a:buFont typeface="Wingdings" panose="05000000000000000000" pitchFamily="2" charset="2"/>
              <a:buChar char="Ø"/>
            </a:pPr>
            <a:r>
              <a:rPr lang="en-IN" sz="2400" dirty="0"/>
              <a:t>The ability of using the shared resources on a pay-by-use basis offers system characteristics which completely changes the financial aspect of IT infrastructure, permits innovative business models and allows access to user applications.</a:t>
            </a:r>
            <a:endParaRPr lang="en-US" sz="2400" dirty="0"/>
          </a:p>
          <a:p>
            <a:pPr algn="just">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57</a:t>
            </a:fld>
            <a:endParaRPr lang="en-US" dirty="0"/>
          </a:p>
        </p:txBody>
      </p:sp>
    </p:spTree>
    <p:extLst>
      <p:ext uri="{BB962C8B-B14F-4D97-AF65-F5344CB8AC3E}">
        <p14:creationId xmlns:p14="http://schemas.microsoft.com/office/powerpoint/2010/main" val="4268605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371600"/>
            <a:ext cx="7848599" cy="4876800"/>
          </a:xfrm>
        </p:spPr>
        <p:txBody>
          <a:bodyPr>
            <a:noAutofit/>
          </a:bodyPr>
          <a:lstStyle/>
          <a:p>
            <a:pPr algn="just">
              <a:buFont typeface="Wingdings" panose="05000000000000000000" pitchFamily="2" charset="2"/>
              <a:buChar char="Ø"/>
            </a:pPr>
            <a:r>
              <a:rPr lang="en-IN" sz="2400" dirty="0"/>
              <a:t>A cloud is formed by the integration of data center software and hardware. </a:t>
            </a:r>
          </a:p>
          <a:p>
            <a:pPr algn="just">
              <a:buFont typeface="Wingdings" panose="05000000000000000000" pitchFamily="2" charset="2"/>
              <a:buChar char="Ø"/>
            </a:pPr>
            <a:r>
              <a:rPr lang="en-IN" sz="2400" dirty="0"/>
              <a:t>The service concentrating on the hardware follows the IaaS (Infrastructure as a Service) model. </a:t>
            </a:r>
          </a:p>
          <a:p>
            <a:pPr algn="just">
              <a:buFont typeface="Wingdings" panose="05000000000000000000" pitchFamily="2" charset="2"/>
              <a:buChar char="Ø"/>
            </a:pPr>
            <a:r>
              <a:rPr lang="en-IN" sz="2400" dirty="0"/>
              <a:t>When you append an application and an operating system to the service, the model changes to the SaaS (Software as a Service) model. </a:t>
            </a:r>
          </a:p>
          <a:p>
            <a:pPr algn="just">
              <a:buFont typeface="Wingdings" panose="05000000000000000000" pitchFamily="2" charset="2"/>
              <a:buChar char="Ø"/>
            </a:pPr>
            <a:r>
              <a:rPr lang="en-IN" sz="2400" dirty="0"/>
              <a:t>If the service wants the client to use an entire application stack/software/hardware, then the restrictive model is PaaS (Platform as a Service).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58</a:t>
            </a:fld>
            <a:endParaRPr lang="en-US" dirty="0"/>
          </a:p>
        </p:txBody>
      </p:sp>
    </p:spTree>
    <p:extLst>
      <p:ext uri="{BB962C8B-B14F-4D97-AF65-F5344CB8AC3E}">
        <p14:creationId xmlns:p14="http://schemas.microsoft.com/office/powerpoint/2010/main" val="28551764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Autofit/>
          </a:bodyPr>
          <a:lstStyle/>
          <a:p>
            <a:pPr algn="just" hangingPunct="0">
              <a:buFont typeface="Wingdings" panose="05000000000000000000" pitchFamily="2" charset="2"/>
              <a:buChar char="Ø"/>
            </a:pPr>
            <a:r>
              <a:rPr lang="en-IN" sz="2200" dirty="0"/>
              <a:t>The following are the various reasons for why companies became cloud computing providers:</a:t>
            </a:r>
            <a:endParaRPr lang="en-US" sz="2200" dirty="0"/>
          </a:p>
          <a:p>
            <a:pPr marL="514350" lvl="0" indent="-514350" algn="just">
              <a:buFont typeface="+mj-lt"/>
              <a:buAutoNum type="arabicPeriod"/>
            </a:pPr>
            <a:r>
              <a:rPr lang="en-IN" sz="2200" b="1" i="1" dirty="0"/>
              <a:t>Optimization:</a:t>
            </a:r>
            <a:r>
              <a:rPr lang="en-IN" sz="2200" dirty="0"/>
              <a:t> The existing infrastructure is not utilized absolutely.</a:t>
            </a:r>
            <a:endParaRPr lang="en-US" sz="2200" dirty="0"/>
          </a:p>
          <a:p>
            <a:pPr marL="514350" lvl="0" indent="-514350" algn="just">
              <a:buFont typeface="+mj-lt"/>
              <a:buAutoNum type="arabicPeriod"/>
            </a:pPr>
            <a:r>
              <a:rPr lang="en-IN" sz="2200" b="1" dirty="0"/>
              <a:t>Profit:</a:t>
            </a:r>
            <a:r>
              <a:rPr lang="en-IN" sz="2200" dirty="0"/>
              <a:t> </a:t>
            </a:r>
            <a:r>
              <a:rPr lang="en-US" sz="2200" dirty="0"/>
              <a:t>The financial scale makes this as a commercial business.</a:t>
            </a:r>
          </a:p>
          <a:p>
            <a:pPr marL="514350" lvl="0" indent="-514350" algn="just">
              <a:buFont typeface="+mj-lt"/>
              <a:buAutoNum type="arabicPeriod"/>
            </a:pPr>
            <a:r>
              <a:rPr lang="en-IN" sz="2200" b="1" dirty="0"/>
              <a:t>Platform:</a:t>
            </a:r>
            <a:r>
              <a:rPr lang="en-IN" sz="2200" dirty="0"/>
              <a:t> The cloud computing provider can turn into a hub master at the data center of many Independent Software Vendor (ISV) offerings. </a:t>
            </a:r>
            <a:endParaRPr lang="en-US" sz="2200" dirty="0"/>
          </a:p>
          <a:p>
            <a:pPr marL="514350" lvl="0" indent="-514350" algn="just">
              <a:buFont typeface="+mj-lt"/>
              <a:buAutoNum type="arabicPeriod"/>
            </a:pPr>
            <a:r>
              <a:rPr lang="en-IN" sz="2200" b="1" dirty="0"/>
              <a:t>Strategic:</a:t>
            </a:r>
            <a:r>
              <a:rPr lang="en-IN" sz="2200" dirty="0"/>
              <a:t> The cloud computing platform extends the products of a company and protects their agreement.</a:t>
            </a:r>
            <a:endParaRPr lang="en-US" sz="2200" dirty="0"/>
          </a:p>
          <a:p>
            <a:pPr marL="0" indent="0" algn="just">
              <a:buNone/>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59</a:t>
            </a:fld>
            <a:endParaRPr lang="en-US" dirty="0"/>
          </a:p>
        </p:txBody>
      </p:sp>
    </p:spTree>
    <p:extLst>
      <p:ext uri="{BB962C8B-B14F-4D97-AF65-F5344CB8AC3E}">
        <p14:creationId xmlns:p14="http://schemas.microsoft.com/office/powerpoint/2010/main" val="190061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2.1.2 Task centric</a:t>
            </a:r>
          </a:p>
        </p:txBody>
      </p:sp>
      <p:sp>
        <p:nvSpPr>
          <p:cNvPr id="3" name="Content Placeholder 2"/>
          <p:cNvSpPr>
            <a:spLocks noGrp="1"/>
          </p:cNvSpPr>
          <p:nvPr>
            <p:ph idx="1"/>
          </p:nvPr>
        </p:nvSpPr>
        <p:spPr>
          <a:xfrm>
            <a:off x="1371600" y="1676400"/>
            <a:ext cx="7438196" cy="4779336"/>
          </a:xfrm>
        </p:spPr>
        <p:txBody>
          <a:bodyPr>
            <a:normAutofit/>
          </a:bodyPr>
          <a:lstStyle/>
          <a:p>
            <a:pPr algn="just">
              <a:buFont typeface="Wingdings" pitchFamily="2" charset="2"/>
              <a:buChar char="Ø"/>
            </a:pPr>
            <a:r>
              <a:rPr lang="en-US" sz="2400" dirty="0"/>
              <a:t>The cloud mainly focuses on whether the user requirement is fulfilled or not.</a:t>
            </a:r>
          </a:p>
          <a:p>
            <a:pPr algn="just">
              <a:buFont typeface="Wingdings" pitchFamily="2" charset="2"/>
              <a:buChar char="Ø"/>
            </a:pPr>
            <a:r>
              <a:rPr lang="en-US" sz="2400" dirty="0"/>
              <a:t>It also makes us how the application can assure it for the user but not on the application.</a:t>
            </a:r>
          </a:p>
          <a:p>
            <a:pPr algn="just">
              <a:buFont typeface="Wingdings" pitchFamily="2" charset="2"/>
              <a:buChar char="Ø"/>
            </a:pPr>
            <a:r>
              <a:rPr lang="en-US" sz="2400" dirty="0"/>
              <a:t>It also shows what it can perform.</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a:t>
            </a:fld>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447800"/>
            <a:ext cx="7772399" cy="4463422"/>
          </a:xfrm>
        </p:spPr>
        <p:txBody>
          <a:bodyPr>
            <a:normAutofit/>
          </a:bodyPr>
          <a:lstStyle/>
          <a:p>
            <a:pPr marL="514350" lvl="0" indent="-514350" algn="just">
              <a:buFont typeface="+mj-lt"/>
              <a:buAutoNum type="arabicPeriod" startAt="5"/>
            </a:pPr>
            <a:r>
              <a:rPr lang="en-IN" sz="2400" b="1" dirty="0"/>
              <a:t>Extension:</a:t>
            </a:r>
            <a:r>
              <a:rPr lang="en-IN" sz="2400" dirty="0"/>
              <a:t> The cloud computing platform extends the customer relationships by offering additional services.</a:t>
            </a:r>
            <a:endParaRPr lang="en-US" sz="2400" dirty="0"/>
          </a:p>
          <a:p>
            <a:pPr marL="514350" lvl="0" indent="-514350" algn="just">
              <a:buFont typeface="+mj-lt"/>
              <a:buAutoNum type="arabicPeriod" startAt="5"/>
            </a:pPr>
            <a:r>
              <a:rPr lang="en-IN" sz="2400" b="1" dirty="0"/>
              <a:t>Presence:</a:t>
            </a:r>
            <a:r>
              <a:rPr lang="en-IN" sz="2400" dirty="0"/>
              <a:t> Establish a presence before a large competitor came into existence in the market.</a:t>
            </a:r>
            <a:endParaRPr lang="en-US" sz="2400" dirty="0"/>
          </a:p>
          <a:p>
            <a:pPr lvl="0" algn="just">
              <a:buFont typeface="Wingdings" panose="05000000000000000000" pitchFamily="2" charset="2"/>
              <a:buChar char="Ø"/>
            </a:pPr>
            <a:r>
              <a:rPr lang="en-IN" sz="2400" dirty="0"/>
              <a:t>The development of cloud computing is compared to the hardware companies which are facing difficulty depending on the proprietary silicon cost to develop their products </a:t>
            </a:r>
            <a:r>
              <a:rPr lang="en-US" sz="2400" dirty="0"/>
              <a:t>because a semiconductor production costs several billion dollars to produce.</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60</a:t>
            </a:fld>
            <a:endParaRPr lang="en-US" dirty="0"/>
          </a:p>
        </p:txBody>
      </p:sp>
    </p:spTree>
    <p:extLst>
      <p:ext uri="{BB962C8B-B14F-4D97-AF65-F5344CB8AC3E}">
        <p14:creationId xmlns:p14="http://schemas.microsoft.com/office/powerpoint/2010/main" val="10291479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0" y="1295400"/>
            <a:ext cx="7848599" cy="4615822"/>
          </a:xfrm>
        </p:spPr>
        <p:txBody>
          <a:bodyPr>
            <a:normAutofit/>
          </a:bodyPr>
          <a:lstStyle/>
          <a:p>
            <a:pPr algn="just" hangingPunct="0">
              <a:buFont typeface="Wingdings" panose="05000000000000000000" pitchFamily="2" charset="2"/>
              <a:buChar char="Ø"/>
            </a:pPr>
            <a:r>
              <a:rPr lang="en-US" sz="2400" dirty="0"/>
              <a:t>Therefore, the companies like AMD, EVGA are having severe drawbacks, where as Intel had their own fab (self-contained semiconductor assembly line) facilities. </a:t>
            </a:r>
          </a:p>
          <a:p>
            <a:pPr marL="0" indent="0" algn="just" hangingPunct="0">
              <a:buNone/>
            </a:pPr>
            <a:r>
              <a:rPr lang="en-US" sz="2400" b="1" dirty="0"/>
              <a:t>Choices for an IT Infrastructure:</a:t>
            </a:r>
            <a:endParaRPr lang="en-US" sz="2400" dirty="0"/>
          </a:p>
          <a:p>
            <a:pPr algn="just" hangingPunct="0">
              <a:buFont typeface="Wingdings" panose="05000000000000000000" pitchFamily="2" charset="2"/>
              <a:buChar char="Ø"/>
            </a:pPr>
            <a:r>
              <a:rPr lang="en-US" sz="2400" dirty="0"/>
              <a:t>There are two approaches to build an IT infrastructure against which the cloud competes:</a:t>
            </a:r>
          </a:p>
          <a:p>
            <a:pPr marL="514350" lvl="0" indent="-514350" algn="just" hangingPunct="0">
              <a:buFont typeface="+mj-lt"/>
              <a:buAutoNum type="arabicPeriod"/>
            </a:pPr>
            <a:r>
              <a:rPr lang="en-US" sz="2400" dirty="0"/>
              <a:t>Internal IT infrastructure and support. </a:t>
            </a:r>
          </a:p>
          <a:p>
            <a:pPr marL="514350" indent="-514350" algn="just" hangingPunct="0">
              <a:buFont typeface="+mj-lt"/>
              <a:buAutoNum type="arabicPeriod"/>
            </a:pPr>
            <a:r>
              <a:rPr lang="en-US" sz="2400" dirty="0"/>
              <a:t>Outsourcing to managed services. </a:t>
            </a:r>
          </a:p>
          <a:p>
            <a:pPr marL="0" indent="0" algn="just">
              <a:buNone/>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61</a:t>
            </a:fld>
            <a:endParaRPr lang="en-US" dirty="0"/>
          </a:p>
        </p:txBody>
      </p:sp>
    </p:spTree>
    <p:extLst>
      <p:ext uri="{BB962C8B-B14F-4D97-AF65-F5344CB8AC3E}">
        <p14:creationId xmlns:p14="http://schemas.microsoft.com/office/powerpoint/2010/main" val="27368374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371600"/>
            <a:ext cx="7772399" cy="4539622"/>
          </a:xfrm>
        </p:spPr>
        <p:txBody>
          <a:bodyPr>
            <a:normAutofit/>
          </a:bodyPr>
          <a:lstStyle/>
          <a:p>
            <a:pPr algn="just" hangingPunct="0">
              <a:buFont typeface="Wingdings" panose="05000000000000000000" pitchFamily="2" charset="2"/>
              <a:buChar char="Ø"/>
            </a:pPr>
            <a:r>
              <a:rPr lang="en-US" sz="2400" dirty="0"/>
              <a:t>In internal IT infrastructure and support you own the infrastructure and can pay for your staff or contract employees to maintain the infrastructure. </a:t>
            </a:r>
          </a:p>
          <a:p>
            <a:pPr algn="just" hangingPunct="0">
              <a:buFont typeface="Wingdings" panose="05000000000000000000" pitchFamily="2" charset="2"/>
              <a:buChar char="Ø"/>
            </a:pPr>
            <a:r>
              <a:rPr lang="en-US" sz="2400" dirty="0"/>
              <a:t>When the infrastructure fails, there is no replacement which leads to loss.</a:t>
            </a:r>
          </a:p>
          <a:p>
            <a:pPr algn="just">
              <a:buFont typeface="Wingdings" panose="05000000000000000000" pitchFamily="2" charset="2"/>
              <a:buChar char="Ø"/>
            </a:pPr>
            <a:r>
              <a:rPr lang="en-US" sz="2400" dirty="0"/>
              <a:t>Outsourcing to managed services has similar advantages like a cloud. </a:t>
            </a:r>
          </a:p>
          <a:p>
            <a:pPr algn="just">
              <a:buFont typeface="Wingdings" panose="05000000000000000000" pitchFamily="2" charset="2"/>
              <a:buChar char="Ø"/>
            </a:pPr>
            <a:r>
              <a:rPr lang="en-US" sz="2400" dirty="0"/>
              <a:t>In this you pay a fixed fee for someone to have autonomous servers and make sure that they maintain your servers.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62</a:t>
            </a:fld>
            <a:endParaRPr lang="en-US" dirty="0"/>
          </a:p>
        </p:txBody>
      </p:sp>
    </p:spTree>
    <p:extLst>
      <p:ext uri="{BB962C8B-B14F-4D97-AF65-F5344CB8AC3E}">
        <p14:creationId xmlns:p14="http://schemas.microsoft.com/office/powerpoint/2010/main" val="27461737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152908"/>
            <a:ext cx="7848599" cy="4758314"/>
          </a:xfrm>
        </p:spPr>
        <p:txBody>
          <a:bodyPr>
            <a:noAutofit/>
          </a:bodyPr>
          <a:lstStyle/>
          <a:p>
            <a:pPr algn="just" hangingPunct="0">
              <a:buFont typeface="Wingdings" panose="05000000000000000000" pitchFamily="2" charset="2"/>
              <a:buChar char="Ø"/>
            </a:pPr>
            <a:r>
              <a:rPr lang="en-US" sz="2200" dirty="0"/>
              <a:t>If a server declines or fails, then it is the responsibility of the managed service company to replace it immediately.</a:t>
            </a:r>
          </a:p>
          <a:p>
            <a:pPr marL="0" indent="0" algn="just" hangingPunct="0">
              <a:buNone/>
            </a:pPr>
            <a:r>
              <a:rPr lang="en-US" sz="2200" b="1" dirty="0"/>
              <a:t>Economics:</a:t>
            </a:r>
            <a:endParaRPr lang="en-US" sz="2200" dirty="0"/>
          </a:p>
          <a:p>
            <a:pPr algn="just" hangingPunct="0">
              <a:buFont typeface="Wingdings" panose="05000000000000000000" pitchFamily="2" charset="2"/>
              <a:buChar char="Ø"/>
            </a:pPr>
            <a:r>
              <a:rPr lang="en-US" sz="2200" dirty="0"/>
              <a:t>The ‘pay-by-use’ model of cloud computing is significantly inexpensive for a company than ‘paying for everything up front’ model of internally based IT infrastructure.</a:t>
            </a:r>
          </a:p>
          <a:p>
            <a:pPr marL="0" indent="0" algn="just" hangingPunct="0">
              <a:buNone/>
            </a:pPr>
            <a:r>
              <a:rPr lang="en-US" sz="2200" b="1" dirty="0"/>
              <a:t>Capital Cost:</a:t>
            </a:r>
            <a:endParaRPr lang="en-US" sz="2200" dirty="0"/>
          </a:p>
          <a:p>
            <a:pPr algn="just">
              <a:buFont typeface="Wingdings" panose="05000000000000000000" pitchFamily="2" charset="2"/>
              <a:buChar char="Ø"/>
            </a:pPr>
            <a:r>
              <a:rPr lang="en-US" sz="2200" dirty="0"/>
              <a:t>With an internally based IT infrastructure, capital cost is the financial problem. </a:t>
            </a:r>
          </a:p>
          <a:p>
            <a:pPr algn="just">
              <a:buFont typeface="Wingdings" panose="05000000000000000000" pitchFamily="2" charset="2"/>
              <a:buChar char="Ø"/>
            </a:pPr>
            <a:r>
              <a:rPr lang="en-US" sz="2200" dirty="0"/>
              <a:t>It is the cash you pay for resource purchasing prior to entering operations.</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63</a:t>
            </a:fld>
            <a:endParaRPr lang="en-US" dirty="0"/>
          </a:p>
        </p:txBody>
      </p:sp>
    </p:spTree>
    <p:extLst>
      <p:ext uri="{BB962C8B-B14F-4D97-AF65-F5344CB8AC3E}">
        <p14:creationId xmlns:p14="http://schemas.microsoft.com/office/powerpoint/2010/main" val="8036582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Autofit/>
          </a:bodyPr>
          <a:lstStyle/>
          <a:p>
            <a:pPr algn="just" hangingPunct="0">
              <a:buFont typeface="Wingdings" panose="05000000000000000000" pitchFamily="2" charset="2"/>
              <a:buChar char="Ø"/>
            </a:pPr>
            <a:r>
              <a:rPr lang="en-US" sz="2400" dirty="0"/>
              <a:t>For example if you purchase a server, the payment made for the purchase is called the capital cost. </a:t>
            </a:r>
          </a:p>
          <a:p>
            <a:pPr algn="just" hangingPunct="0">
              <a:buFont typeface="Wingdings" panose="05000000000000000000" pitchFamily="2" charset="2"/>
              <a:buChar char="Ø"/>
            </a:pPr>
            <a:r>
              <a:rPr lang="en-US" sz="2400" dirty="0"/>
              <a:t>Therefore, we can easily be aware of the benefits of a server.</a:t>
            </a:r>
          </a:p>
          <a:p>
            <a:pPr marL="0" indent="0" algn="just" hangingPunct="0">
              <a:buNone/>
            </a:pPr>
            <a:r>
              <a:rPr lang="en-US" sz="2400" b="1" dirty="0"/>
              <a:t>Cost Comparison:</a:t>
            </a:r>
            <a:endParaRPr lang="en-US" sz="2400" dirty="0"/>
          </a:p>
          <a:p>
            <a:pPr algn="just">
              <a:buFont typeface="Wingdings" panose="05000000000000000000" pitchFamily="2" charset="2"/>
              <a:buChar char="Ø"/>
            </a:pPr>
            <a:r>
              <a:rPr lang="en-US" sz="2400" dirty="0"/>
              <a:t>The infrastructure of the cloud and managed services are attractive to several companies because they reduce upfront costs and capital investments.</a:t>
            </a:r>
          </a:p>
          <a:p>
            <a:pPr algn="just">
              <a:buFont typeface="Wingdings" panose="05000000000000000000" pitchFamily="2" charset="2"/>
              <a:buChar char="Ø"/>
            </a:pPr>
            <a:r>
              <a:rPr lang="en-US" sz="2400" dirty="0"/>
              <a:t> The cloud has an additional benefit of fixing your costs to accurately what you utilized.</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64</a:t>
            </a:fld>
            <a:endParaRPr lang="en-US" dirty="0"/>
          </a:p>
        </p:txBody>
      </p:sp>
    </p:spTree>
    <p:extLst>
      <p:ext uri="{BB962C8B-B14F-4D97-AF65-F5344CB8AC3E}">
        <p14:creationId xmlns:p14="http://schemas.microsoft.com/office/powerpoint/2010/main" val="31548932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152908"/>
            <a:ext cx="7848599" cy="4758314"/>
          </a:xfrm>
        </p:spPr>
        <p:txBody>
          <a:bodyPr>
            <a:noAutofit/>
          </a:bodyPr>
          <a:lstStyle/>
          <a:p>
            <a:pPr algn="just" hangingPunct="0">
              <a:buFont typeface="Wingdings" panose="05000000000000000000" pitchFamily="2" charset="2"/>
              <a:buChar char="Ø"/>
            </a:pPr>
            <a:r>
              <a:rPr lang="en-US" sz="2400" dirty="0"/>
              <a:t>Software load balancer is a challenging task in both managed services and internal IT infrastructure because of the following two reasons:</a:t>
            </a:r>
          </a:p>
          <a:p>
            <a:pPr marL="514350" lvl="0" indent="-514350" algn="just">
              <a:buFont typeface="+mj-lt"/>
              <a:buAutoNum type="arabicPeriod"/>
            </a:pPr>
            <a:r>
              <a:rPr lang="en-US" sz="2400" dirty="0"/>
              <a:t>A standard server has more chances to fail than a hardware load balancer and a software load balancer. But in case of cloud, we do not have these kinds of issues.</a:t>
            </a:r>
          </a:p>
          <a:p>
            <a:pPr marL="514350" lvl="0" indent="-514350" algn="just">
              <a:buFont typeface="+mj-lt"/>
              <a:buAutoNum type="arabicPeriod"/>
            </a:pPr>
            <a:r>
              <a:rPr lang="en-US" sz="2400" dirty="0"/>
              <a:t>If you want a load balancer which will rise with your IT requirements. Hardware load balancer is capable of accomplishing the task than a software load balancer. We can reasonably add the software load balancers in the cloud.</a:t>
            </a:r>
          </a:p>
          <a:p>
            <a:pPr marL="0" indent="0" algn="just">
              <a:buNone/>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65</a:t>
            </a:fld>
            <a:endParaRPr lang="en-US" dirty="0"/>
          </a:p>
        </p:txBody>
      </p:sp>
    </p:spTree>
    <p:extLst>
      <p:ext uri="{BB962C8B-B14F-4D97-AF65-F5344CB8AC3E}">
        <p14:creationId xmlns:p14="http://schemas.microsoft.com/office/powerpoint/2010/main" val="35926879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799" cy="1280890"/>
          </a:xfrm>
        </p:spPr>
        <p:txBody>
          <a:bodyPr/>
          <a:lstStyle/>
          <a:p>
            <a:r>
              <a:rPr lang="en-US" dirty="0"/>
              <a:t>Continue…</a:t>
            </a:r>
          </a:p>
        </p:txBody>
      </p:sp>
      <p:sp>
        <p:nvSpPr>
          <p:cNvPr id="3" name="Content Placeholder 2"/>
          <p:cNvSpPr>
            <a:spLocks noGrp="1"/>
          </p:cNvSpPr>
          <p:nvPr>
            <p:ph idx="1"/>
          </p:nvPr>
        </p:nvSpPr>
        <p:spPr>
          <a:xfrm>
            <a:off x="1371600" y="1219200"/>
            <a:ext cx="7772399" cy="4692022"/>
          </a:xfrm>
        </p:spPr>
        <p:txBody>
          <a:bodyPr>
            <a:noAutofit/>
          </a:bodyPr>
          <a:lstStyle/>
          <a:p>
            <a:pPr marL="0" indent="0" algn="just" hangingPunct="0">
              <a:buNone/>
            </a:pPr>
            <a:r>
              <a:rPr lang="en-US" sz="2200" b="1" dirty="0"/>
              <a:t>Bottom Line:</a:t>
            </a:r>
            <a:endParaRPr lang="en-US" sz="2200" dirty="0"/>
          </a:p>
          <a:p>
            <a:pPr algn="just" hangingPunct="0">
              <a:buFont typeface="Wingdings" panose="05000000000000000000" pitchFamily="2" charset="2"/>
              <a:buChar char="Ø"/>
            </a:pPr>
            <a:r>
              <a:rPr lang="en-US" sz="2200" dirty="0"/>
              <a:t>Managed services and cloud computing is economically more attractive than maintaining your own IT infrastructure. </a:t>
            </a:r>
          </a:p>
          <a:p>
            <a:pPr algn="just" hangingPunct="0">
              <a:buFont typeface="Wingdings" panose="05000000000000000000" pitchFamily="2" charset="2"/>
              <a:buChar char="Ø"/>
            </a:pPr>
            <a:r>
              <a:rPr lang="en-US" sz="2200" dirty="0"/>
              <a:t>As your infrastructure becomes complex, then determining whether the infrastructure is a cloud or a managed service or a mixed is a complicated task. </a:t>
            </a:r>
          </a:p>
          <a:p>
            <a:pPr algn="just" hangingPunct="0">
              <a:buFont typeface="Wingdings" panose="05000000000000000000" pitchFamily="2" charset="2"/>
              <a:buChar char="Ø"/>
            </a:pPr>
            <a:r>
              <a:rPr lang="en-US" sz="2200" dirty="0"/>
              <a:t>If you have an application which is to be available at 24/7/365 then you can opt for the managed service infrastructure. </a:t>
            </a:r>
          </a:p>
          <a:p>
            <a:pPr algn="just" hangingPunct="0">
              <a:buFont typeface="Wingdings" panose="05000000000000000000" pitchFamily="2" charset="2"/>
              <a:buChar char="Ø"/>
            </a:pPr>
            <a:r>
              <a:rPr lang="en-US" sz="2200" dirty="0"/>
              <a:t>On the other hand, if you wish to get high availability at low price, then the best infrastructure is the cloud.</a:t>
            </a:r>
          </a:p>
          <a:p>
            <a:pPr algn="just">
              <a:buFont typeface="Wingdings" panose="05000000000000000000" pitchFamily="2" charset="2"/>
              <a:buChar char="Ø"/>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66</a:t>
            </a:fld>
            <a:endParaRPr lang="en-US" dirty="0"/>
          </a:p>
        </p:txBody>
      </p:sp>
    </p:spTree>
    <p:extLst>
      <p:ext uri="{BB962C8B-B14F-4D97-AF65-F5344CB8AC3E}">
        <p14:creationId xmlns:p14="http://schemas.microsoft.com/office/powerpoint/2010/main" val="2763496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7848600" cy="1082040"/>
          </a:xfrm>
        </p:spPr>
        <p:txBody>
          <a:bodyPr>
            <a:normAutofit fontScale="90000"/>
          </a:bodyPr>
          <a:lstStyle/>
          <a:p>
            <a:r>
              <a:rPr lang="en-IN" dirty="0"/>
              <a:t>2.7  CLOUD INFRASTRUCTURE MODELS</a:t>
            </a:r>
            <a:br>
              <a:rPr lang="en-US" dirty="0"/>
            </a:br>
            <a:endParaRPr lang="en-US" dirty="0"/>
          </a:p>
        </p:txBody>
      </p:sp>
      <p:sp>
        <p:nvSpPr>
          <p:cNvPr id="3" name="Content Placeholder 2"/>
          <p:cNvSpPr>
            <a:spLocks noGrp="1"/>
          </p:cNvSpPr>
          <p:nvPr>
            <p:ph idx="1"/>
          </p:nvPr>
        </p:nvSpPr>
        <p:spPr>
          <a:xfrm>
            <a:off x="1295400" y="1371600"/>
            <a:ext cx="7848599" cy="4648200"/>
          </a:xfrm>
        </p:spPr>
        <p:txBody>
          <a:bodyPr>
            <a:noAutofit/>
          </a:bodyPr>
          <a:lstStyle/>
          <a:p>
            <a:pPr algn="just">
              <a:buFont typeface="Wingdings" panose="05000000000000000000" pitchFamily="2" charset="2"/>
              <a:buChar char="Ø"/>
            </a:pPr>
            <a:r>
              <a:rPr lang="en-IN" sz="2400" dirty="0"/>
              <a:t>Cloud infrastructure deals with the following components:</a:t>
            </a:r>
            <a:endParaRPr lang="en-US" sz="2400" dirty="0"/>
          </a:p>
          <a:p>
            <a:pPr marL="514350" lvl="0" indent="-514350" algn="just">
              <a:buFont typeface="+mj-lt"/>
              <a:buAutoNum type="arabicPeriod"/>
            </a:pPr>
            <a:r>
              <a:rPr lang="en-IN" sz="2400" dirty="0"/>
              <a:t>Storage </a:t>
            </a:r>
            <a:endParaRPr lang="en-US" sz="2400" dirty="0"/>
          </a:p>
          <a:p>
            <a:pPr marL="514350" lvl="0" indent="-514350" algn="just">
              <a:buFont typeface="+mj-lt"/>
              <a:buAutoNum type="arabicPeriod"/>
            </a:pPr>
            <a:r>
              <a:rPr lang="en-IN" sz="2400" dirty="0"/>
              <a:t>Network </a:t>
            </a:r>
            <a:endParaRPr lang="en-US" sz="2400" dirty="0"/>
          </a:p>
          <a:p>
            <a:pPr marL="514350" lvl="0" indent="-514350" algn="just">
              <a:buFont typeface="+mj-lt"/>
              <a:buAutoNum type="arabicPeriod"/>
            </a:pPr>
            <a:r>
              <a:rPr lang="en-IN" sz="2400" dirty="0"/>
              <a:t>Computing</a:t>
            </a:r>
            <a:endParaRPr lang="en-US" sz="2400" dirty="0"/>
          </a:p>
          <a:p>
            <a:pPr algn="just">
              <a:buFont typeface="Wingdings" panose="05000000000000000000" pitchFamily="2" charset="2"/>
              <a:buChar char="Ø"/>
            </a:pPr>
            <a:r>
              <a:rPr lang="en-IN" sz="2400" dirty="0"/>
              <a:t>A storage cloud is used to support a wide range of storage needs, which includes huge data storage, file sharing, backup, archive etc. </a:t>
            </a:r>
          </a:p>
          <a:p>
            <a:pPr algn="just">
              <a:buFont typeface="Wingdings" panose="05000000000000000000" pitchFamily="2" charset="2"/>
              <a:buChar char="Ø"/>
            </a:pPr>
            <a:r>
              <a:rPr lang="en-IN" sz="2400" dirty="0"/>
              <a:t>Storage cloud offers storage as the service in which you have to pay for the storage space utilization.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67</a:t>
            </a:fld>
            <a:endParaRPr lang="en-US" dirty="0"/>
          </a:p>
        </p:txBody>
      </p:sp>
    </p:spTree>
    <p:extLst>
      <p:ext uri="{BB962C8B-B14F-4D97-AF65-F5344CB8AC3E}">
        <p14:creationId xmlns:p14="http://schemas.microsoft.com/office/powerpoint/2010/main" val="20050425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371600"/>
            <a:ext cx="7772399" cy="4539622"/>
          </a:xfrm>
        </p:spPr>
        <p:txBody>
          <a:bodyPr>
            <a:noAutofit/>
          </a:bodyPr>
          <a:lstStyle/>
          <a:p>
            <a:pPr algn="just">
              <a:buFont typeface="Wingdings" panose="05000000000000000000" pitchFamily="2" charset="2"/>
              <a:buChar char="Ø"/>
            </a:pPr>
            <a:r>
              <a:rPr lang="en-IN" sz="2000" dirty="0"/>
              <a:t>Storage cloud means, the amount of space provided to the client for his usage. </a:t>
            </a:r>
          </a:p>
          <a:p>
            <a:pPr algn="just">
              <a:buFont typeface="Wingdings" panose="05000000000000000000" pitchFamily="2" charset="2"/>
              <a:buChar char="Ø"/>
            </a:pPr>
            <a:r>
              <a:rPr lang="en-IN" sz="2000" dirty="0"/>
              <a:t>In the cloud environment, the offered services provide the ability to store and regain data on behalf of the computing process. </a:t>
            </a:r>
          </a:p>
          <a:p>
            <a:pPr algn="just">
              <a:buFont typeface="Wingdings" panose="05000000000000000000" pitchFamily="2" charset="2"/>
              <a:buChar char="Ø"/>
            </a:pPr>
            <a:r>
              <a:rPr lang="en-IN" sz="2000" dirty="0"/>
              <a:t>Storage in a storage cloud is of two types: </a:t>
            </a:r>
            <a:endParaRPr lang="en-US" sz="2000" dirty="0"/>
          </a:p>
          <a:p>
            <a:pPr marL="514350" lvl="0" indent="-514350" algn="just">
              <a:buFont typeface="+mj-lt"/>
              <a:buAutoNum type="arabicPeriod"/>
            </a:pPr>
            <a:r>
              <a:rPr lang="en-IN" sz="2000" b="1" dirty="0"/>
              <a:t>Hosted storage:</a:t>
            </a:r>
            <a:r>
              <a:rPr lang="en-IN" sz="2000" dirty="0"/>
              <a:t> This is the primary storage for a data which is to be read and written on demand. This storage is generally termed as a high availability and performance storage.</a:t>
            </a:r>
            <a:endParaRPr lang="en-US" sz="2000" dirty="0"/>
          </a:p>
          <a:p>
            <a:pPr marL="514350" lvl="0" indent="-514350" algn="just">
              <a:buFont typeface="+mj-lt"/>
              <a:buAutoNum type="arabicPeriod"/>
            </a:pPr>
            <a:r>
              <a:rPr lang="en-IN" sz="2000" b="1" dirty="0"/>
              <a:t>Reference storage: </a:t>
            </a:r>
            <a:r>
              <a:rPr lang="en-IN" sz="2000" dirty="0"/>
              <a:t>This is a fixed content storage. In this the files or blocks are written once and read many times. Examples of data existing in reference storage include archival data, surveillance data, multimedia and others.</a:t>
            </a:r>
            <a:endParaRPr lang="en-US" sz="2000" dirty="0"/>
          </a:p>
          <a:p>
            <a:pPr marL="0" indent="0" algn="just">
              <a:buNone/>
            </a:pPr>
            <a:endParaRPr lang="en-US" sz="20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68</a:t>
            </a:fld>
            <a:endParaRPr lang="en-US" dirty="0"/>
          </a:p>
        </p:txBody>
      </p:sp>
    </p:spTree>
    <p:extLst>
      <p:ext uri="{BB962C8B-B14F-4D97-AF65-F5344CB8AC3E}">
        <p14:creationId xmlns:p14="http://schemas.microsoft.com/office/powerpoint/2010/main" val="2810972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rmAutofit/>
          </a:bodyPr>
          <a:lstStyle/>
          <a:p>
            <a:pPr algn="just">
              <a:buFont typeface="Wingdings" panose="05000000000000000000" pitchFamily="2" charset="2"/>
              <a:buChar char="Ø"/>
            </a:pPr>
            <a:r>
              <a:rPr lang="en-IN" sz="2400" dirty="0"/>
              <a:t>The advantages of storage cloud over traditional storage:</a:t>
            </a:r>
            <a:endParaRPr lang="en-US" sz="2400" dirty="0"/>
          </a:p>
          <a:p>
            <a:pPr marL="514350" lvl="0" indent="-514350" algn="just">
              <a:buFont typeface="+mj-lt"/>
              <a:buAutoNum type="arabicPeriod"/>
            </a:pPr>
            <a:r>
              <a:rPr lang="en-IN" sz="2400" dirty="0"/>
              <a:t>The utilization of storage is improved by avoiding unused or vacant storage capacity.</a:t>
            </a:r>
            <a:endParaRPr lang="en-US" sz="2400" dirty="0"/>
          </a:p>
          <a:p>
            <a:pPr marL="514350" lvl="0" indent="-514350" algn="just">
              <a:buFont typeface="+mj-lt"/>
              <a:buAutoNum type="arabicPeriod"/>
            </a:pPr>
            <a:r>
              <a:rPr lang="en-IN" sz="2400" dirty="0"/>
              <a:t>The storage cloud supports storage virtualization and storage consolidation functionalities.</a:t>
            </a:r>
            <a:endParaRPr lang="en-US" sz="2400" dirty="0"/>
          </a:p>
          <a:p>
            <a:pPr marL="514350" lvl="0" indent="-514350" algn="just">
              <a:buFont typeface="+mj-lt"/>
              <a:buAutoNum type="arabicPeriod"/>
            </a:pPr>
            <a:r>
              <a:rPr lang="en-IN" sz="2400" dirty="0"/>
              <a:t>It protects the resources by charging back and show back the accounts for usage.</a:t>
            </a:r>
            <a:endParaRPr lang="en-US" sz="2400" dirty="0"/>
          </a:p>
          <a:p>
            <a:pPr marL="514350" lvl="0" indent="-514350" algn="just">
              <a:buFont typeface="+mj-lt"/>
              <a:buAutoNum type="arabicPeriod"/>
            </a:pPr>
            <a:r>
              <a:rPr lang="en-IN" sz="2400" dirty="0"/>
              <a:t>It supports the business agility by assisting rapid capacity conditions.</a:t>
            </a:r>
            <a:endParaRPr lang="en-US" sz="2400" dirty="0"/>
          </a:p>
          <a:p>
            <a:pPr marL="0" indent="0" algn="just">
              <a:buNone/>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69</a:t>
            </a:fld>
            <a:endParaRPr lang="en-US" dirty="0"/>
          </a:p>
        </p:txBody>
      </p:sp>
    </p:spTree>
    <p:extLst>
      <p:ext uri="{BB962C8B-B14F-4D97-AF65-F5344CB8AC3E}">
        <p14:creationId xmlns:p14="http://schemas.microsoft.com/office/powerpoint/2010/main" val="4042505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2.1.3 Powerful</a:t>
            </a:r>
          </a:p>
        </p:txBody>
      </p:sp>
      <p:sp>
        <p:nvSpPr>
          <p:cNvPr id="3" name="Content Placeholder 2"/>
          <p:cNvSpPr>
            <a:spLocks noGrp="1"/>
          </p:cNvSpPr>
          <p:nvPr>
            <p:ph idx="1"/>
          </p:nvPr>
        </p:nvSpPr>
        <p:spPr>
          <a:xfrm>
            <a:off x="1295401" y="1495965"/>
            <a:ext cx="7010399" cy="4855536"/>
          </a:xfrm>
        </p:spPr>
        <p:txBody>
          <a:bodyPr>
            <a:normAutofit/>
          </a:bodyPr>
          <a:lstStyle/>
          <a:p>
            <a:pPr algn="just">
              <a:buFont typeface="Wingdings" pitchFamily="2" charset="2"/>
              <a:buChar char="Ø"/>
            </a:pPr>
            <a:r>
              <a:rPr lang="en-US" sz="2400" dirty="0"/>
              <a:t>The cloud contains hundreds or thousands of computers connected together.</a:t>
            </a:r>
          </a:p>
          <a:p>
            <a:pPr algn="just">
              <a:buFont typeface="Wingdings" pitchFamily="2" charset="2"/>
              <a:buChar char="Ø"/>
            </a:pPr>
            <a:r>
              <a:rPr lang="en-US" sz="2400" dirty="0"/>
              <a:t>This creates a wealth of computing power which is not possible with a pc.</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a:t>
            </a:fld>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Autofit/>
          </a:bodyPr>
          <a:lstStyle/>
          <a:p>
            <a:pPr algn="just">
              <a:buFont typeface="Wingdings" panose="05000000000000000000" pitchFamily="2" charset="2"/>
              <a:buChar char="Ø"/>
            </a:pPr>
            <a:r>
              <a:rPr lang="en-IN" sz="2200" dirty="0"/>
              <a:t>The storage systems, servers, routers, switches and other systems are shared and made accessible to handle workloads. </a:t>
            </a:r>
          </a:p>
          <a:p>
            <a:pPr algn="just">
              <a:buFont typeface="Wingdings" panose="05000000000000000000" pitchFamily="2" charset="2"/>
              <a:buChar char="Ø"/>
            </a:pPr>
            <a:r>
              <a:rPr lang="en-IN" sz="2200" dirty="0"/>
              <a:t>These workloads range from high performance computing application to application components. </a:t>
            </a:r>
          </a:p>
          <a:p>
            <a:pPr algn="just">
              <a:buFont typeface="Wingdings" panose="05000000000000000000" pitchFamily="2" charset="2"/>
              <a:buChar char="Ø"/>
            </a:pPr>
            <a:r>
              <a:rPr lang="en-IN" sz="2200" dirty="0"/>
              <a:t>In the cloud, we can deploy and run our software including applications and operating systems.</a:t>
            </a:r>
          </a:p>
          <a:p>
            <a:pPr algn="just">
              <a:buFont typeface="Wingdings" panose="05000000000000000000" pitchFamily="2" charset="2"/>
              <a:buChar char="Ø"/>
            </a:pPr>
            <a:r>
              <a:rPr lang="en-IN" sz="2200" dirty="0"/>
              <a:t>You must have control over the storage, deployed applications and operating system but not on the underlying cloud infrastructure. </a:t>
            </a:r>
          </a:p>
          <a:p>
            <a:pPr algn="just">
              <a:buFont typeface="Wingdings" panose="05000000000000000000" pitchFamily="2" charset="2"/>
              <a:buChar char="Ø"/>
            </a:pPr>
            <a:r>
              <a:rPr lang="en-IN" sz="2200" dirty="0"/>
              <a:t>You might have a limited control of choosing network components.</a:t>
            </a:r>
            <a:endParaRPr lang="en-US" sz="2200" dirty="0"/>
          </a:p>
          <a:p>
            <a:pPr marL="0" indent="0" algn="just">
              <a:buNone/>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70</a:t>
            </a:fld>
            <a:endParaRPr lang="en-US" dirty="0"/>
          </a:p>
        </p:txBody>
      </p:sp>
    </p:spTree>
    <p:extLst>
      <p:ext uri="{BB962C8B-B14F-4D97-AF65-F5344CB8AC3E}">
        <p14:creationId xmlns:p14="http://schemas.microsoft.com/office/powerpoint/2010/main" val="12093381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7772400" cy="990600"/>
          </a:xfrm>
        </p:spPr>
        <p:txBody>
          <a:bodyPr>
            <a:normAutofit fontScale="90000"/>
          </a:bodyPr>
          <a:lstStyle/>
          <a:p>
            <a:r>
              <a:rPr lang="en-IN" dirty="0"/>
              <a:t>2.8  CLOUD INFRASTRUCTURE SELF SERVICE</a:t>
            </a:r>
            <a:br>
              <a:rPr lang="en-US" dirty="0"/>
            </a:br>
            <a:endParaRPr lang="en-US" dirty="0"/>
          </a:p>
        </p:txBody>
      </p:sp>
      <p:sp>
        <p:nvSpPr>
          <p:cNvPr id="3" name="Content Placeholder 2"/>
          <p:cNvSpPr>
            <a:spLocks noGrp="1"/>
          </p:cNvSpPr>
          <p:nvPr>
            <p:ph idx="1"/>
          </p:nvPr>
        </p:nvSpPr>
        <p:spPr>
          <a:xfrm>
            <a:off x="1371601" y="1676400"/>
            <a:ext cx="7696200" cy="4234822"/>
          </a:xfrm>
        </p:spPr>
        <p:txBody>
          <a:bodyPr>
            <a:normAutofit/>
          </a:bodyPr>
          <a:lstStyle/>
          <a:p>
            <a:pPr algn="just">
              <a:buFont typeface="Wingdings" panose="05000000000000000000" pitchFamily="2" charset="2"/>
              <a:buChar char="Ø"/>
            </a:pPr>
            <a:r>
              <a:rPr lang="en-IN" sz="2400" dirty="0"/>
              <a:t>When we are able to enjoy the ability of scaling up and down i.e. Pay for only what you use, we not at all wish to wait for someone in the data center to include an extra server to your application.</a:t>
            </a:r>
          </a:p>
          <a:p>
            <a:pPr algn="just">
              <a:buFont typeface="Wingdings" panose="05000000000000000000" pitchFamily="2" charset="2"/>
              <a:buChar char="Ø"/>
            </a:pPr>
            <a:r>
              <a:rPr lang="en-IN" sz="2400" dirty="0"/>
              <a:t> If there is a self service, then the cloud itself delivers the application. </a:t>
            </a:r>
          </a:p>
          <a:p>
            <a:pPr algn="just">
              <a:buFont typeface="Wingdings" panose="05000000000000000000" pitchFamily="2" charset="2"/>
              <a:buChar char="Ø"/>
            </a:pPr>
            <a:r>
              <a:rPr lang="en-IN" sz="2400" dirty="0"/>
              <a:t>Through self service, we can manage the resources by ourselves without any mediator support.</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71</a:t>
            </a:fld>
            <a:endParaRPr lang="en-US" dirty="0"/>
          </a:p>
        </p:txBody>
      </p:sp>
    </p:spTree>
    <p:extLst>
      <p:ext uri="{BB962C8B-B14F-4D97-AF65-F5344CB8AC3E}">
        <p14:creationId xmlns:p14="http://schemas.microsoft.com/office/powerpoint/2010/main" val="27837065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Autofit/>
          </a:bodyPr>
          <a:lstStyle/>
          <a:p>
            <a:pPr algn="just" hangingPunct="0">
              <a:buFont typeface="Wingdings" panose="05000000000000000000" pitchFamily="2" charset="2"/>
              <a:buChar char="Ø"/>
            </a:pPr>
            <a:r>
              <a:rPr lang="en-IN" sz="2000" dirty="0"/>
              <a:t>The cloud provider offers console. </a:t>
            </a:r>
          </a:p>
          <a:p>
            <a:pPr algn="just" hangingPunct="0">
              <a:buFont typeface="Wingdings" panose="05000000000000000000" pitchFamily="2" charset="2"/>
              <a:buChar char="Ø"/>
            </a:pPr>
            <a:r>
              <a:rPr lang="en-IN" sz="2000" dirty="0"/>
              <a:t>By using that console we can add a server instance or extra storage or a new CPU core by ourselves which leads to reduced IT support and infrastructure. </a:t>
            </a:r>
          </a:p>
          <a:p>
            <a:pPr algn="just" hangingPunct="0">
              <a:buFont typeface="Wingdings" panose="05000000000000000000" pitchFamily="2" charset="2"/>
              <a:buChar char="Ø"/>
            </a:pPr>
            <a:r>
              <a:rPr lang="en-IN" sz="2000" dirty="0"/>
              <a:t>Now-a-days the companies are recruiting IT teams just to maintain storage, mailboxes and collaboration portal. </a:t>
            </a:r>
          </a:p>
          <a:p>
            <a:pPr algn="just" hangingPunct="0">
              <a:buFont typeface="Wingdings" panose="05000000000000000000" pitchFamily="2" charset="2"/>
              <a:buChar char="Ø"/>
            </a:pPr>
            <a:r>
              <a:rPr lang="en-IN" sz="2000" dirty="0"/>
              <a:t>In case of self service, we don’t require an approved system administrator because even a person who is non-technical can also achieve these tasks.</a:t>
            </a:r>
            <a:endParaRPr lang="en-US" sz="2000" dirty="0"/>
          </a:p>
          <a:p>
            <a:pPr algn="just">
              <a:buFont typeface="Wingdings" panose="05000000000000000000" pitchFamily="2" charset="2"/>
              <a:buChar char="Ø"/>
            </a:pPr>
            <a:r>
              <a:rPr lang="en-IN" sz="2000" dirty="0"/>
              <a:t> The cloud computing self-service makes the infrastructure vendors to build the templates of cloud computing on time. </a:t>
            </a:r>
          </a:p>
          <a:p>
            <a:pPr algn="just">
              <a:buFont typeface="Wingdings" panose="05000000000000000000" pitchFamily="2" charset="2"/>
              <a:buChar char="Ø"/>
            </a:pPr>
            <a:r>
              <a:rPr lang="en-IN" sz="2000" dirty="0"/>
              <a:t>We can obtain these templates from the catalogues of the cloud services. </a:t>
            </a:r>
            <a:endParaRPr lang="en-US" sz="20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72</a:t>
            </a:fld>
            <a:endParaRPr lang="en-US" dirty="0"/>
          </a:p>
        </p:txBody>
      </p:sp>
    </p:spTree>
    <p:extLst>
      <p:ext uri="{BB962C8B-B14F-4D97-AF65-F5344CB8AC3E}">
        <p14:creationId xmlns:p14="http://schemas.microsoft.com/office/powerpoint/2010/main" val="27686783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371600"/>
            <a:ext cx="7848599" cy="4539622"/>
          </a:xfrm>
        </p:spPr>
        <p:txBody>
          <a:bodyPr>
            <a:noAutofit/>
          </a:bodyPr>
          <a:lstStyle/>
          <a:p>
            <a:pPr algn="just">
              <a:buFont typeface="Wingdings" panose="05000000000000000000" pitchFamily="2" charset="2"/>
              <a:buChar char="Ø"/>
            </a:pPr>
            <a:r>
              <a:rPr lang="en-IN" sz="2200" dirty="0"/>
              <a:t>These templates include the configuration which is pre-defined. </a:t>
            </a:r>
          </a:p>
          <a:p>
            <a:pPr algn="just">
              <a:buFont typeface="Wingdings" panose="05000000000000000000" pitchFamily="2" charset="2"/>
              <a:buChar char="Ø"/>
            </a:pPr>
            <a:r>
              <a:rPr lang="en-IN" sz="2200" dirty="0"/>
              <a:t>The customers use this configuration to set up the services of a cloud. </a:t>
            </a:r>
          </a:p>
          <a:p>
            <a:pPr algn="just">
              <a:buFont typeface="Wingdings" panose="05000000000000000000" pitchFamily="2" charset="2"/>
              <a:buChar char="Ø"/>
            </a:pPr>
            <a:r>
              <a:rPr lang="en-IN" sz="2200" dirty="0"/>
              <a:t> By using the technical information provided by the templates, we can set up the ready-to-use clouds.</a:t>
            </a:r>
          </a:p>
          <a:p>
            <a:pPr algn="just">
              <a:buFont typeface="Wingdings" panose="05000000000000000000" pitchFamily="2" charset="2"/>
              <a:buChar char="Ø"/>
            </a:pPr>
            <a:r>
              <a:rPr lang="en-IN" sz="2200" dirty="0"/>
              <a:t> Every template contains particular configuration details regarding different types of cloud infrastructure, server information for particular tasks like hosting websites, databases, applications etc. </a:t>
            </a:r>
          </a:p>
          <a:p>
            <a:pPr algn="just">
              <a:buFont typeface="Wingdings" panose="05000000000000000000" pitchFamily="2" charset="2"/>
              <a:buChar char="Ø"/>
            </a:pPr>
            <a:r>
              <a:rPr lang="en-IN" sz="2200" dirty="0"/>
              <a:t>Pre-defined security configurations, load balancing and web services are also included in templates. </a:t>
            </a: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73</a:t>
            </a:fld>
            <a:endParaRPr lang="en-US" dirty="0"/>
          </a:p>
        </p:txBody>
      </p:sp>
    </p:spTree>
    <p:extLst>
      <p:ext uri="{BB962C8B-B14F-4D97-AF65-F5344CB8AC3E}">
        <p14:creationId xmlns:p14="http://schemas.microsoft.com/office/powerpoint/2010/main" val="16534581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8236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Autofit/>
          </a:bodyPr>
          <a:lstStyle/>
          <a:p>
            <a:pPr algn="just">
              <a:buFont typeface="Wingdings" panose="05000000000000000000" pitchFamily="2" charset="2"/>
              <a:buChar char="Ø"/>
            </a:pPr>
            <a:r>
              <a:rPr lang="en-IN" sz="2200" dirty="0"/>
              <a:t>Through the self-service portal, the cloud computing customers move the applications among clouds by using templates. </a:t>
            </a:r>
          </a:p>
          <a:p>
            <a:pPr algn="just">
              <a:buFont typeface="Wingdings" panose="05000000000000000000" pitchFamily="2" charset="2"/>
              <a:buChar char="Ø"/>
            </a:pPr>
            <a:r>
              <a:rPr lang="en-IN" sz="2200" dirty="0"/>
              <a:t>Consider a template that describes how the similar application can be deployed on the platforms of the cloud based on VMware or Amazon Web Service. </a:t>
            </a:r>
          </a:p>
          <a:p>
            <a:pPr algn="just">
              <a:buFont typeface="Wingdings" panose="05000000000000000000" pitchFamily="2" charset="2"/>
              <a:buChar char="Ø"/>
            </a:pPr>
            <a:r>
              <a:rPr lang="en-IN" sz="2200" dirty="0"/>
              <a:t>The organization user gets benefitted from the templates of the cloud because the technical features of the cloud configuration existing in the templates make the users to deploy the cloud services through a button press. </a:t>
            </a:r>
          </a:p>
          <a:p>
            <a:pPr algn="just">
              <a:buFont typeface="Wingdings" panose="05000000000000000000" pitchFamily="2" charset="2"/>
              <a:buChar char="Ø"/>
            </a:pPr>
            <a:r>
              <a:rPr lang="en-IN" sz="2200" dirty="0"/>
              <a:t>With the help of cloud templates, the developers can create a catalogue of cloud services.</a:t>
            </a:r>
            <a:endParaRPr lang="en-US" sz="2200" dirty="0"/>
          </a:p>
          <a:p>
            <a:pPr algn="just">
              <a:buFont typeface="Wingdings" panose="05000000000000000000" pitchFamily="2" charset="2"/>
              <a:buChar char="Ø"/>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74</a:t>
            </a:fld>
            <a:endParaRPr lang="en-US" dirty="0"/>
          </a:p>
        </p:txBody>
      </p:sp>
    </p:spTree>
    <p:extLst>
      <p:ext uri="{BB962C8B-B14F-4D97-AF65-F5344CB8AC3E}">
        <p14:creationId xmlns:p14="http://schemas.microsoft.com/office/powerpoint/2010/main" val="25193485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772399" cy="1280890"/>
          </a:xfrm>
        </p:spPr>
        <p:txBody>
          <a:bodyPr>
            <a:normAutofit/>
          </a:bodyPr>
          <a:lstStyle/>
          <a:p>
            <a:r>
              <a:rPr lang="en-IN" dirty="0"/>
              <a:t>2.9  SCALING A CLOUD INFRASTRUCTURE </a:t>
            </a:r>
            <a:endParaRPr lang="en-US" dirty="0"/>
          </a:p>
        </p:txBody>
      </p:sp>
      <p:sp>
        <p:nvSpPr>
          <p:cNvPr id="3" name="Content Placeholder 2"/>
          <p:cNvSpPr>
            <a:spLocks noGrp="1"/>
          </p:cNvSpPr>
          <p:nvPr>
            <p:ph idx="1"/>
          </p:nvPr>
        </p:nvSpPr>
        <p:spPr>
          <a:xfrm>
            <a:off x="1371601" y="1752599"/>
            <a:ext cx="7772398" cy="4383209"/>
          </a:xfrm>
        </p:spPr>
        <p:txBody>
          <a:bodyPr>
            <a:normAutofit/>
          </a:bodyPr>
          <a:lstStyle/>
          <a:p>
            <a:pPr algn="just">
              <a:buFont typeface="Wingdings" panose="05000000000000000000" pitchFamily="2" charset="2"/>
              <a:buChar char="Ø"/>
            </a:pPr>
            <a:r>
              <a:rPr lang="en-IN" sz="2200" dirty="0"/>
              <a:t>The most useful feature of cloud infrastructure is the capability of scaling an infrastructure horizontally and vertically with no or little impact on the applications which are executing on that infrastructure.</a:t>
            </a:r>
          </a:p>
          <a:p>
            <a:pPr algn="just">
              <a:buFont typeface="Wingdings" panose="05000000000000000000" pitchFamily="2" charset="2"/>
              <a:buChar char="Ø"/>
            </a:pPr>
            <a:r>
              <a:rPr lang="en-IN" sz="2200" dirty="0"/>
              <a:t>The advantage of scaling a cloud is that you compensate for only the resources you have used. </a:t>
            </a:r>
          </a:p>
          <a:p>
            <a:pPr algn="just">
              <a:buFont typeface="Wingdings" panose="05000000000000000000" pitchFamily="2" charset="2"/>
              <a:buChar char="Ø"/>
            </a:pPr>
            <a:r>
              <a:rPr lang="en-IN" sz="2200" dirty="0"/>
              <a:t>The problem of cloud scaling is that the system architects, who are lazy, used to avoid capacity planning. </a:t>
            </a:r>
          </a:p>
          <a:p>
            <a:pPr algn="just">
              <a:buFont typeface="Wingdings" panose="05000000000000000000" pitchFamily="2" charset="2"/>
              <a:buChar char="Ø"/>
            </a:pPr>
            <a:r>
              <a:rPr lang="en-US" sz="2200" dirty="0"/>
              <a:t>Your achievement will start from the logical capacity planning.</a:t>
            </a:r>
          </a:p>
          <a:p>
            <a:pPr algn="just">
              <a:buFont typeface="Wingdings" panose="05000000000000000000" pitchFamily="2" charset="2"/>
              <a:buChar char="Ø"/>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75</a:t>
            </a:fld>
            <a:endParaRPr lang="en-US" dirty="0"/>
          </a:p>
        </p:txBody>
      </p:sp>
    </p:spTree>
    <p:extLst>
      <p:ext uri="{BB962C8B-B14F-4D97-AF65-F5344CB8AC3E}">
        <p14:creationId xmlns:p14="http://schemas.microsoft.com/office/powerpoint/2010/main" val="5309224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19200"/>
            <a:ext cx="7848599" cy="4692022"/>
          </a:xfrm>
        </p:spPr>
        <p:txBody>
          <a:bodyPr>
            <a:noAutofit/>
          </a:bodyPr>
          <a:lstStyle/>
          <a:p>
            <a:pPr marL="0" indent="0" algn="just" hangingPunct="0">
              <a:buNone/>
            </a:pPr>
            <a:r>
              <a:rPr lang="en-IN" sz="2400" b="1" dirty="0"/>
              <a:t>Capacity Planning:</a:t>
            </a:r>
            <a:endParaRPr lang="en-US" sz="2400" dirty="0"/>
          </a:p>
          <a:p>
            <a:pPr algn="just">
              <a:buFont typeface="Wingdings" panose="05000000000000000000" pitchFamily="2" charset="2"/>
              <a:buChar char="Ø"/>
            </a:pPr>
            <a:r>
              <a:rPr lang="en-IN" sz="2400" dirty="0"/>
              <a:t>Extensive capacity planning attempt is needed to plan for changing future storage capacity and service level needs. </a:t>
            </a:r>
          </a:p>
          <a:p>
            <a:pPr algn="just">
              <a:buFont typeface="Wingdings" panose="05000000000000000000" pitchFamily="2" charset="2"/>
              <a:buChar char="Ø"/>
            </a:pPr>
            <a:r>
              <a:rPr lang="en-IN" sz="2400" dirty="0"/>
              <a:t>Capacity is regularly underutilized as the storage infrastructure requires reserved capacity for unpredictable future growth requirements. </a:t>
            </a:r>
          </a:p>
          <a:p>
            <a:pPr algn="just">
              <a:buFont typeface="Wingdings" panose="05000000000000000000" pitchFamily="2" charset="2"/>
              <a:buChar char="Ø"/>
            </a:pPr>
            <a:r>
              <a:rPr lang="en-IN" sz="2400" dirty="0"/>
              <a:t>Therefore, the capacity cannot be easily scaled up or down. </a:t>
            </a:r>
          </a:p>
          <a:p>
            <a:pPr algn="just">
              <a:buFont typeface="Wingdings" panose="05000000000000000000" pitchFamily="2" charset="2"/>
              <a:buChar char="Ø"/>
            </a:pPr>
            <a:r>
              <a:rPr lang="en-IN" sz="2400" dirty="0"/>
              <a:t>Capacity planning is an approach that declares the infrastructure is capable of supporting the resource demands that you positioned on it.</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76</a:t>
            </a:fld>
            <a:endParaRPr lang="en-US" dirty="0"/>
          </a:p>
        </p:txBody>
      </p:sp>
    </p:spTree>
    <p:extLst>
      <p:ext uri="{BB962C8B-B14F-4D97-AF65-F5344CB8AC3E}">
        <p14:creationId xmlns:p14="http://schemas.microsoft.com/office/powerpoint/2010/main" val="5094193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rmAutofit/>
          </a:bodyPr>
          <a:lstStyle/>
          <a:p>
            <a:pPr algn="just" hangingPunct="0">
              <a:buFont typeface="Wingdings" panose="05000000000000000000" pitchFamily="2" charset="2"/>
              <a:buChar char="Ø"/>
            </a:pPr>
            <a:r>
              <a:rPr lang="en-IN" sz="2400" dirty="0"/>
              <a:t>Capacity planning observes which systems are in position, measures those system performances and concludes used patterns which allow the planner to forecast the demand. </a:t>
            </a:r>
          </a:p>
          <a:p>
            <a:pPr algn="just" hangingPunct="0">
              <a:buFont typeface="Wingdings" panose="05000000000000000000" pitchFamily="2" charset="2"/>
              <a:buChar char="Ø"/>
            </a:pPr>
            <a:r>
              <a:rPr lang="en-IN" sz="2400" dirty="0"/>
              <a:t>The goal of capacity planning is the workload but not improving the efficiency.</a:t>
            </a:r>
          </a:p>
          <a:p>
            <a:pPr algn="just" hangingPunct="0">
              <a:buFont typeface="Wingdings" panose="05000000000000000000" pitchFamily="2" charset="2"/>
              <a:buChar char="Ø"/>
            </a:pPr>
            <a:r>
              <a:rPr lang="en-IN" sz="2400" dirty="0"/>
              <a:t>Performance tuning and optimization are not the primary goals of capacity planners.</a:t>
            </a:r>
            <a:endParaRPr lang="en-US" sz="2400" dirty="0"/>
          </a:p>
          <a:p>
            <a:pPr algn="just" hangingPunct="0">
              <a:buFont typeface="Wingdings" panose="05000000000000000000" pitchFamily="2" charset="2"/>
              <a:buChar char="Ø"/>
            </a:pPr>
            <a:r>
              <a:rPr lang="en-IN" sz="2400" dirty="0"/>
              <a:t>To satisfy the demands of cloud computing, a system uses resources like memory, processor, network capacity and storage.</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77</a:t>
            </a:fld>
            <a:endParaRPr lang="en-US" dirty="0"/>
          </a:p>
        </p:txBody>
      </p:sp>
    </p:spTree>
    <p:extLst>
      <p:ext uri="{BB962C8B-B14F-4D97-AF65-F5344CB8AC3E}">
        <p14:creationId xmlns:p14="http://schemas.microsoft.com/office/powerpoint/2010/main" val="29781277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371600" y="1371600"/>
            <a:ext cx="7772399" cy="4539622"/>
          </a:xfrm>
        </p:spPr>
        <p:txBody>
          <a:bodyPr>
            <a:noAutofit/>
          </a:bodyPr>
          <a:lstStyle/>
          <a:p>
            <a:pPr algn="just">
              <a:buFont typeface="Wingdings" panose="05000000000000000000" pitchFamily="2" charset="2"/>
              <a:buChar char="Ø"/>
            </a:pPr>
            <a:r>
              <a:rPr lang="en-IN" sz="2200" dirty="0"/>
              <a:t>All these resources have a rate of utilization. The resource reaches a maximum limit that restricts performance when demand rises. </a:t>
            </a:r>
          </a:p>
          <a:p>
            <a:pPr algn="just">
              <a:buFont typeface="Wingdings" panose="05000000000000000000" pitchFamily="2" charset="2"/>
              <a:buChar char="Ø"/>
            </a:pPr>
            <a:r>
              <a:rPr lang="en-IN" sz="2200" dirty="0"/>
              <a:t>The goal of capacity planner is to recognize the critical resources which are having the resource ceiling and includes an extra resource to move the restricted access to high levels of demand.</a:t>
            </a:r>
          </a:p>
          <a:p>
            <a:pPr algn="just">
              <a:buFont typeface="Wingdings" panose="05000000000000000000" pitchFamily="2" charset="2"/>
              <a:buChar char="Ø"/>
            </a:pPr>
            <a:r>
              <a:rPr lang="en-IN" sz="2200" dirty="0"/>
              <a:t>We can scale a system by scaling out to less powerful system or by scaling up to more powerful systems. </a:t>
            </a:r>
          </a:p>
          <a:p>
            <a:pPr algn="just">
              <a:buFont typeface="Wingdings" panose="05000000000000000000" pitchFamily="2" charset="2"/>
              <a:buChar char="Ø"/>
            </a:pPr>
            <a:r>
              <a:rPr lang="en-IN" sz="2200" dirty="0"/>
              <a:t>The factor network capacity is hard to determine. </a:t>
            </a:r>
          </a:p>
          <a:p>
            <a:pPr algn="just">
              <a:buFont typeface="Wingdings" panose="05000000000000000000" pitchFamily="2" charset="2"/>
              <a:buChar char="Ø"/>
            </a:pPr>
            <a:r>
              <a:rPr lang="en-IN" sz="2200" dirty="0"/>
              <a:t>The network performance is affected by the network traffic from the cloud to ISP’s and I/O network at the server. </a:t>
            </a:r>
            <a:endParaRPr lang="en-US" sz="2200" dirty="0"/>
          </a:p>
          <a:p>
            <a:pPr marL="0" indent="0" algn="just">
              <a:buNone/>
            </a:pPr>
            <a:endParaRPr lang="en-US" sz="22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78</a:t>
            </a:fld>
            <a:endParaRPr lang="en-US" dirty="0"/>
          </a:p>
        </p:txBody>
      </p:sp>
    </p:spTree>
    <p:extLst>
      <p:ext uri="{BB962C8B-B14F-4D97-AF65-F5344CB8AC3E}">
        <p14:creationId xmlns:p14="http://schemas.microsoft.com/office/powerpoint/2010/main" val="126696666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724400"/>
          </a:xfrm>
        </p:spPr>
        <p:txBody>
          <a:bodyPr>
            <a:noAutofit/>
          </a:bodyPr>
          <a:lstStyle/>
          <a:p>
            <a:pPr hangingPunct="0">
              <a:buFont typeface="Wingdings" panose="05000000000000000000" pitchFamily="2" charset="2"/>
              <a:buChar char="Ø"/>
            </a:pPr>
            <a:r>
              <a:rPr lang="en-IN" sz="2300" dirty="0"/>
              <a:t>Cloud computing is neither ubiquitous nor limitless. </a:t>
            </a:r>
          </a:p>
          <a:p>
            <a:pPr hangingPunct="0">
              <a:buFont typeface="Wingdings" panose="05000000000000000000" pitchFamily="2" charset="2"/>
              <a:buChar char="Ø"/>
            </a:pPr>
            <a:r>
              <a:rPr lang="en-IN" sz="2300" dirty="0"/>
              <a:t>Often, the performance of cloud computing varies. You have to pay for the space you have utilized. </a:t>
            </a:r>
          </a:p>
          <a:p>
            <a:pPr hangingPunct="0">
              <a:buFont typeface="Wingdings" panose="05000000000000000000" pitchFamily="2" charset="2"/>
              <a:buChar char="Ø"/>
            </a:pPr>
            <a:r>
              <a:rPr lang="en-IN" sz="2300" dirty="0"/>
              <a:t>Capacity planning for the cloud computing system offers many improved capabilities and some new challenges over a pure physical system.</a:t>
            </a:r>
            <a:endParaRPr lang="en-US" sz="2300" dirty="0"/>
          </a:p>
          <a:p>
            <a:pPr>
              <a:buFont typeface="Wingdings" panose="05000000000000000000" pitchFamily="2" charset="2"/>
              <a:buChar char="Ø"/>
            </a:pPr>
            <a:r>
              <a:rPr lang="en-IN" sz="2300" dirty="0"/>
              <a:t>A capacity planner seeks to fulfil the future demand by providing an extra capacity to the system. </a:t>
            </a:r>
          </a:p>
          <a:p>
            <a:pPr>
              <a:buFont typeface="Wingdings" panose="05000000000000000000" pitchFamily="2" charset="2"/>
              <a:buChar char="Ø"/>
            </a:pPr>
            <a:r>
              <a:rPr lang="en-IN" sz="2300" dirty="0"/>
              <a:t>Many people compare capacity planning with performance tuning or system optimization, but they are not identical. </a:t>
            </a:r>
            <a:endParaRPr lang="en-US" sz="23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79</a:t>
            </a:fld>
            <a:endParaRPr lang="en-US" dirty="0"/>
          </a:p>
        </p:txBody>
      </p:sp>
    </p:spTree>
    <p:extLst>
      <p:ext uri="{BB962C8B-B14F-4D97-AF65-F5344CB8AC3E}">
        <p14:creationId xmlns:p14="http://schemas.microsoft.com/office/powerpoint/2010/main" val="4128398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2.1.4  Accessible</a:t>
            </a:r>
          </a:p>
        </p:txBody>
      </p:sp>
      <p:sp>
        <p:nvSpPr>
          <p:cNvPr id="3" name="Content Placeholder 2"/>
          <p:cNvSpPr>
            <a:spLocks noGrp="1"/>
          </p:cNvSpPr>
          <p:nvPr>
            <p:ph idx="1"/>
          </p:nvPr>
        </p:nvSpPr>
        <p:spPr>
          <a:xfrm>
            <a:off x="1371600" y="1676400"/>
            <a:ext cx="7162801" cy="4779336"/>
          </a:xfrm>
        </p:spPr>
        <p:txBody>
          <a:bodyPr>
            <a:normAutofit/>
          </a:bodyPr>
          <a:lstStyle/>
          <a:p>
            <a:pPr algn="just">
              <a:buFont typeface="Wingdings" pitchFamily="2" charset="2"/>
              <a:buChar char="Ø"/>
            </a:pPr>
            <a:r>
              <a:rPr lang="en-US" sz="2400" dirty="0"/>
              <a:t>This is the one of the key property of cloud computing according to google perspective.</a:t>
            </a:r>
          </a:p>
          <a:p>
            <a:pPr algn="just">
              <a:buFont typeface="Wingdings" pitchFamily="2" charset="2"/>
              <a:buChar char="Ø"/>
            </a:pPr>
            <a:r>
              <a:rPr lang="en-US" sz="2400" dirty="0"/>
              <a:t>As data is stored in the cloud, the user can retrieve  more data from many repositories instantly.</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a:t>
            </a:fld>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371600"/>
            <a:ext cx="7848599" cy="4539622"/>
          </a:xfrm>
        </p:spPr>
        <p:txBody>
          <a:bodyPr>
            <a:normAutofit/>
          </a:bodyPr>
          <a:lstStyle/>
          <a:p>
            <a:pPr algn="just">
              <a:buFont typeface="Wingdings" panose="05000000000000000000" pitchFamily="2" charset="2"/>
              <a:buChar char="Ø"/>
            </a:pPr>
            <a:r>
              <a:rPr lang="en-IN" sz="2400" dirty="0"/>
              <a:t>By using the current technology capacity planning computes the amount of work that can be done and then appends the resources to carry out more work as required. </a:t>
            </a:r>
          </a:p>
          <a:p>
            <a:pPr algn="just">
              <a:buFont typeface="Wingdings" panose="05000000000000000000" pitchFamily="2" charset="2"/>
              <a:buChar char="Ø"/>
            </a:pPr>
            <a:r>
              <a:rPr lang="en-IN" sz="2400" dirty="0"/>
              <a:t>System optimization aspires to get additional production from the components of a system. </a:t>
            </a:r>
          </a:p>
          <a:p>
            <a:pPr algn="just">
              <a:buFont typeface="Wingdings" panose="05000000000000000000" pitchFamily="2" charset="2"/>
              <a:buChar char="Ø"/>
            </a:pPr>
            <a:r>
              <a:rPr lang="en-IN" sz="2400" dirty="0"/>
              <a:t>The system optimization takes place during capacity planning, but the capacity planning focuses on meeting the demand.</a:t>
            </a:r>
          </a:p>
          <a:p>
            <a:pPr algn="just">
              <a:buFont typeface="Wingdings" panose="05000000000000000000" pitchFamily="2" charset="2"/>
              <a:buChar char="Ø"/>
            </a:pPr>
            <a:r>
              <a:rPr lang="en-IN" sz="2400" dirty="0"/>
              <a:t> The performance and the capacity are two system views.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80</a:t>
            </a:fld>
            <a:endParaRPr lang="en-US" dirty="0"/>
          </a:p>
        </p:txBody>
      </p:sp>
    </p:spTree>
    <p:extLst>
      <p:ext uri="{BB962C8B-B14F-4D97-AF65-F5344CB8AC3E}">
        <p14:creationId xmlns:p14="http://schemas.microsoft.com/office/powerpoint/2010/main" val="38036391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152908"/>
            <a:ext cx="7848599" cy="5095492"/>
          </a:xfrm>
        </p:spPr>
        <p:txBody>
          <a:bodyPr>
            <a:noAutofit/>
          </a:bodyPr>
          <a:lstStyle/>
          <a:p>
            <a:pPr algn="just" hangingPunct="0">
              <a:buFont typeface="Wingdings" panose="05000000000000000000" pitchFamily="2" charset="2"/>
              <a:buChar char="Ø"/>
            </a:pPr>
            <a:r>
              <a:rPr lang="en-IN" dirty="0"/>
              <a:t>The performance specifies the rate at which the work gets done whereas the capacity specifies how much work a system can do. </a:t>
            </a:r>
          </a:p>
          <a:p>
            <a:pPr algn="just" hangingPunct="0">
              <a:buFont typeface="Wingdings" panose="05000000000000000000" pitchFamily="2" charset="2"/>
              <a:buChar char="Ø"/>
            </a:pPr>
            <a:r>
              <a:rPr lang="en-IN" dirty="0"/>
              <a:t>With the following steps capacity planning is an interactive process:</a:t>
            </a:r>
            <a:endParaRPr lang="en-US" dirty="0"/>
          </a:p>
          <a:p>
            <a:pPr marL="514350" lvl="0" indent="-514350" algn="just">
              <a:buFont typeface="+mj-lt"/>
              <a:buAutoNum type="arabicPeriod"/>
            </a:pPr>
            <a:r>
              <a:rPr lang="en-IN" dirty="0"/>
              <a:t>Determine present system characteristics.</a:t>
            </a:r>
            <a:endParaRPr lang="en-US" dirty="0"/>
          </a:p>
          <a:p>
            <a:pPr marL="514350" lvl="0" indent="-514350" algn="just">
              <a:buFont typeface="+mj-lt"/>
              <a:buAutoNum type="arabicPeriod"/>
            </a:pPr>
            <a:r>
              <a:rPr lang="en-IN" dirty="0"/>
              <a:t>Measure the workload of resources like RAM, CPU, network, disk, etc. in the system.</a:t>
            </a:r>
            <a:endParaRPr lang="en-US" dirty="0"/>
          </a:p>
          <a:p>
            <a:pPr marL="514350" lvl="0" indent="-514350" algn="just">
              <a:buFont typeface="+mj-lt"/>
              <a:buAutoNum type="arabicPeriod"/>
            </a:pPr>
            <a:r>
              <a:rPr lang="en-IN" dirty="0"/>
              <a:t>Load the system and indicate what is necessary to sustain acceptable performance. Knowing at what time the system fails under load and knowing what are the responsible factors for the failure of a system is the critical step in a capacity planning.</a:t>
            </a:r>
            <a:endParaRPr lang="en-US" dirty="0"/>
          </a:p>
          <a:p>
            <a:pPr marL="514350" lvl="0" indent="-514350" algn="just">
              <a:buFont typeface="+mj-lt"/>
              <a:buAutoNum type="arabicPeriod"/>
            </a:pPr>
            <a:r>
              <a:rPr lang="en-IN" dirty="0"/>
              <a:t>Depending on historical trends and other factors forecast the future.</a:t>
            </a:r>
            <a:endParaRPr lang="en-US" dirty="0"/>
          </a:p>
          <a:p>
            <a:pPr marL="514350" lvl="0" indent="-514350" algn="just">
              <a:buFont typeface="+mj-lt"/>
              <a:buAutoNum type="arabicPeriod"/>
            </a:pPr>
            <a:r>
              <a:rPr lang="en-IN" dirty="0"/>
              <a:t>Deploy or destroy the resources to meet your demands.</a:t>
            </a:r>
            <a:endParaRPr lang="en-US" dirty="0"/>
          </a:p>
          <a:p>
            <a:pPr marL="514350" lvl="0" indent="-514350" algn="just">
              <a:buFont typeface="+mj-lt"/>
              <a:buAutoNum type="arabicPeriod"/>
            </a:pPr>
            <a:r>
              <a:rPr lang="en-IN" dirty="0"/>
              <a:t>Repeat steps 1 to 5.</a:t>
            </a:r>
            <a:endParaRPr lang="en-US" dirty="0"/>
          </a:p>
          <a:p>
            <a:pPr algn="just">
              <a:buFont typeface="Wingdings" panose="05000000000000000000" pitchFamily="2" charset="2"/>
              <a:buChar char="Ø"/>
            </a:pPr>
            <a:endParaRPr lang="en-US" dirty="0"/>
          </a:p>
        </p:txBody>
      </p:sp>
      <p:sp>
        <p:nvSpPr>
          <p:cNvPr id="4" name="Footer Placeholder 3"/>
          <p:cNvSpPr>
            <a:spLocks noGrp="1"/>
          </p:cNvSpPr>
          <p:nvPr>
            <p:ph type="ftr" sz="quarter" idx="11"/>
          </p:nvPr>
        </p:nvSpPr>
        <p:spPr>
          <a:xfrm>
            <a:off x="1942415" y="6440020"/>
            <a:ext cx="5716488" cy="341780"/>
          </a:xfrm>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81</a:t>
            </a:fld>
            <a:endParaRPr lang="en-US" dirty="0"/>
          </a:p>
        </p:txBody>
      </p:sp>
    </p:spTree>
    <p:extLst>
      <p:ext uri="{BB962C8B-B14F-4D97-AF65-F5344CB8AC3E}">
        <p14:creationId xmlns:p14="http://schemas.microsoft.com/office/powerpoint/2010/main" val="26607676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371599"/>
            <a:ext cx="7772399" cy="4764209"/>
          </a:xfrm>
        </p:spPr>
        <p:txBody>
          <a:bodyPr>
            <a:noAutofit/>
          </a:bodyPr>
          <a:lstStyle/>
          <a:p>
            <a:pPr marL="0" indent="0" algn="just">
              <a:buNone/>
            </a:pPr>
            <a:r>
              <a:rPr lang="en-IN" sz="2400" b="1" dirty="0"/>
              <a:t>Cloud Scale: </a:t>
            </a:r>
            <a:endParaRPr lang="en-US" sz="2400" dirty="0"/>
          </a:p>
          <a:p>
            <a:pPr algn="just">
              <a:buFont typeface="Wingdings" panose="05000000000000000000" pitchFamily="2" charset="2"/>
              <a:buChar char="Ø"/>
            </a:pPr>
            <a:r>
              <a:rPr lang="en-IN" sz="2400" dirty="0"/>
              <a:t>Cloud computing provides a simple way to access and use the resources like the hardware services that can be supplied dynamically to adjust like a changeable workload and permitting for the best resource consumption. </a:t>
            </a:r>
          </a:p>
          <a:p>
            <a:pPr algn="just">
              <a:buFont typeface="Wingdings" panose="05000000000000000000" pitchFamily="2" charset="2"/>
              <a:buChar char="Ø"/>
            </a:pPr>
            <a:r>
              <a:rPr lang="en-IN" sz="2400" dirty="0"/>
              <a:t>These resources are typically utilized by pay-by-use model.</a:t>
            </a:r>
          </a:p>
          <a:p>
            <a:pPr algn="just">
              <a:buFont typeface="Wingdings" panose="05000000000000000000" pitchFamily="2" charset="2"/>
              <a:buChar char="Ø"/>
            </a:pPr>
            <a:r>
              <a:rPr lang="en-IN" sz="2400" dirty="0"/>
              <a:t> Therefore, cloud computing helps the applications to scale up and down which leads to the stability of economic sustainability and performance.</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82</a:t>
            </a:fld>
            <a:endParaRPr lang="en-US" dirty="0"/>
          </a:p>
        </p:txBody>
      </p:sp>
    </p:spTree>
    <p:extLst>
      <p:ext uri="{BB962C8B-B14F-4D97-AF65-F5344CB8AC3E}">
        <p14:creationId xmlns:p14="http://schemas.microsoft.com/office/powerpoint/2010/main" val="3703783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371600" y="1371600"/>
            <a:ext cx="7772399" cy="4539622"/>
          </a:xfrm>
        </p:spPr>
        <p:txBody>
          <a:bodyPr>
            <a:normAutofit/>
          </a:bodyPr>
          <a:lstStyle/>
          <a:p>
            <a:pPr algn="just" hangingPunct="0">
              <a:buFont typeface="Wingdings" panose="05000000000000000000" pitchFamily="2" charset="2"/>
              <a:buChar char="Ø"/>
            </a:pPr>
            <a:r>
              <a:rPr lang="en-IN" sz="2400" dirty="0"/>
              <a:t>Scalability is defined as an advantageous property of a particular system which signifies its ability to either fix a problem that increases growing volumes of work or being adaptable to enlarge. </a:t>
            </a:r>
          </a:p>
          <a:p>
            <a:pPr algn="just" hangingPunct="0">
              <a:buFont typeface="Wingdings" panose="05000000000000000000" pitchFamily="2" charset="2"/>
              <a:buChar char="Ø"/>
            </a:pPr>
            <a:r>
              <a:rPr lang="en-IN" sz="2400" dirty="0"/>
              <a:t>Various dimensions are used to measure scalability are as follows:</a:t>
            </a:r>
            <a:endParaRPr lang="en-US" sz="2400" dirty="0"/>
          </a:p>
          <a:p>
            <a:pPr marL="514350" lvl="0" indent="-514350" algn="just">
              <a:buFont typeface="+mj-lt"/>
              <a:buAutoNum type="arabicPeriod"/>
            </a:pPr>
            <a:r>
              <a:rPr lang="en-IN" sz="2400" b="1" i="1" dirty="0"/>
              <a:t>Functional scalability:</a:t>
            </a:r>
            <a:r>
              <a:rPr lang="en-IN" sz="2400" dirty="0"/>
              <a:t> The ability to improve the system by accumulating a new functionality at minimum effort.</a:t>
            </a:r>
            <a:endParaRPr lang="en-US" sz="2400" dirty="0"/>
          </a:p>
          <a:p>
            <a:pPr marL="0" indent="0" algn="just">
              <a:buNone/>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83</a:t>
            </a:fld>
            <a:endParaRPr lang="en-US" dirty="0"/>
          </a:p>
        </p:txBody>
      </p:sp>
    </p:spTree>
    <p:extLst>
      <p:ext uri="{BB962C8B-B14F-4D97-AF65-F5344CB8AC3E}">
        <p14:creationId xmlns:p14="http://schemas.microsoft.com/office/powerpoint/2010/main" val="10302455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152908"/>
            <a:ext cx="7848599" cy="5095492"/>
          </a:xfrm>
        </p:spPr>
        <p:txBody>
          <a:bodyPr>
            <a:noAutofit/>
          </a:bodyPr>
          <a:lstStyle/>
          <a:p>
            <a:pPr marL="514350" lvl="0" indent="-514350" algn="just">
              <a:buFont typeface="+mj-lt"/>
              <a:buAutoNum type="arabicPeriod" startAt="2"/>
            </a:pPr>
            <a:r>
              <a:rPr lang="en-IN" sz="2000" b="1" i="1" dirty="0"/>
              <a:t>Geographic scalability:</a:t>
            </a:r>
            <a:r>
              <a:rPr lang="en-IN" sz="2000" dirty="0"/>
              <a:t> The ability to sustain the usability or performance regardless of the extension from the more circulated geographic pattern to a local area.</a:t>
            </a:r>
            <a:endParaRPr lang="en-US" sz="2000" dirty="0"/>
          </a:p>
          <a:p>
            <a:pPr marL="514350" lvl="0" indent="-514350" algn="just">
              <a:buFont typeface="+mj-lt"/>
              <a:buAutoNum type="arabicPeriod" startAt="2"/>
            </a:pPr>
            <a:r>
              <a:rPr lang="en-IN" sz="2000" b="1" i="1" dirty="0"/>
              <a:t>Administrative scalability:</a:t>
            </a:r>
            <a:r>
              <a:rPr lang="en-IN" sz="2000" dirty="0"/>
              <a:t> The ability to increase the number of users or organizations to easily distribute a single distributed system.</a:t>
            </a:r>
            <a:endParaRPr lang="en-US" sz="2000" dirty="0"/>
          </a:p>
          <a:p>
            <a:pPr algn="just" hangingPunct="0">
              <a:buFont typeface="Wingdings" panose="05000000000000000000" pitchFamily="2" charset="2"/>
              <a:buChar char="Ø"/>
            </a:pPr>
            <a:r>
              <a:rPr lang="en-IN" sz="2000" dirty="0"/>
              <a:t>The following are the different categories of scalability:</a:t>
            </a:r>
            <a:endParaRPr lang="en-US" sz="2000" dirty="0"/>
          </a:p>
          <a:p>
            <a:pPr marL="514350" lvl="0" indent="-514350" algn="just" hangingPunct="0">
              <a:buFont typeface="+mj-lt"/>
              <a:buAutoNum type="arabicPeriod"/>
            </a:pPr>
            <a:r>
              <a:rPr lang="en-IN" sz="2000" b="1" i="1" dirty="0"/>
              <a:t>Load scalability:</a:t>
            </a:r>
            <a:r>
              <a:rPr lang="en-IN" sz="2000" b="1" dirty="0"/>
              <a:t> </a:t>
            </a:r>
            <a:r>
              <a:rPr lang="en-IN" sz="2000" dirty="0"/>
              <a:t>The ability of a system to expand and make use of resources available at different levels of workloads. The factors that influence the load scalability are excessive overheads or a scheduling of inappropriate shared resources and bad use of parallelism.</a:t>
            </a:r>
            <a:endParaRPr lang="en-US" sz="2000" dirty="0"/>
          </a:p>
          <a:p>
            <a:pPr marL="514350" lvl="0" indent="-514350" algn="just" hangingPunct="0">
              <a:buFont typeface="+mj-lt"/>
              <a:buAutoNum type="arabicPeriod"/>
            </a:pPr>
            <a:r>
              <a:rPr lang="en-IN" sz="2000" b="1" i="1" dirty="0"/>
              <a:t>Space scalability:</a:t>
            </a:r>
            <a:r>
              <a:rPr lang="en-IN" sz="2000" b="1" dirty="0"/>
              <a:t> </a:t>
            </a:r>
            <a:r>
              <a:rPr lang="en-IN" sz="2000" dirty="0"/>
              <a:t>The ability of the system to keep the utilization of system resources like memory at acceptable levels when the workload of the system increases.</a:t>
            </a:r>
            <a:endParaRPr lang="en-US" sz="2000" dirty="0"/>
          </a:p>
          <a:p>
            <a:pPr marL="0" indent="0" algn="just">
              <a:buNone/>
            </a:pPr>
            <a:endParaRPr lang="en-US" sz="2000" dirty="0"/>
          </a:p>
        </p:txBody>
      </p:sp>
      <p:sp>
        <p:nvSpPr>
          <p:cNvPr id="4" name="Footer Placeholder 3"/>
          <p:cNvSpPr>
            <a:spLocks noGrp="1"/>
          </p:cNvSpPr>
          <p:nvPr>
            <p:ph type="ftr" sz="quarter" idx="11"/>
          </p:nvPr>
        </p:nvSpPr>
        <p:spPr>
          <a:xfrm>
            <a:off x="1942415" y="6477000"/>
            <a:ext cx="5716488" cy="381000"/>
          </a:xfrm>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84</a:t>
            </a:fld>
            <a:endParaRPr lang="en-US" dirty="0"/>
          </a:p>
        </p:txBody>
      </p:sp>
    </p:spTree>
    <p:extLst>
      <p:ext uri="{BB962C8B-B14F-4D97-AF65-F5344CB8AC3E}">
        <p14:creationId xmlns:p14="http://schemas.microsoft.com/office/powerpoint/2010/main" val="35442876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399"/>
            <a:ext cx="7848599" cy="4840409"/>
          </a:xfrm>
        </p:spPr>
        <p:txBody>
          <a:bodyPr>
            <a:noAutofit/>
          </a:bodyPr>
          <a:lstStyle/>
          <a:p>
            <a:pPr marL="514350" lvl="0" indent="-514350" hangingPunct="0">
              <a:buFont typeface="+mj-lt"/>
              <a:buAutoNum type="arabicPeriod" startAt="3"/>
            </a:pPr>
            <a:r>
              <a:rPr lang="en-IN" sz="2200" b="1" i="1" dirty="0"/>
              <a:t>Structural scalability:</a:t>
            </a:r>
            <a:r>
              <a:rPr lang="en-IN" sz="2200" b="1" dirty="0"/>
              <a:t> </a:t>
            </a:r>
            <a:r>
              <a:rPr lang="en-IN" sz="2200" dirty="0"/>
              <a:t>A system is structurally scalable if its standards or implementations do not obstruct the growth of the objects, or atleast it will perform within a selected time frame.</a:t>
            </a:r>
            <a:endParaRPr lang="en-US" sz="2200" dirty="0"/>
          </a:p>
          <a:p>
            <a:pPr marL="514350" lvl="0" indent="-514350" hangingPunct="0">
              <a:buFont typeface="+mj-lt"/>
              <a:buAutoNum type="arabicPeriod" startAt="3"/>
            </a:pPr>
            <a:r>
              <a:rPr lang="en-IN" sz="2200" b="1" i="1" dirty="0"/>
              <a:t>Database scalability:</a:t>
            </a:r>
            <a:r>
              <a:rPr lang="en-IN" sz="2200" b="1" dirty="0"/>
              <a:t> </a:t>
            </a:r>
            <a:r>
              <a:rPr lang="en-IN" sz="2200" dirty="0"/>
              <a:t>The technique that the products of DBMS support is a division of the huge tables, based on the scope of values in the key field. The database is able to scale out across a group of separate database servers.</a:t>
            </a:r>
            <a:endParaRPr lang="en-US" sz="2200" dirty="0"/>
          </a:p>
          <a:p>
            <a:pPr>
              <a:buFont typeface="Wingdings" panose="05000000000000000000" pitchFamily="2" charset="2"/>
              <a:buChar char="Ø"/>
            </a:pPr>
            <a:r>
              <a:rPr lang="en-IN" sz="2200" dirty="0"/>
              <a:t>The factors that maximize or minimize the scalability are hard to classify. </a:t>
            </a:r>
          </a:p>
          <a:p>
            <a:pPr>
              <a:buFont typeface="Wingdings" panose="05000000000000000000" pitchFamily="2" charset="2"/>
              <a:buChar char="Ø"/>
            </a:pPr>
            <a:r>
              <a:rPr lang="en-IN" sz="2200" dirty="0"/>
              <a:t>Sometimes </a:t>
            </a:r>
            <a:r>
              <a:rPr lang="en-US" sz="2200" dirty="0"/>
              <a:t>the measures that are taken to develop these capabilities may possibly damage others. </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85</a:t>
            </a:fld>
            <a:endParaRPr lang="en-US" dirty="0"/>
          </a:p>
        </p:txBody>
      </p:sp>
    </p:spTree>
    <p:extLst>
      <p:ext uri="{BB962C8B-B14F-4D97-AF65-F5344CB8AC3E}">
        <p14:creationId xmlns:p14="http://schemas.microsoft.com/office/powerpoint/2010/main" val="35579729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Autofit/>
          </a:bodyPr>
          <a:lstStyle/>
          <a:p>
            <a:pPr algn="just" hangingPunct="0">
              <a:buFont typeface="Wingdings" panose="05000000000000000000" pitchFamily="2" charset="2"/>
              <a:buChar char="Ø"/>
            </a:pPr>
            <a:r>
              <a:rPr lang="en-US" sz="1900" dirty="0"/>
              <a:t>Consider an example, the introduction of compression algorithm to develop space scalability that affects on load scalability. </a:t>
            </a:r>
          </a:p>
          <a:p>
            <a:pPr algn="just" hangingPunct="0">
              <a:buFont typeface="Wingdings" panose="05000000000000000000" pitchFamily="2" charset="2"/>
              <a:buChar char="Ø"/>
            </a:pPr>
            <a:r>
              <a:rPr lang="en-US" sz="1900" dirty="0"/>
              <a:t>While designing the system architecture, scalability has to be remembered from the very beginning. </a:t>
            </a:r>
          </a:p>
          <a:p>
            <a:pPr algn="just" hangingPunct="0">
              <a:buFont typeface="Wingdings" panose="05000000000000000000" pitchFamily="2" charset="2"/>
              <a:buChar char="Ø"/>
            </a:pPr>
            <a:r>
              <a:rPr lang="en-US" sz="1900" dirty="0"/>
              <a:t>Methods of adding resources to an application are broadly classified into two types:</a:t>
            </a:r>
          </a:p>
          <a:p>
            <a:pPr marL="514350" lvl="0" indent="-514350" algn="just" hangingPunct="0">
              <a:buFont typeface="+mj-lt"/>
              <a:buAutoNum type="arabicPeriod"/>
            </a:pPr>
            <a:r>
              <a:rPr lang="en-US" sz="1900" b="1" i="1" dirty="0"/>
              <a:t>Horizontal scaling:</a:t>
            </a:r>
            <a:r>
              <a:rPr lang="en-US" sz="1900" b="1" dirty="0"/>
              <a:t> </a:t>
            </a:r>
            <a:r>
              <a:rPr lang="en-US" sz="1900" dirty="0"/>
              <a:t>Scaling out or scaling horizontally means combining several independent computers as one to offer more processing power. This type of scaling implies numerous instances of an operating system existing on individual servers.</a:t>
            </a:r>
          </a:p>
          <a:p>
            <a:pPr marL="514350" lvl="0" indent="-514350" algn="just" hangingPunct="0">
              <a:buFont typeface="+mj-lt"/>
              <a:buAutoNum type="arabicPeriod"/>
            </a:pPr>
            <a:r>
              <a:rPr lang="en-US" sz="1900" b="1" i="1" dirty="0"/>
              <a:t>Vertical scaling:</a:t>
            </a:r>
            <a:r>
              <a:rPr lang="en-US" sz="1900" b="1" dirty="0"/>
              <a:t> </a:t>
            </a:r>
            <a:r>
              <a:rPr lang="en-US" sz="1900" dirty="0"/>
              <a:t>Scaling up or scaling vertically means adding resources like storage, processors etc. to expand the processing capability. This type of scaling makes use of a single instance of an operating system. </a:t>
            </a:r>
          </a:p>
          <a:p>
            <a:pPr marL="0" indent="0" algn="just">
              <a:buNone/>
            </a:pPr>
            <a:endParaRPr lang="en-US" sz="1900" dirty="0"/>
          </a:p>
        </p:txBody>
      </p:sp>
      <p:sp>
        <p:nvSpPr>
          <p:cNvPr id="4" name="Footer Placeholder 3"/>
          <p:cNvSpPr>
            <a:spLocks noGrp="1"/>
          </p:cNvSpPr>
          <p:nvPr>
            <p:ph type="ftr" sz="quarter" idx="11"/>
          </p:nvPr>
        </p:nvSpPr>
        <p:spPr>
          <a:xfrm>
            <a:off x="1942415" y="6582512"/>
            <a:ext cx="5716488" cy="275488"/>
          </a:xfrm>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86</a:t>
            </a:fld>
            <a:endParaRPr lang="en-US" dirty="0"/>
          </a:p>
        </p:txBody>
      </p:sp>
    </p:spTree>
    <p:extLst>
      <p:ext uri="{BB962C8B-B14F-4D97-AF65-F5344CB8AC3E}">
        <p14:creationId xmlns:p14="http://schemas.microsoft.com/office/powerpoint/2010/main" val="36706812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US" dirty="0"/>
              <a:t>RECAPITULATION</a:t>
            </a:r>
            <a:br>
              <a:rPr lang="en-US" dirty="0"/>
            </a:br>
            <a:endParaRPr lang="en-US" dirty="0"/>
          </a:p>
        </p:txBody>
      </p:sp>
      <p:sp>
        <p:nvSpPr>
          <p:cNvPr id="3" name="Content Placeholder 2"/>
          <p:cNvSpPr>
            <a:spLocks noGrp="1"/>
          </p:cNvSpPr>
          <p:nvPr>
            <p:ph idx="1"/>
          </p:nvPr>
        </p:nvSpPr>
        <p:spPr>
          <a:xfrm>
            <a:off x="1371600" y="1295400"/>
            <a:ext cx="7772399" cy="4615822"/>
          </a:xfrm>
        </p:spPr>
        <p:txBody>
          <a:bodyPr>
            <a:normAutofit/>
          </a:bodyPr>
          <a:lstStyle/>
          <a:p>
            <a:pPr algn="just">
              <a:buFont typeface="Wingdings" panose="05000000000000000000" pitchFamily="2" charset="2"/>
              <a:buChar char="Ø"/>
            </a:pPr>
            <a:r>
              <a:rPr lang="en-IN" sz="2400" dirty="0"/>
              <a:t>Cloud computing is not a network computing where we host the applications or documents on a single server of a company and can be accessed only with the company’s network.</a:t>
            </a:r>
          </a:p>
          <a:p>
            <a:pPr algn="just">
              <a:buFont typeface="Wingdings" panose="05000000000000000000" pitchFamily="2" charset="2"/>
              <a:buChar char="Ø"/>
            </a:pPr>
            <a:r>
              <a:rPr lang="en-IN" sz="2400" dirty="0"/>
              <a:t>Cloud computing includes multiple servers, multiple companies and multiple networks.</a:t>
            </a:r>
          </a:p>
          <a:p>
            <a:pPr algn="just">
              <a:buFont typeface="Wingdings" panose="05000000000000000000" pitchFamily="2" charset="2"/>
              <a:buChar char="Ø"/>
            </a:pPr>
            <a:r>
              <a:rPr lang="en-IN" sz="2400" dirty="0"/>
              <a:t>Cloud Computing describes how a centralized storage enables collaboration and how several computers work together to raise the computing power. </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87</a:t>
            </a:fld>
            <a:endParaRPr lang="en-US" dirty="0"/>
          </a:p>
        </p:txBody>
      </p:sp>
    </p:spTree>
    <p:extLst>
      <p:ext uri="{BB962C8B-B14F-4D97-AF65-F5344CB8AC3E}">
        <p14:creationId xmlns:p14="http://schemas.microsoft.com/office/powerpoint/2010/main" val="21328655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1371601" y="1295400"/>
            <a:ext cx="7772399" cy="4615822"/>
          </a:xfrm>
        </p:spPr>
        <p:txBody>
          <a:bodyPr>
            <a:normAutofit/>
          </a:bodyPr>
          <a:lstStyle/>
          <a:p>
            <a:pPr algn="just">
              <a:buFont typeface="Wingdings" panose="05000000000000000000" pitchFamily="2" charset="2"/>
              <a:buChar char="Ø"/>
            </a:pPr>
            <a:r>
              <a:rPr lang="en-IN" sz="2400" dirty="0"/>
              <a:t>Depending on the issue who manages and owns the cloud, cloud models are classified into four types namely public cloud, private cloud, hybrid cloud, community cloud. </a:t>
            </a:r>
          </a:p>
          <a:p>
            <a:pPr algn="just">
              <a:buFont typeface="Wingdings" panose="05000000000000000000" pitchFamily="2" charset="2"/>
              <a:buChar char="Ø"/>
            </a:pPr>
            <a:r>
              <a:rPr lang="en-IN" sz="2400" dirty="0"/>
              <a:t>The most important aspect security is high in private cloud and in this performance is guaranteed. </a:t>
            </a:r>
          </a:p>
          <a:p>
            <a:pPr algn="just">
              <a:buFont typeface="Wingdings" panose="05000000000000000000" pitchFamily="2" charset="2"/>
              <a:buChar char="Ø"/>
            </a:pPr>
            <a:r>
              <a:rPr lang="en-IN" sz="2400" dirty="0"/>
              <a:t>The cloud computing architecture consists of frontend and backend.</a:t>
            </a: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88</a:t>
            </a:fld>
            <a:endParaRPr lang="en-US" dirty="0"/>
          </a:p>
        </p:txBody>
      </p:sp>
    </p:spTree>
    <p:extLst>
      <p:ext uri="{BB962C8B-B14F-4D97-AF65-F5344CB8AC3E}">
        <p14:creationId xmlns:p14="http://schemas.microsoft.com/office/powerpoint/2010/main" val="28365123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Continue…</a:t>
            </a:r>
          </a:p>
        </p:txBody>
      </p:sp>
      <p:sp>
        <p:nvSpPr>
          <p:cNvPr id="3" name="Content Placeholder 2"/>
          <p:cNvSpPr>
            <a:spLocks noGrp="1"/>
          </p:cNvSpPr>
          <p:nvPr>
            <p:ph idx="1"/>
          </p:nvPr>
        </p:nvSpPr>
        <p:spPr>
          <a:xfrm>
            <a:off x="1295401" y="1295400"/>
            <a:ext cx="7848599" cy="4615822"/>
          </a:xfrm>
        </p:spPr>
        <p:txBody>
          <a:bodyPr>
            <a:normAutofit/>
          </a:bodyPr>
          <a:lstStyle/>
          <a:p>
            <a:pPr algn="just">
              <a:buFont typeface="Wingdings" panose="05000000000000000000" pitchFamily="2" charset="2"/>
              <a:buChar char="Ø"/>
            </a:pPr>
            <a:r>
              <a:rPr lang="en-IN" sz="2400" dirty="0"/>
              <a:t>The front end is the side the computer user or client sees and the backend is the cloud section of the system. </a:t>
            </a:r>
          </a:p>
          <a:p>
            <a:pPr algn="just">
              <a:buFont typeface="Wingdings" panose="05000000000000000000" pitchFamily="2" charset="2"/>
              <a:buChar char="Ø"/>
            </a:pPr>
            <a:r>
              <a:rPr lang="en-IN" sz="2400" dirty="0"/>
              <a:t>Cloud infrastructure consists of storage, network and computing components. </a:t>
            </a:r>
          </a:p>
          <a:p>
            <a:pPr algn="just">
              <a:buFont typeface="Wingdings" panose="05000000000000000000" pitchFamily="2" charset="2"/>
              <a:buChar char="Ø"/>
            </a:pPr>
            <a:r>
              <a:rPr lang="en-IN" sz="2400" dirty="0"/>
              <a:t>The cloud infrastructure self-service makes the infrastructure vendors to build the templates of cloud computing on time. </a:t>
            </a:r>
          </a:p>
          <a:p>
            <a:pPr algn="just">
              <a:buFont typeface="Wingdings" panose="05000000000000000000" pitchFamily="2" charset="2"/>
              <a:buChar char="Ø"/>
            </a:pPr>
            <a:r>
              <a:rPr lang="en-IN" sz="2400" dirty="0"/>
              <a:t>The advantage of scaling a cloud is that you compensate for only the resources you have utilized.</a:t>
            </a:r>
            <a:endParaRPr lang="en-US" sz="2400" dirty="0"/>
          </a:p>
          <a:p>
            <a:pPr algn="just">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89</a:t>
            </a:fld>
            <a:endParaRPr lang="en-US" dirty="0"/>
          </a:p>
        </p:txBody>
      </p:sp>
    </p:spTree>
    <p:extLst>
      <p:ext uri="{BB962C8B-B14F-4D97-AF65-F5344CB8AC3E}">
        <p14:creationId xmlns:p14="http://schemas.microsoft.com/office/powerpoint/2010/main" val="353085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2.1.5 Intelligent</a:t>
            </a:r>
          </a:p>
        </p:txBody>
      </p:sp>
      <p:sp>
        <p:nvSpPr>
          <p:cNvPr id="3" name="Content Placeholder 2"/>
          <p:cNvSpPr>
            <a:spLocks noGrp="1"/>
          </p:cNvSpPr>
          <p:nvPr>
            <p:ph idx="1"/>
          </p:nvPr>
        </p:nvSpPr>
        <p:spPr>
          <a:xfrm>
            <a:off x="1295399" y="1828800"/>
            <a:ext cx="7239001" cy="4626936"/>
          </a:xfrm>
        </p:spPr>
        <p:txBody>
          <a:bodyPr>
            <a:normAutofit/>
          </a:bodyPr>
          <a:lstStyle/>
          <a:p>
            <a:pPr algn="just">
              <a:buFont typeface="Wingdings" pitchFamily="2" charset="2"/>
              <a:buChar char="Ø"/>
            </a:pPr>
            <a:r>
              <a:rPr lang="en-US" sz="2400" dirty="0"/>
              <a:t>This is also another key properties of cloud computing in google perspective.</a:t>
            </a:r>
          </a:p>
          <a:p>
            <a:pPr algn="just">
              <a:buFont typeface="Wingdings" pitchFamily="2" charset="2"/>
              <a:buChar char="Ø"/>
            </a:pPr>
            <a:r>
              <a:rPr lang="en-US" sz="2400" dirty="0"/>
              <a:t>By using data mining techniques, we can access the data stored in the cloud in a smarter way.</a:t>
            </a:r>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9</a:t>
            </a:fld>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US" b="1" dirty="0"/>
              <a:t>BIBILIOGRAPHY</a:t>
            </a:r>
            <a:br>
              <a:rPr lang="en-US" b="1" dirty="0"/>
            </a:br>
            <a:endParaRPr lang="en-US" b="1" dirty="0"/>
          </a:p>
        </p:txBody>
      </p:sp>
      <p:sp>
        <p:nvSpPr>
          <p:cNvPr id="3" name="Content Placeholder 2"/>
          <p:cNvSpPr>
            <a:spLocks noGrp="1"/>
          </p:cNvSpPr>
          <p:nvPr>
            <p:ph idx="1"/>
          </p:nvPr>
        </p:nvSpPr>
        <p:spPr>
          <a:xfrm>
            <a:off x="838200" y="1295400"/>
            <a:ext cx="8305799" cy="4615822"/>
          </a:xfrm>
        </p:spPr>
        <p:txBody>
          <a:bodyPr>
            <a:normAutofit/>
          </a:bodyPr>
          <a:lstStyle/>
          <a:p>
            <a:pPr lvl="1" algn="just" hangingPunct="0">
              <a:buFont typeface="Wingdings" panose="05000000000000000000" pitchFamily="2" charset="2"/>
              <a:buChar char="Ø"/>
            </a:pPr>
            <a:r>
              <a:rPr lang="en-IN" sz="2400" b="1" dirty="0"/>
              <a:t>Kris Jamsa, Cloud Computing, Jones &amp; Bartlett Publishers, 2013.</a:t>
            </a:r>
            <a:endParaRPr lang="en-US" sz="2400" b="1" dirty="0"/>
          </a:p>
          <a:p>
            <a:pPr lvl="1" algn="just" hangingPunct="0">
              <a:buFont typeface="Wingdings" panose="05000000000000000000" pitchFamily="2" charset="2"/>
              <a:buChar char="Ø"/>
            </a:pPr>
            <a:r>
              <a:rPr lang="en-IN" sz="2400" b="1" dirty="0"/>
              <a:t>Ravi Shankar, Navin Sabharwal, Cloud Computing First Steps: Cloud Computing for Beginners, CreateSpace Independent Publishing Platform, 2012.</a:t>
            </a:r>
            <a:endParaRPr lang="en-US" sz="2400" b="1" dirty="0"/>
          </a:p>
          <a:p>
            <a:pPr lvl="1" algn="just" hangingPunct="0">
              <a:buFont typeface="Wingdings" panose="05000000000000000000" pitchFamily="2" charset="2"/>
              <a:buChar char="Ø"/>
            </a:pPr>
            <a:r>
              <a:rPr lang="en-IN" sz="2400" b="1" dirty="0"/>
              <a:t>Michael Miller, Cloud Computing: Web-Based Applications That Change the Way You Work and Collaborate Online, Que</a:t>
            </a:r>
            <a:endParaRPr lang="en-US" sz="2400" b="1" dirty="0"/>
          </a:p>
          <a:p>
            <a:pPr lvl="1" algn="just" hangingPunct="0">
              <a:buFont typeface="Wingdings" panose="05000000000000000000" pitchFamily="2" charset="2"/>
              <a:buChar char="Ø"/>
            </a:pPr>
            <a:r>
              <a:rPr lang="en-IN" sz="2400" b="1" dirty="0"/>
              <a:t>Dan C. Marinescu, Cloud Computing: Theory and Practice, Newnes, 2013.</a:t>
            </a:r>
            <a:endParaRPr lang="en-US" sz="2400" b="1" dirty="0"/>
          </a:p>
          <a:p>
            <a:pPr algn="just">
              <a:buFont typeface="Wingdings" panose="05000000000000000000" pitchFamily="2" charset="2"/>
              <a:buChar char="Ø"/>
            </a:pPr>
            <a:endParaRPr lang="en-US" sz="2400" b="1"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90</a:t>
            </a:fld>
            <a:endParaRPr lang="en-US" dirty="0"/>
          </a:p>
        </p:txBody>
      </p:sp>
    </p:spTree>
    <p:extLst>
      <p:ext uri="{BB962C8B-B14F-4D97-AF65-F5344CB8AC3E}">
        <p14:creationId xmlns:p14="http://schemas.microsoft.com/office/powerpoint/2010/main" val="420722325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24110"/>
            <a:ext cx="7086601" cy="1280890"/>
          </a:xfrm>
        </p:spPr>
        <p:txBody>
          <a:bodyPr/>
          <a:lstStyle/>
          <a:p>
            <a:r>
              <a:rPr lang="en-US" dirty="0"/>
              <a:t>Continue…</a:t>
            </a:r>
          </a:p>
        </p:txBody>
      </p:sp>
      <p:sp>
        <p:nvSpPr>
          <p:cNvPr id="3" name="Content Placeholder 2"/>
          <p:cNvSpPr>
            <a:spLocks noGrp="1"/>
          </p:cNvSpPr>
          <p:nvPr>
            <p:ph idx="1"/>
          </p:nvPr>
        </p:nvSpPr>
        <p:spPr>
          <a:xfrm>
            <a:off x="838200" y="1524000"/>
            <a:ext cx="8305800" cy="4387222"/>
          </a:xfrm>
        </p:spPr>
        <p:txBody>
          <a:bodyPr>
            <a:normAutofit/>
          </a:bodyPr>
          <a:lstStyle/>
          <a:p>
            <a:pPr lvl="1" algn="just" hangingPunct="0">
              <a:buFont typeface="Wingdings" panose="05000000000000000000" pitchFamily="2" charset="2"/>
              <a:buChar char="Ø"/>
            </a:pPr>
            <a:r>
              <a:rPr lang="en-IN" sz="2400" b="1" dirty="0"/>
              <a:t>Alberto M. Bento, Anil Aggarwal, </a:t>
            </a:r>
            <a:r>
              <a:rPr lang="en-IN" sz="2400" b="1" i="1" dirty="0"/>
              <a:t>Cloud Computing Service and Deployment Models: Layers and Management</a:t>
            </a:r>
            <a:r>
              <a:rPr lang="en-IN" sz="2400" b="1" dirty="0"/>
              <a:t>, IGI Global Snippet, 2013.</a:t>
            </a:r>
            <a:endParaRPr lang="en-US" sz="2400" b="1" dirty="0"/>
          </a:p>
          <a:p>
            <a:pPr lvl="1" algn="just" hangingPunct="0">
              <a:buFont typeface="Wingdings" panose="05000000000000000000" pitchFamily="2" charset="2"/>
              <a:buChar char="Ø"/>
            </a:pPr>
            <a:r>
              <a:rPr lang="en-IN" sz="2400" b="1" dirty="0"/>
              <a:t>Dinkar Sitaram, Geetha Manjunath, </a:t>
            </a:r>
            <a:r>
              <a:rPr lang="en-IN" sz="2400" b="1" i="1" dirty="0"/>
              <a:t>Moving to the Cloud: Developing Apps in the New World of Cloud Computing</a:t>
            </a:r>
            <a:r>
              <a:rPr lang="en-IN" sz="2400" b="1" dirty="0"/>
              <a:t>, Elsevier, 2011.</a:t>
            </a:r>
            <a:endParaRPr lang="en-US" sz="2400" b="1" dirty="0"/>
          </a:p>
          <a:p>
            <a:pPr lvl="1" algn="just" hangingPunct="0">
              <a:buFont typeface="Wingdings" panose="05000000000000000000" pitchFamily="2" charset="2"/>
              <a:buChar char="Ø"/>
            </a:pPr>
            <a:r>
              <a:rPr lang="en-IN" sz="2400" b="1" dirty="0"/>
              <a:t>Rajkumar Buyya, James Broberg, Andrzej M.Goscinski, Cloud Computing: Principles and Paradigms, John Wiley &amp; Sons, 2010.</a:t>
            </a:r>
            <a:endParaRPr lang="en-US" sz="2400" b="1" dirty="0"/>
          </a:p>
          <a:p>
            <a:pPr marL="0" indent="0" algn="just">
              <a:buNone/>
            </a:pPr>
            <a:endParaRPr lang="en-US" b="1"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91</a:t>
            </a:fld>
            <a:endParaRPr lang="en-US" dirty="0"/>
          </a:p>
        </p:txBody>
      </p:sp>
    </p:spTree>
    <p:extLst>
      <p:ext uri="{BB962C8B-B14F-4D97-AF65-F5344CB8AC3E}">
        <p14:creationId xmlns:p14="http://schemas.microsoft.com/office/powerpoint/2010/main" val="38565622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Continue…</a:t>
            </a:r>
          </a:p>
        </p:txBody>
      </p:sp>
      <p:sp>
        <p:nvSpPr>
          <p:cNvPr id="3" name="Content Placeholder 2"/>
          <p:cNvSpPr>
            <a:spLocks noGrp="1"/>
          </p:cNvSpPr>
          <p:nvPr>
            <p:ph idx="1"/>
          </p:nvPr>
        </p:nvSpPr>
        <p:spPr>
          <a:xfrm>
            <a:off x="838200" y="1447800"/>
            <a:ext cx="8305799" cy="4463422"/>
          </a:xfrm>
        </p:spPr>
        <p:txBody>
          <a:bodyPr>
            <a:normAutofit/>
          </a:bodyPr>
          <a:lstStyle/>
          <a:p>
            <a:pPr lvl="1" algn="just" hangingPunct="0">
              <a:buFont typeface="Wingdings" panose="05000000000000000000" pitchFamily="2" charset="2"/>
              <a:buChar char="Ø"/>
            </a:pPr>
            <a:r>
              <a:rPr lang="en-IN" sz="2400" b="1" dirty="0"/>
              <a:t>Zaigham Mahmood, </a:t>
            </a:r>
            <a:r>
              <a:rPr lang="en-IN" sz="2400" b="1" i="1" dirty="0"/>
              <a:t>Cloud Computing: Methods and Practical Approaches</a:t>
            </a:r>
            <a:r>
              <a:rPr lang="en-IN" sz="2400" b="1" dirty="0"/>
              <a:t>, Springer, 2013.</a:t>
            </a:r>
            <a:endParaRPr lang="en-US" sz="2400" b="1" dirty="0"/>
          </a:p>
          <a:p>
            <a:pPr lvl="1" algn="just" hangingPunct="0">
              <a:buFont typeface="Wingdings" panose="05000000000000000000" pitchFamily="2" charset="2"/>
              <a:buChar char="Ø"/>
            </a:pPr>
            <a:r>
              <a:rPr lang="en-IN" sz="2400" b="1" dirty="0"/>
              <a:t>Thomas Erl, Ricardo Puttini, Zaigham Mahmood, </a:t>
            </a:r>
            <a:r>
              <a:rPr lang="en-IN" sz="2400" b="1" i="1" dirty="0"/>
              <a:t>Cloud Computing: Concepts, Technology &amp; Architecture</a:t>
            </a:r>
            <a:r>
              <a:rPr lang="en-IN" sz="2400" b="1" dirty="0"/>
              <a:t>, Pearson Technology Group, 2013.</a:t>
            </a:r>
            <a:endParaRPr lang="en-US" sz="2400" b="1" dirty="0"/>
          </a:p>
          <a:p>
            <a:pPr lvl="1" algn="just" hangingPunct="0">
              <a:buFont typeface="Wingdings" panose="05000000000000000000" pitchFamily="2" charset="2"/>
              <a:buChar char="Ø"/>
            </a:pPr>
            <a:r>
              <a:rPr lang="en-IN" sz="2400" b="1" dirty="0"/>
              <a:t>Navin Sabharwal, Prashant Wali, Cloud Capacity Management, Apress, 2013.</a:t>
            </a:r>
            <a:endParaRPr lang="en-US" sz="2400" b="1" dirty="0"/>
          </a:p>
          <a:p>
            <a:pPr marL="0" indent="0" algn="just">
              <a:buNone/>
            </a:pPr>
            <a:endParaRPr lang="en-US" b="1" dirty="0"/>
          </a:p>
        </p:txBody>
      </p:sp>
      <p:sp>
        <p:nvSpPr>
          <p:cNvPr id="4" name="Footer Placeholder 3"/>
          <p:cNvSpPr>
            <a:spLocks noGrp="1"/>
          </p:cNvSpPr>
          <p:nvPr>
            <p:ph type="ftr" sz="quarter" idx="11"/>
          </p:nvPr>
        </p:nvSpPr>
        <p:spPr/>
        <p:txBody>
          <a:bodyPr/>
          <a:lstStyle/>
          <a:p>
            <a:r>
              <a:rPr lang="en-IN" dirty="0"/>
              <a:t>CLOUD COMPUTING BOOK by Dr M N RAO from Prentice Hall Publishers, 2015</a:t>
            </a:r>
            <a:endParaRPr lang="en-US" dirty="0"/>
          </a:p>
        </p:txBody>
      </p:sp>
      <p:sp>
        <p:nvSpPr>
          <p:cNvPr id="5" name="Slide Number Placeholder 4"/>
          <p:cNvSpPr>
            <a:spLocks noGrp="1"/>
          </p:cNvSpPr>
          <p:nvPr>
            <p:ph type="sldNum" sz="quarter" idx="12"/>
          </p:nvPr>
        </p:nvSpPr>
        <p:spPr/>
        <p:txBody>
          <a:bodyPr/>
          <a:lstStyle/>
          <a:p>
            <a:fld id="{E2FB42BE-8E75-4F81-B576-FFD78C82528D}" type="slidenum">
              <a:rPr lang="en-US" smtClean="0"/>
              <a:pPr/>
              <a:t>92</a:t>
            </a:fld>
            <a:endParaRPr lang="en-US" dirty="0"/>
          </a:p>
        </p:txBody>
      </p:sp>
    </p:spTree>
    <p:extLst>
      <p:ext uri="{BB962C8B-B14F-4D97-AF65-F5344CB8AC3E}">
        <p14:creationId xmlns:p14="http://schemas.microsoft.com/office/powerpoint/2010/main" val="35032339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82" y="801035"/>
            <a:ext cx="9519739" cy="1789555"/>
          </a:xfrm>
        </p:spPr>
        <p:txBody>
          <a:bodyPr>
            <a:normAutofit/>
          </a:bodyPr>
          <a:lstStyle/>
          <a:p>
            <a:pPr algn="ctr"/>
            <a:r>
              <a:rPr lang="en-US" sz="5400" dirty="0"/>
              <a:t>Thank</a:t>
            </a:r>
            <a:r>
              <a:rPr lang="en-US" sz="4800" dirty="0"/>
              <a:t> you</a:t>
            </a:r>
            <a:br>
              <a:rPr lang="en-US" sz="4800" dirty="0"/>
            </a:br>
            <a:endParaRPr lang="en-US" sz="4800" dirty="0"/>
          </a:p>
        </p:txBody>
      </p:sp>
      <p:sp>
        <p:nvSpPr>
          <p:cNvPr id="3" name="Footer Placeholder 2"/>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93</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3067799"/>
            <a:ext cx="2209800" cy="2590800"/>
          </a:xfrm>
          <a:prstGeom prst="rect">
            <a:avLst/>
          </a:prstGeom>
        </p:spPr>
      </p:pic>
    </p:spTree>
    <p:extLst>
      <p:ext uri="{BB962C8B-B14F-4D97-AF65-F5344CB8AC3E}">
        <p14:creationId xmlns:p14="http://schemas.microsoft.com/office/powerpoint/2010/main" val="168174682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1552</TotalTime>
  <Words>7928</Words>
  <Application>Microsoft Office PowerPoint</Application>
  <PresentationFormat>On-screen Show (4:3)</PresentationFormat>
  <Paragraphs>646</Paragraphs>
  <Slides>93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0" baseType="lpstr">
      <vt:lpstr>Arial</vt:lpstr>
      <vt:lpstr>Calibri</vt:lpstr>
      <vt:lpstr>Century Gothic</vt:lpstr>
      <vt:lpstr>Wingdings</vt:lpstr>
      <vt:lpstr>Wingdings 3</vt:lpstr>
      <vt:lpstr>Wisp</vt:lpstr>
      <vt:lpstr>CorelDraw.Graphic.16</vt:lpstr>
      <vt:lpstr>CHAPTER 2  </vt:lpstr>
      <vt:lpstr>Topics:</vt:lpstr>
      <vt:lpstr>2.1 Cloud what it is ?</vt:lpstr>
      <vt:lpstr>Key properties of cloud</vt:lpstr>
      <vt:lpstr>2.1.1 User centric</vt:lpstr>
      <vt:lpstr>2.1.2 Task centric</vt:lpstr>
      <vt:lpstr>2.1.3 Powerful</vt:lpstr>
      <vt:lpstr>2.1.4  Accessible</vt:lpstr>
      <vt:lpstr>2.1.5 Intelligent</vt:lpstr>
      <vt:lpstr>2.1.6 Programmable</vt:lpstr>
      <vt:lpstr>2.1.7 What cloud computing isn’t?</vt:lpstr>
      <vt:lpstr>PowerPoint Presentation</vt:lpstr>
      <vt:lpstr>PowerPoint Presentation</vt:lpstr>
      <vt:lpstr>2.2 FROM COLLABORATIONS TO CLOUD</vt:lpstr>
      <vt:lpstr>2.2.1 Client/Server Computing: Consolidated Appliances and Storage </vt:lpstr>
      <vt:lpstr>Continue….</vt:lpstr>
      <vt:lpstr>2.2.2 Peer-to-Peer Computing: Distributing Reserves</vt:lpstr>
      <vt:lpstr>Continued….</vt:lpstr>
      <vt:lpstr> 2.2.3 Distributed Computing: Contributing Additional Computing Power </vt:lpstr>
      <vt:lpstr>2.2.4 Collaborative Computing: Functioning as a Group </vt:lpstr>
      <vt:lpstr>2.2.5 Cloud Computing: The Subsequent Stage in Collaboration </vt:lpstr>
      <vt:lpstr>2.3 CLOUD MODELS </vt:lpstr>
      <vt:lpstr>2.3.1 Public Cloud </vt:lpstr>
      <vt:lpstr>Continued….</vt:lpstr>
      <vt:lpstr>PowerPoint Presentation</vt:lpstr>
      <vt:lpstr>Continued…</vt:lpstr>
      <vt:lpstr>continued…</vt:lpstr>
      <vt:lpstr>2.3.2 Private Cloud </vt:lpstr>
      <vt:lpstr>Continued….</vt:lpstr>
      <vt:lpstr>PowerPoint Presentation</vt:lpstr>
      <vt:lpstr>Continued….</vt:lpstr>
      <vt:lpstr>2.3.3 Hybrid Cloud</vt:lpstr>
      <vt:lpstr>Continued….</vt:lpstr>
      <vt:lpstr>PowerPoint Presentation</vt:lpstr>
      <vt:lpstr>Continued…</vt:lpstr>
      <vt:lpstr>2.3.4 Community Cloud </vt:lpstr>
      <vt:lpstr>PowerPoint Presentation</vt:lpstr>
      <vt:lpstr>Continued…</vt:lpstr>
      <vt:lpstr>2.3.5 Public Cloud versus Private Cloud  </vt:lpstr>
      <vt:lpstr>2.4.CLOUD APPLICATION ARCHITECTURE </vt:lpstr>
      <vt:lpstr>Continue…</vt:lpstr>
      <vt:lpstr>Continue…</vt:lpstr>
      <vt:lpstr>Continue…</vt:lpstr>
      <vt:lpstr>PowerPoint Presentation</vt:lpstr>
      <vt:lpstr>Continue…</vt:lpstr>
      <vt:lpstr>Continue…</vt:lpstr>
      <vt:lpstr>Continue…</vt:lpstr>
      <vt:lpstr>Continue…</vt:lpstr>
      <vt:lpstr>PowerPoint Presentation</vt:lpstr>
      <vt:lpstr>Continue…</vt:lpstr>
      <vt:lpstr>2.5  CLOUD COMPUTING ARCHITECTURE </vt:lpstr>
      <vt:lpstr>Continue…</vt:lpstr>
      <vt:lpstr>Continue…</vt:lpstr>
      <vt:lpstr>Continue…</vt:lpstr>
      <vt:lpstr>PowerPoint Presentation</vt:lpstr>
      <vt:lpstr>Continue…</vt:lpstr>
      <vt:lpstr>2.6  VALUE OF CLOUD COMPUTING </vt:lpstr>
      <vt:lpstr>Continue…</vt:lpstr>
      <vt:lpstr>Continue…</vt:lpstr>
      <vt:lpstr>Continue…</vt:lpstr>
      <vt:lpstr>Continue…</vt:lpstr>
      <vt:lpstr>Continue….</vt:lpstr>
      <vt:lpstr>Continue…</vt:lpstr>
      <vt:lpstr>Continue…</vt:lpstr>
      <vt:lpstr>Continue…</vt:lpstr>
      <vt:lpstr>Continue…</vt:lpstr>
      <vt:lpstr>2.7  CLOUD INFRASTRUCTURE MODELS </vt:lpstr>
      <vt:lpstr>Continue…</vt:lpstr>
      <vt:lpstr>Continue…</vt:lpstr>
      <vt:lpstr>Continue…</vt:lpstr>
      <vt:lpstr>2.8  CLOUD INFRASTRUCTURE SELF SERVICE </vt:lpstr>
      <vt:lpstr>Continue…</vt:lpstr>
      <vt:lpstr>Continue..</vt:lpstr>
      <vt:lpstr>Continue…</vt:lpstr>
      <vt:lpstr>2.9  SCALING A CLOUD INFRASTRUCTURE </vt:lpstr>
      <vt:lpstr>Continue…</vt:lpstr>
      <vt:lpstr>Continue…</vt:lpstr>
      <vt:lpstr>Continue…</vt:lpstr>
      <vt:lpstr>Continue…</vt:lpstr>
      <vt:lpstr>Continue…</vt:lpstr>
      <vt:lpstr>Continue…</vt:lpstr>
      <vt:lpstr>Continue…</vt:lpstr>
      <vt:lpstr>Continue…</vt:lpstr>
      <vt:lpstr>Continue…</vt:lpstr>
      <vt:lpstr>Continue…</vt:lpstr>
      <vt:lpstr>Continue…</vt:lpstr>
      <vt:lpstr>RECAPITULATION </vt:lpstr>
      <vt:lpstr>Continue…</vt:lpstr>
      <vt:lpstr>Continue…</vt:lpstr>
      <vt:lpstr>BIBILIOGRAPHY </vt:lpstr>
      <vt:lpstr>Continue…</vt:lpstr>
      <vt:lpstr>Continue…</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sri</dc:creator>
  <cp:lastModifiedBy>M N Rao</cp:lastModifiedBy>
  <cp:revision>126</cp:revision>
  <dcterms:created xsi:type="dcterms:W3CDTF">2015-01-04T12:36:16Z</dcterms:created>
  <dcterms:modified xsi:type="dcterms:W3CDTF">2023-08-27T01:47:49Z</dcterms:modified>
</cp:coreProperties>
</file>