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42"/>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BFDAA4-8872-4B6C-939D-50A8EBC693EA}" type="datetimeFigureOut">
              <a:rPr lang="en-IN" smtClean="0"/>
              <a:t>27-08-2023</a:t>
            </a:fld>
            <a:endParaRPr lang="en-IN"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5A887F-DF7D-4C08-A555-A79BCE8BCDDE}" type="slidenum">
              <a:rPr lang="en-IN" smtClean="0"/>
              <a:t>‹#›</a:t>
            </a:fld>
            <a:endParaRPr lang="en-IN" dirty="0"/>
          </a:p>
        </p:txBody>
      </p:sp>
    </p:spTree>
    <p:extLst>
      <p:ext uri="{BB962C8B-B14F-4D97-AF65-F5344CB8AC3E}">
        <p14:creationId xmlns:p14="http://schemas.microsoft.com/office/powerpoint/2010/main" val="1325928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95A887F-DF7D-4C08-A555-A79BCE8BCDDE}" type="slidenum">
              <a:rPr lang="en-IN" smtClean="0"/>
              <a:t>1</a:t>
            </a:fld>
            <a:endParaRPr lang="en-IN" dirty="0"/>
          </a:p>
        </p:txBody>
      </p:sp>
    </p:spTree>
    <p:extLst>
      <p:ext uri="{BB962C8B-B14F-4D97-AF65-F5344CB8AC3E}">
        <p14:creationId xmlns:p14="http://schemas.microsoft.com/office/powerpoint/2010/main" val="1201990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849598-9735-4472-99BA-1CD93F0233CD}"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882369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8DB7B7-7E52-4B48-9DD8-B6F6382A4AE5}"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4780209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8DB7B7-7E52-4B48-9DD8-B6F6382A4AE5}"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69846738"/>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38DB7B7-7E52-4B48-9DD8-B6F6382A4AE5}"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0257977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38DB7B7-7E52-4B48-9DD8-B6F6382A4AE5}"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12562811"/>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38DB7B7-7E52-4B48-9DD8-B6F6382A4AE5}"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65735443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49C622-5C31-4D93-927F-F0762426F769}"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6218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AA7D49-5175-41F7-B360-B34BE115E8E8}"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626606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EC15FB-59B5-4036-BF83-84C31CF11996}"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392995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09663-42CC-4E5C-9DEB-C3E2FE932C42}" type="datetime1">
              <a:rPr lang="en-US" smtClean="0"/>
              <a:t>8/27/2023</a:t>
            </a:fld>
            <a:endParaRPr lang="en-US" dirty="0"/>
          </a:p>
        </p:txBody>
      </p:sp>
      <p:sp>
        <p:nvSpPr>
          <p:cNvPr id="5" name="Footer Placeholder 4"/>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523117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418EC2-E0B7-4D5B-BA88-A3575844D2B2}"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862859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62E47F-0F26-43E6-ADDE-AF0E057A152C}" type="datetime1">
              <a:rPr lang="en-US" smtClean="0"/>
              <a:t>8/27/2023</a:t>
            </a:fld>
            <a:endParaRPr lang="en-US" dirty="0"/>
          </a:p>
        </p:txBody>
      </p:sp>
      <p:sp>
        <p:nvSpPr>
          <p:cNvPr id="8" name="Footer Placeholder 7"/>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34360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F8959B-2A46-479B-A601-03B118491C66}" type="datetime1">
              <a:rPr lang="en-US" smtClean="0"/>
              <a:t>8/27/2023</a:t>
            </a:fld>
            <a:endParaRPr lang="en-US"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897387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64C8F3-0265-4951-A4F1-C06C33CB29F7}" type="datetime1">
              <a:rPr lang="en-US" smtClean="0"/>
              <a:t>8/27/2023</a:t>
            </a:fld>
            <a:endParaRPr lang="en-US" dirty="0"/>
          </a:p>
        </p:txBody>
      </p:sp>
      <p:sp>
        <p:nvSpPr>
          <p:cNvPr id="3" name="Footer Placeholder 2"/>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946248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A8F604-AFE2-4AB2-A027-DEE6F8CFCE7E}"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39083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7E1280-5084-4051-8838-0FDD51A551F6}" type="datetime1">
              <a:rPr lang="en-US" smtClean="0"/>
              <a:t>8/27/2023</a:t>
            </a:fld>
            <a:endParaRPr lang="en-US" dirty="0"/>
          </a:p>
        </p:txBody>
      </p:sp>
      <p:sp>
        <p:nvSpPr>
          <p:cNvPr id="6" name="Footer Placeholder 5"/>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091891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38DB7B7-7E52-4B48-9DD8-B6F6382A4AE5}" type="datetime1">
              <a:rPr lang="en-US" smtClean="0"/>
              <a:t>8/27/2023</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IN" dirty="0"/>
              <a:t>CLOUD COMPUTING Book Slides by Dr M.N.RAO from Prentice Hall Publishers, 2015</a:t>
            </a: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2815240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83427"/>
            <a:ext cx="7239000" cy="647700"/>
          </a:xfrm>
        </p:spPr>
        <p:txBody>
          <a:bodyPr/>
          <a:lstStyle/>
          <a:p>
            <a:pPr algn="ctr"/>
            <a:r>
              <a:rPr lang="en-US" sz="3200" dirty="0"/>
              <a:t>CHAPTER 1</a:t>
            </a:r>
            <a:r>
              <a:rPr lang="en-US" dirty="0"/>
              <a:t>  </a:t>
            </a:r>
          </a:p>
        </p:txBody>
      </p:sp>
      <p:sp>
        <p:nvSpPr>
          <p:cNvPr id="5" name="Footer Placeholder 4"/>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1924904"/>
            <a:ext cx="3048000" cy="4038600"/>
          </a:xfrm>
          <a:prstGeom prst="rect">
            <a:avLst/>
          </a:prstGeom>
        </p:spPr>
      </p:pic>
      <p:sp>
        <p:nvSpPr>
          <p:cNvPr id="4" name="Title 1"/>
          <p:cNvSpPr txBox="1">
            <a:spLocks/>
          </p:cNvSpPr>
          <p:nvPr/>
        </p:nvSpPr>
        <p:spPr>
          <a:xfrm>
            <a:off x="990600" y="1214562"/>
            <a:ext cx="7620000" cy="5181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n-US" sz="2800" dirty="0"/>
              <a:t>INTRODUCTION TO CLOUD COMPUTING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09600"/>
            <a:ext cx="7086599" cy="1295399"/>
          </a:xfrm>
        </p:spPr>
        <p:txBody>
          <a:bodyPr/>
          <a:lstStyle/>
          <a:p>
            <a:r>
              <a:rPr lang="en-US" dirty="0"/>
              <a:t>2.Why cloud</a:t>
            </a:r>
          </a:p>
        </p:txBody>
      </p:sp>
      <p:sp>
        <p:nvSpPr>
          <p:cNvPr id="3" name="Content Placeholder 2"/>
          <p:cNvSpPr>
            <a:spLocks noGrp="1"/>
          </p:cNvSpPr>
          <p:nvPr>
            <p:ph idx="1"/>
          </p:nvPr>
        </p:nvSpPr>
        <p:spPr>
          <a:xfrm>
            <a:off x="1447801" y="1447800"/>
            <a:ext cx="7086600" cy="4463422"/>
          </a:xfrm>
        </p:spPr>
        <p:txBody>
          <a:bodyPr>
            <a:normAutofit/>
          </a:bodyPr>
          <a:lstStyle/>
          <a:p>
            <a:pPr>
              <a:buFont typeface="Wingdings" pitchFamily="2" charset="2"/>
              <a:buChar char="Ø"/>
            </a:pPr>
            <a:r>
              <a:rPr lang="en-US" dirty="0"/>
              <a:t>Now a days, several massive and tiny industries exercise cloud computing either directly or indirectly. </a:t>
            </a:r>
          </a:p>
          <a:p>
            <a:pPr>
              <a:buFont typeface="Wingdings" pitchFamily="2" charset="2"/>
              <a:buChar char="Ø"/>
            </a:pPr>
            <a:r>
              <a:rPr lang="en-US" dirty="0"/>
              <a:t>They are many reasons cited why cloud computing is extensively used in several companies.</a:t>
            </a:r>
          </a:p>
          <a:p>
            <a:pPr>
              <a:buFont typeface="Wingdings" pitchFamily="2" charset="2"/>
              <a:buChar char="Ø"/>
            </a:pPr>
            <a:r>
              <a:rPr lang="en-US" dirty="0"/>
              <a:t>Cloud offers different  benefits to the users which are as follows:</a:t>
            </a:r>
          </a:p>
          <a:p>
            <a:pPr marL="514350" indent="-514350">
              <a:buFont typeface="+mj-lt"/>
              <a:buAutoNum type="arabicPeriod"/>
            </a:pPr>
            <a:r>
              <a:rPr lang="en-US" dirty="0"/>
              <a:t>  Cost Reduction</a:t>
            </a:r>
          </a:p>
          <a:p>
            <a:pPr marL="514350" indent="-514350">
              <a:buFont typeface="+mj-lt"/>
              <a:buAutoNum type="arabicPeriod"/>
            </a:pPr>
            <a:r>
              <a:rPr lang="en-US" dirty="0"/>
              <a:t>  Universal Access</a:t>
            </a:r>
          </a:p>
          <a:p>
            <a:pPr marL="514350" indent="-514350">
              <a:buFont typeface="+mj-lt"/>
              <a:buAutoNum type="arabicPeriod"/>
            </a:pPr>
            <a:r>
              <a:rPr lang="en-US" dirty="0"/>
              <a:t>  Software Updates</a:t>
            </a:r>
          </a:p>
          <a:p>
            <a:pPr marL="514350" indent="-514350">
              <a:buFont typeface="+mj-lt"/>
              <a:buAutoNum type="arabicPeriod"/>
            </a:pPr>
            <a:r>
              <a:rPr lang="en-US" dirty="0"/>
              <a:t>  Application Alternatives</a:t>
            </a:r>
          </a:p>
          <a:p>
            <a:pPr marL="514350" indent="-514350">
              <a:buFont typeface="+mj-lt"/>
              <a:buAutoNum type="arabicPeriod"/>
            </a:pPr>
            <a:r>
              <a:rPr lang="en-US" dirty="0"/>
              <a:t>  Potential and cost Effective</a:t>
            </a:r>
          </a:p>
          <a:p>
            <a:pPr marL="514350" indent="-514350">
              <a:buFont typeface="+mj-lt"/>
              <a:buAutoNum type="arabicPeriod"/>
            </a:pPr>
            <a:r>
              <a:rPr lang="en-US" dirty="0"/>
              <a:t>  Flexibility</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4110"/>
            <a:ext cx="7162801" cy="1280890"/>
          </a:xfrm>
        </p:spPr>
        <p:txBody>
          <a:bodyPr/>
          <a:lstStyle/>
          <a:p>
            <a:r>
              <a:rPr lang="en-US" dirty="0"/>
              <a:t>3.Cloud essentials</a:t>
            </a:r>
          </a:p>
        </p:txBody>
      </p:sp>
      <p:sp>
        <p:nvSpPr>
          <p:cNvPr id="3" name="Content Placeholder 2"/>
          <p:cNvSpPr>
            <a:spLocks noGrp="1"/>
          </p:cNvSpPr>
          <p:nvPr>
            <p:ph idx="1"/>
          </p:nvPr>
        </p:nvSpPr>
        <p:spPr>
          <a:xfrm>
            <a:off x="1524000" y="1752600"/>
            <a:ext cx="6857999" cy="4158622"/>
          </a:xfrm>
        </p:spPr>
        <p:txBody>
          <a:bodyPr>
            <a:normAutofit/>
          </a:bodyPr>
          <a:lstStyle/>
          <a:p>
            <a:pPr algn="just">
              <a:buFont typeface="Wingdings" pitchFamily="2" charset="2"/>
              <a:buChar char="Ø"/>
            </a:pPr>
            <a:r>
              <a:rPr lang="en-US" sz="2000" dirty="0"/>
              <a:t>The top level abilities of the cloud are resource aggregation and integration, which integrates or aggregates the data of the three resources that is virtualization management, physical server and provisioning system management.</a:t>
            </a:r>
          </a:p>
          <a:p>
            <a:pPr algn="just">
              <a:buFont typeface="Wingdings" pitchFamily="2" charset="2"/>
              <a:buChar char="Ø"/>
            </a:pPr>
            <a:r>
              <a:rPr lang="en-US" sz="2000" dirty="0"/>
              <a:t>Later the organized information  will be delivered into a central logical view.</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24110"/>
            <a:ext cx="7086599" cy="1280890"/>
          </a:xfrm>
        </p:spPr>
        <p:txBody>
          <a:bodyPr/>
          <a:lstStyle/>
          <a:p>
            <a:r>
              <a:rPr lang="en-US" dirty="0"/>
              <a:t>Application services :</a:t>
            </a:r>
          </a:p>
        </p:txBody>
      </p:sp>
      <p:sp>
        <p:nvSpPr>
          <p:cNvPr id="3" name="Content Placeholder 2"/>
          <p:cNvSpPr>
            <a:spLocks noGrp="1"/>
          </p:cNvSpPr>
          <p:nvPr>
            <p:ph idx="1"/>
          </p:nvPr>
        </p:nvSpPr>
        <p:spPr>
          <a:xfrm>
            <a:off x="1447801" y="1752600"/>
            <a:ext cx="7086600" cy="4158622"/>
          </a:xfrm>
        </p:spPr>
        <p:txBody>
          <a:bodyPr/>
          <a:lstStyle/>
          <a:p>
            <a:pPr algn="just">
              <a:buFont typeface="Wingdings" pitchFamily="2" charset="2"/>
              <a:buChar char="Ø"/>
            </a:pPr>
            <a:r>
              <a:rPr lang="en-US" sz="2000" b="1" dirty="0"/>
              <a:t>T</a:t>
            </a:r>
            <a:r>
              <a:rPr lang="en-US" sz="2000" dirty="0"/>
              <a:t>he application services present that the services are associated  with specific software and instance of the application illustrates the agreement linking the service provider as well as the consumer to utilize  services on requirement basis.</a:t>
            </a:r>
          </a:p>
          <a:p>
            <a:pPr algn="just">
              <a:buFont typeface="Wingdings" pitchFamily="2" charset="2"/>
              <a:buChar char="Ø"/>
            </a:pPr>
            <a:r>
              <a:rPr lang="en-US" sz="2000" dirty="0"/>
              <a:t>In addition, to cloud offers the ability of resource reservation, which assures that at a specified time the resources or the services will definitely be available to the customer.</a:t>
            </a:r>
          </a:p>
          <a:p>
            <a:pPr>
              <a:buFont typeface="Wingdings" pitchFamily="2" charset="2"/>
              <a:buChar char="Ø"/>
            </a:pPr>
            <a:endParaRPr lang="en-US" dirty="0"/>
          </a:p>
          <a:p>
            <a:pPr>
              <a:buFont typeface="Wingdings" pitchFamily="2" charset="2"/>
              <a:buChar char="Ø"/>
            </a:pPr>
            <a:endParaRPr lang="en-US"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24110"/>
            <a:ext cx="7086599" cy="1280890"/>
          </a:xfrm>
        </p:spPr>
        <p:txBody>
          <a:bodyPr/>
          <a:lstStyle/>
          <a:p>
            <a:r>
              <a:rPr lang="en-US" dirty="0"/>
              <a:t>Self- service portal:</a:t>
            </a:r>
          </a:p>
        </p:txBody>
      </p:sp>
      <p:sp>
        <p:nvSpPr>
          <p:cNvPr id="3" name="Content Placeholder 2"/>
          <p:cNvSpPr>
            <a:spLocks noGrp="1"/>
          </p:cNvSpPr>
          <p:nvPr>
            <p:ph idx="1"/>
          </p:nvPr>
        </p:nvSpPr>
        <p:spPr>
          <a:xfrm>
            <a:off x="1447801" y="1600200"/>
            <a:ext cx="7086600" cy="4311022"/>
          </a:xfrm>
        </p:spPr>
        <p:txBody>
          <a:bodyPr>
            <a:normAutofit/>
          </a:bodyPr>
          <a:lstStyle/>
          <a:p>
            <a:pPr algn="just">
              <a:buFont typeface="Wingdings" pitchFamily="2" charset="2"/>
              <a:buChar char="Ø"/>
            </a:pPr>
            <a:r>
              <a:rPr lang="en-US" sz="2000" dirty="0"/>
              <a:t>Self- service is the ability offered by the cloud to customers.</a:t>
            </a:r>
          </a:p>
          <a:p>
            <a:pPr algn="just">
              <a:buFont typeface="Wingdings" pitchFamily="2" charset="2"/>
              <a:buChar char="Ø"/>
            </a:pPr>
            <a:r>
              <a:rPr lang="en-US" sz="2000" dirty="0"/>
              <a:t>This supports the owners of the account to login and being capable to utilize the purchased ability. </a:t>
            </a:r>
          </a:p>
          <a:p>
            <a:pPr algn="just">
              <a:buFont typeface="Wingdings" pitchFamily="2" charset="2"/>
              <a:buChar char="Ø"/>
            </a:pPr>
            <a:r>
              <a:rPr lang="en-US" sz="2000" dirty="0"/>
              <a:t>Users can appeal for a machine or absolute multiple machine environments, examine and manage them using a web dependent self-service portal.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624110"/>
            <a:ext cx="7010400" cy="1280890"/>
          </a:xfrm>
        </p:spPr>
        <p:txBody>
          <a:bodyPr/>
          <a:lstStyle/>
          <a:p>
            <a:r>
              <a:rPr lang="en-US" dirty="0"/>
              <a:t>Allocation engine:</a:t>
            </a:r>
          </a:p>
        </p:txBody>
      </p:sp>
      <p:sp>
        <p:nvSpPr>
          <p:cNvPr id="3" name="Content Placeholder 2"/>
          <p:cNvSpPr>
            <a:spLocks noGrp="1"/>
          </p:cNvSpPr>
          <p:nvPr>
            <p:ph idx="1"/>
          </p:nvPr>
        </p:nvSpPr>
        <p:spPr>
          <a:xfrm>
            <a:off x="1524001" y="1752600"/>
            <a:ext cx="7010399" cy="4158622"/>
          </a:xfrm>
        </p:spPr>
        <p:txBody>
          <a:bodyPr>
            <a:normAutofit/>
          </a:bodyPr>
          <a:lstStyle/>
          <a:p>
            <a:pPr algn="just">
              <a:buFont typeface="Wingdings" pitchFamily="2" charset="2"/>
              <a:buChar char="Ø"/>
            </a:pPr>
            <a:r>
              <a:rPr lang="en-US" sz="2000" dirty="0"/>
              <a:t>The Dynamic Resource Management(DRM) presents the mechanized  distribution and redistribution of the resources.</a:t>
            </a:r>
          </a:p>
          <a:p>
            <a:pPr algn="just">
              <a:buFont typeface="Wingdings" pitchFamily="2" charset="2"/>
              <a:buChar char="Ø"/>
            </a:pPr>
            <a:r>
              <a:rPr lang="en-US" sz="2000" dirty="0"/>
              <a:t>The DRM is a chief component of all the cloud solutions which magnifies the efficiency of LaaS.</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1" y="624110"/>
            <a:ext cx="6934199" cy="1280890"/>
          </a:xfrm>
        </p:spPr>
        <p:txBody>
          <a:bodyPr/>
          <a:lstStyle/>
          <a:p>
            <a:r>
              <a:rPr lang="en-US" dirty="0"/>
              <a:t>Reporting and accounting:</a:t>
            </a:r>
          </a:p>
        </p:txBody>
      </p:sp>
      <p:sp>
        <p:nvSpPr>
          <p:cNvPr id="3" name="Content Placeholder 2"/>
          <p:cNvSpPr>
            <a:spLocks noGrp="1"/>
          </p:cNvSpPr>
          <p:nvPr>
            <p:ph idx="1"/>
          </p:nvPr>
        </p:nvSpPr>
        <p:spPr>
          <a:xfrm>
            <a:off x="1295400" y="1828800"/>
            <a:ext cx="7239001" cy="4082422"/>
          </a:xfrm>
        </p:spPr>
        <p:txBody>
          <a:bodyPr>
            <a:normAutofit/>
          </a:bodyPr>
          <a:lstStyle/>
          <a:p>
            <a:pPr algn="just">
              <a:buFont typeface="Wingdings" pitchFamily="2" charset="2"/>
              <a:buChar char="Ø"/>
            </a:pPr>
            <a:r>
              <a:rPr lang="en-US" sz="2000" dirty="0"/>
              <a:t>The real resource distribution and the actual cloud utilization will be accumulated in accounting database</a:t>
            </a:r>
          </a:p>
          <a:p>
            <a:pPr algn="just">
              <a:buFont typeface="Wingdings" pitchFamily="2" charset="2"/>
              <a:buChar char="Ø"/>
            </a:pPr>
            <a:r>
              <a:rPr lang="en-US" sz="2000" dirty="0"/>
              <a:t>The data will be accessible significantly to generate usage reports </a:t>
            </a:r>
          </a:p>
          <a:p>
            <a:pPr algn="just">
              <a:buFont typeface="Wingdings" pitchFamily="2" charset="2"/>
              <a:buChar char="Ø"/>
            </a:pPr>
            <a:r>
              <a:rPr lang="en-US" sz="2000" dirty="0"/>
              <a:t>Capacity distributed verses capacity utilized by consumer forms an example for reporting and accounting</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1" y="624110"/>
            <a:ext cx="6934200" cy="1280890"/>
          </a:xfrm>
        </p:spPr>
        <p:txBody>
          <a:bodyPr>
            <a:normAutofit/>
          </a:bodyPr>
          <a:lstStyle/>
          <a:p>
            <a:r>
              <a:rPr lang="en-US" dirty="0"/>
              <a:t>Dynamic workload management:</a:t>
            </a:r>
          </a:p>
        </p:txBody>
      </p:sp>
      <p:sp>
        <p:nvSpPr>
          <p:cNvPr id="3" name="Content Placeholder 2"/>
          <p:cNvSpPr>
            <a:spLocks noGrp="1"/>
          </p:cNvSpPr>
          <p:nvPr>
            <p:ph idx="1"/>
          </p:nvPr>
        </p:nvSpPr>
        <p:spPr>
          <a:xfrm>
            <a:off x="1600201" y="2133600"/>
            <a:ext cx="6934199" cy="3777622"/>
          </a:xfrm>
        </p:spPr>
        <p:txBody>
          <a:bodyPr>
            <a:normAutofit/>
          </a:bodyPr>
          <a:lstStyle/>
          <a:p>
            <a:pPr algn="just">
              <a:buFont typeface="Wingdings" pitchFamily="2" charset="2"/>
              <a:buChar char="Ø"/>
            </a:pPr>
            <a:r>
              <a:rPr lang="en-US" sz="2000" dirty="0"/>
              <a:t>Cloud  virtual machines provide mechanized software’s that manages the workflow requirements.</a:t>
            </a:r>
          </a:p>
          <a:p>
            <a:pPr algn="just">
              <a:buFont typeface="Wingdings" pitchFamily="2" charset="2"/>
              <a:buChar char="Ø"/>
            </a:pPr>
            <a:r>
              <a:rPr lang="en-US" sz="2000" dirty="0"/>
              <a:t>The virtual machines are facilitated with a lifecycle that amplifies the efficient utilization of resources.</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automation:</a:t>
            </a: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000" dirty="0"/>
              <a:t>Resource automation evidently shows that the resources will obviously get utilized efficiently, if the service consumer needs it.</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787782"/>
            <a:ext cx="7010400" cy="1117217"/>
          </a:xfrm>
        </p:spPr>
        <p:txBody>
          <a:bodyPr/>
          <a:lstStyle/>
          <a:p>
            <a:r>
              <a:rPr lang="en-US" dirty="0"/>
              <a:t>Metering of resources:</a:t>
            </a:r>
          </a:p>
        </p:txBody>
      </p:sp>
      <p:sp>
        <p:nvSpPr>
          <p:cNvPr id="3" name="Content Placeholder 2"/>
          <p:cNvSpPr>
            <a:spLocks noGrp="1"/>
          </p:cNvSpPr>
          <p:nvPr>
            <p:ph idx="1"/>
          </p:nvPr>
        </p:nvSpPr>
        <p:spPr>
          <a:xfrm>
            <a:off x="1524001" y="2133600"/>
            <a:ext cx="7010400" cy="3777622"/>
          </a:xfrm>
        </p:spPr>
        <p:txBody>
          <a:bodyPr>
            <a:normAutofit/>
          </a:bodyPr>
          <a:lstStyle/>
          <a:p>
            <a:pPr algn="just">
              <a:buFont typeface="Wingdings" pitchFamily="2" charset="2"/>
              <a:buChar char="Ø"/>
            </a:pPr>
            <a:r>
              <a:rPr lang="en-US" sz="2400" dirty="0"/>
              <a:t>With the assistance of the metering of resources in any cloud, the company’s management will get clear ideas such as examining the  utilization, towards the business and it’s environments</a:t>
            </a:r>
            <a:r>
              <a:rPr lang="en-US" sz="2000" dirty="0"/>
              <a:t>.</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800" cy="1280890"/>
          </a:xfrm>
        </p:spPr>
        <p:txBody>
          <a:bodyPr>
            <a:normAutofit/>
          </a:bodyPr>
          <a:lstStyle/>
          <a:p>
            <a:r>
              <a:rPr lang="en-US" dirty="0"/>
              <a:t>4.Business and it perspective:</a:t>
            </a:r>
          </a:p>
        </p:txBody>
      </p:sp>
      <p:sp>
        <p:nvSpPr>
          <p:cNvPr id="3" name="Content Placeholder 2"/>
          <p:cNvSpPr>
            <a:spLocks noGrp="1"/>
          </p:cNvSpPr>
          <p:nvPr>
            <p:ph idx="1"/>
          </p:nvPr>
        </p:nvSpPr>
        <p:spPr>
          <a:xfrm>
            <a:off x="1371601" y="1600200"/>
            <a:ext cx="7162799" cy="4311022"/>
          </a:xfrm>
        </p:spPr>
        <p:txBody>
          <a:bodyPr>
            <a:normAutofit fontScale="92500" lnSpcReduction="20000"/>
          </a:bodyPr>
          <a:lstStyle/>
          <a:p>
            <a:pPr algn="just">
              <a:buFont typeface="Wingdings" pitchFamily="2" charset="2"/>
              <a:buChar char="Ø"/>
            </a:pPr>
            <a:r>
              <a:rPr lang="en-US" sz="2000" dirty="0"/>
              <a:t>Cloud computing presents a number of profits that your company can recognize.</a:t>
            </a:r>
          </a:p>
          <a:p>
            <a:pPr algn="just">
              <a:buFont typeface="Wingdings" pitchFamily="2" charset="2"/>
              <a:buChar char="Ø"/>
            </a:pPr>
            <a:r>
              <a:rPr lang="en-US" sz="2000" dirty="0"/>
              <a:t>The motivation behind the cloud computing is the latest technology in the world of computing.</a:t>
            </a:r>
          </a:p>
          <a:p>
            <a:pPr algn="just">
              <a:buFont typeface="Wingdings" pitchFamily="2" charset="2"/>
              <a:buChar char="Ø"/>
            </a:pPr>
            <a:r>
              <a:rPr lang="en-US" sz="2000" b="1" dirty="0"/>
              <a:t>Operational Benefits</a:t>
            </a:r>
            <a:r>
              <a:rPr lang="en-US" sz="2000" dirty="0"/>
              <a:t>: The following are various operational benefits-</a:t>
            </a:r>
          </a:p>
          <a:p>
            <a:pPr algn="just">
              <a:buFont typeface="Wingdings" pitchFamily="2" charset="2"/>
              <a:buChar char="§"/>
            </a:pPr>
            <a:r>
              <a:rPr lang="en-US" sz="2000" dirty="0"/>
              <a:t>Reduced cost</a:t>
            </a:r>
          </a:p>
          <a:p>
            <a:pPr algn="just">
              <a:buFont typeface="Wingdings" pitchFamily="2" charset="2"/>
              <a:buChar char="§"/>
            </a:pPr>
            <a:r>
              <a:rPr lang="en-US" sz="2000" dirty="0"/>
              <a:t>Increased storage</a:t>
            </a:r>
          </a:p>
          <a:p>
            <a:pPr algn="just">
              <a:buFont typeface="Wingdings" pitchFamily="2" charset="2"/>
              <a:buChar char="§"/>
            </a:pPr>
            <a:r>
              <a:rPr lang="en-US" sz="2000" dirty="0"/>
              <a:t>Automation</a:t>
            </a:r>
          </a:p>
          <a:p>
            <a:pPr algn="just">
              <a:buFont typeface="Wingdings" pitchFamily="2" charset="2"/>
              <a:buChar char="§"/>
            </a:pPr>
            <a:r>
              <a:rPr lang="en-US" sz="2000" dirty="0"/>
              <a:t>Flexibility</a:t>
            </a:r>
          </a:p>
          <a:p>
            <a:pPr algn="just">
              <a:buFont typeface="Wingdings" pitchFamily="2" charset="2"/>
              <a:buChar char="§"/>
            </a:pPr>
            <a:r>
              <a:rPr lang="en-US" sz="2000" dirty="0"/>
              <a:t>Better mobility</a:t>
            </a:r>
          </a:p>
          <a:p>
            <a:pPr algn="just">
              <a:buFont typeface="Wingdings" pitchFamily="2" charset="2"/>
              <a:buChar char="§"/>
            </a:pPr>
            <a:r>
              <a:rPr lang="en-US" sz="2000" dirty="0"/>
              <a:t>Better use of IT staff</a:t>
            </a:r>
            <a:r>
              <a:rPr lang="en-US" dirty="0"/>
              <a:t>					</a:t>
            </a:r>
          </a:p>
          <a:p>
            <a:pPr>
              <a:buNone/>
            </a:pPr>
            <a:r>
              <a:rPr lang="en-US" dirty="0"/>
              <a:t>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1" y="624110"/>
            <a:ext cx="6934200" cy="1280890"/>
          </a:xfrm>
        </p:spPr>
        <p:txBody>
          <a:bodyPr/>
          <a:lstStyle/>
          <a:p>
            <a:r>
              <a:rPr lang="en-US" dirty="0"/>
              <a:t>TOPICS:</a:t>
            </a:r>
          </a:p>
        </p:txBody>
      </p:sp>
      <p:sp>
        <p:nvSpPr>
          <p:cNvPr id="3" name="Content Placeholder 2"/>
          <p:cNvSpPr>
            <a:spLocks noGrp="1"/>
          </p:cNvSpPr>
          <p:nvPr>
            <p:ph idx="1"/>
          </p:nvPr>
        </p:nvSpPr>
        <p:spPr>
          <a:xfrm>
            <a:off x="1600201" y="1371599"/>
            <a:ext cx="6934199" cy="4764209"/>
          </a:xfrm>
        </p:spPr>
        <p:txBody>
          <a:bodyPr>
            <a:noAutofit/>
          </a:bodyPr>
          <a:lstStyle/>
          <a:p>
            <a:pPr>
              <a:buFont typeface="Wingdings" pitchFamily="2" charset="2"/>
              <a:buChar char="Ø"/>
            </a:pPr>
            <a:r>
              <a:rPr lang="en-US" sz="2000" dirty="0"/>
              <a:t>EVOLUTION OF CLOUD COMPUTING</a:t>
            </a:r>
          </a:p>
          <a:p>
            <a:pPr>
              <a:buFont typeface="Wingdings" pitchFamily="2" charset="2"/>
              <a:buChar char="Ø"/>
            </a:pPr>
            <a:r>
              <a:rPr lang="en-US" sz="2000" dirty="0"/>
              <a:t>WHY CLOUD</a:t>
            </a:r>
          </a:p>
          <a:p>
            <a:pPr>
              <a:buFont typeface="Wingdings" pitchFamily="2" charset="2"/>
              <a:buChar char="Ø"/>
            </a:pPr>
            <a:r>
              <a:rPr lang="en-US" sz="2000" dirty="0"/>
              <a:t>CLOUD ESSENTIALS</a:t>
            </a:r>
          </a:p>
          <a:p>
            <a:pPr>
              <a:buFont typeface="Wingdings" pitchFamily="2" charset="2"/>
              <a:buChar char="Ø"/>
            </a:pPr>
            <a:r>
              <a:rPr lang="en-US" sz="2000" dirty="0"/>
              <a:t>BUSINESS AND IT PERSPECTIVE</a:t>
            </a:r>
          </a:p>
          <a:p>
            <a:pPr>
              <a:buFont typeface="Wingdings" pitchFamily="2" charset="2"/>
              <a:buChar char="Ø"/>
            </a:pPr>
            <a:r>
              <a:rPr lang="en-US" sz="2000" dirty="0"/>
              <a:t>DEFINITION OF CLOUD COMPUTING</a:t>
            </a:r>
          </a:p>
          <a:p>
            <a:pPr>
              <a:buFont typeface="Wingdings" pitchFamily="2" charset="2"/>
              <a:buChar char="Ø"/>
            </a:pPr>
            <a:r>
              <a:rPr lang="en-US" sz="2000" dirty="0"/>
              <a:t>BENEFITS AND CHALLENGES OF CLOUD COMPUTING</a:t>
            </a:r>
          </a:p>
          <a:p>
            <a:pPr>
              <a:buFont typeface="Wingdings" pitchFamily="2" charset="2"/>
              <a:buChar char="Ø"/>
            </a:pPr>
            <a:r>
              <a:rPr lang="en-US" sz="2000" dirty="0"/>
              <a:t>LIMITATIONS</a:t>
            </a:r>
          </a:p>
          <a:p>
            <a:pPr>
              <a:buFont typeface="Wingdings" pitchFamily="2" charset="2"/>
              <a:buChar char="Ø"/>
            </a:pPr>
            <a:r>
              <a:rPr lang="en-US" sz="2000" dirty="0"/>
              <a:t>USAGE  SCENARIOS AND APPLICATIONS</a:t>
            </a:r>
          </a:p>
          <a:p>
            <a:pPr>
              <a:buFont typeface="Wingdings" pitchFamily="2" charset="2"/>
              <a:buChar char="Ø"/>
            </a:pPr>
            <a:r>
              <a:rPr lang="en-US" sz="2000" dirty="0"/>
              <a:t>BUSINESS MODELS AROUND CLOUD</a:t>
            </a:r>
          </a:p>
          <a:p>
            <a:pPr>
              <a:buFont typeface="Wingdings" pitchFamily="2" charset="2"/>
              <a:buChar char="Ø"/>
            </a:pPr>
            <a:r>
              <a:rPr lang="en-US" sz="2000" dirty="0"/>
              <a:t>CLOUD COMPUTING CHARACTERISTICS</a:t>
            </a:r>
          </a:p>
          <a:p>
            <a:pPr>
              <a:buFont typeface="Wingdings" pitchFamily="2" charset="2"/>
              <a:buChar char="Ø"/>
            </a:pPr>
            <a:r>
              <a:rPr lang="en-US" sz="2000" dirty="0"/>
              <a:t>CLOUD ADOPTION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1" y="1152908"/>
            <a:ext cx="7086600" cy="4714492"/>
          </a:xfrm>
        </p:spPr>
        <p:txBody>
          <a:bodyPr>
            <a:normAutofit fontScale="77500" lnSpcReduction="20000"/>
          </a:bodyPr>
          <a:lstStyle/>
          <a:p>
            <a:pPr algn="just">
              <a:buFont typeface="Wingdings" pitchFamily="2" charset="2"/>
              <a:buChar char="Ø"/>
            </a:pPr>
            <a:r>
              <a:rPr lang="en-US" sz="2200" b="1" dirty="0"/>
              <a:t>Economic benefits</a:t>
            </a:r>
            <a:r>
              <a:rPr lang="en-US" sz="2200" dirty="0"/>
              <a:t>: In cloud  computing expenditure is a big issue. It is not just in equipment reserves, it is realized all over the organization. </a:t>
            </a:r>
          </a:p>
          <a:p>
            <a:pPr algn="just">
              <a:buFont typeface="Wingdings" pitchFamily="2" charset="2"/>
              <a:buChar char="Ø"/>
            </a:pPr>
            <a:r>
              <a:rPr lang="en-US" sz="2200" dirty="0"/>
              <a:t>There are a number of benefits Which we have to consider, as follows-</a:t>
            </a:r>
          </a:p>
          <a:p>
            <a:pPr algn="just">
              <a:buFont typeface="Wingdings" pitchFamily="2" charset="2"/>
              <a:buChar char="§"/>
            </a:pPr>
            <a:r>
              <a:rPr lang="en-US" sz="2200" dirty="0"/>
              <a:t>People</a:t>
            </a:r>
          </a:p>
          <a:p>
            <a:pPr algn="just">
              <a:buFont typeface="Wingdings" pitchFamily="2" charset="2"/>
              <a:buChar char="§"/>
            </a:pPr>
            <a:r>
              <a:rPr lang="en-US" sz="2200" dirty="0"/>
              <a:t>Hardware</a:t>
            </a:r>
          </a:p>
          <a:p>
            <a:pPr algn="just">
              <a:buFont typeface="Wingdings" pitchFamily="2" charset="2"/>
              <a:buChar char="§"/>
            </a:pPr>
            <a:r>
              <a:rPr lang="en-US" sz="2200" dirty="0"/>
              <a:t>Pay as you go</a:t>
            </a:r>
          </a:p>
          <a:p>
            <a:pPr algn="just">
              <a:buFont typeface="Wingdings" pitchFamily="2" charset="2"/>
              <a:buChar char="§"/>
            </a:pPr>
            <a:r>
              <a:rPr lang="en-US" sz="2200" dirty="0"/>
              <a:t>Time to market</a:t>
            </a:r>
          </a:p>
          <a:p>
            <a:pPr algn="just">
              <a:buFont typeface="Wingdings" pitchFamily="2" charset="2"/>
              <a:buChar char="§"/>
            </a:pPr>
            <a:r>
              <a:rPr lang="en-US" sz="2200" dirty="0"/>
              <a:t>Low entry costs</a:t>
            </a:r>
          </a:p>
          <a:p>
            <a:pPr algn="just">
              <a:buFont typeface="Wingdings" pitchFamily="2" charset="2"/>
              <a:buChar char="§"/>
            </a:pPr>
            <a:r>
              <a:rPr lang="en-US" sz="2200" dirty="0"/>
              <a:t>Service</a:t>
            </a:r>
          </a:p>
          <a:p>
            <a:pPr algn="just">
              <a:buFont typeface="Wingdings" pitchFamily="2" charset="2"/>
              <a:buChar char="§"/>
            </a:pPr>
            <a:r>
              <a:rPr lang="en-US" sz="2200" dirty="0"/>
              <a:t>Wiser investment</a:t>
            </a:r>
          </a:p>
          <a:p>
            <a:pPr algn="just">
              <a:buFont typeface="Wingdings" pitchFamily="2" charset="2"/>
              <a:buChar char="§"/>
            </a:pPr>
            <a:r>
              <a:rPr lang="en-US" sz="2200" dirty="0"/>
              <a:t>Security</a:t>
            </a:r>
          </a:p>
          <a:p>
            <a:pPr algn="just">
              <a:buFont typeface="Wingdings" pitchFamily="2" charset="2"/>
              <a:buChar char="§"/>
            </a:pPr>
            <a:r>
              <a:rPr lang="en-US" sz="2200" dirty="0"/>
              <a:t>Reduced capital expense</a:t>
            </a:r>
          </a:p>
          <a:p>
            <a:pPr algn="just">
              <a:buFont typeface="Wingdings" pitchFamily="2" charset="2"/>
              <a:buChar char="§"/>
            </a:pPr>
            <a:r>
              <a:rPr lang="en-US" sz="2200" dirty="0"/>
              <a:t>Meet short time needs</a:t>
            </a:r>
          </a:p>
          <a:p>
            <a:pPr algn="just">
              <a:buFont typeface="Wingdings" pitchFamily="2" charset="2"/>
              <a:buChar char="§"/>
            </a:pPr>
            <a:endParaRPr lang="en-US" dirty="0"/>
          </a:p>
          <a:p>
            <a:pPr>
              <a:buFont typeface="Wingdings" pitchFamily="2" charset="2"/>
              <a:buChar char="§"/>
            </a:pPr>
            <a:endParaRPr lang="en-US"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1" y="1152908"/>
            <a:ext cx="7010400" cy="4758314"/>
          </a:xfrm>
        </p:spPr>
        <p:txBody>
          <a:bodyPr>
            <a:normAutofit/>
          </a:bodyPr>
          <a:lstStyle/>
          <a:p>
            <a:pPr algn="just">
              <a:buFont typeface="Wingdings" pitchFamily="2" charset="2"/>
              <a:buChar char="Ø"/>
            </a:pPr>
            <a:r>
              <a:rPr lang="en-US" b="1" dirty="0"/>
              <a:t>Staffing benefits</a:t>
            </a:r>
            <a:r>
              <a:rPr lang="en-US" dirty="0"/>
              <a:t>: if an organization navigates several applications towards cloud, then there exists a huge number of benefits to the employee of the organization.</a:t>
            </a:r>
          </a:p>
          <a:p>
            <a:pPr algn="just">
              <a:buFont typeface="Wingdings" pitchFamily="2" charset="2"/>
              <a:buChar char="Ø"/>
            </a:pPr>
            <a:r>
              <a:rPr lang="en-US" dirty="0"/>
              <a:t>From the customer point of view the following are the benefits:</a:t>
            </a:r>
          </a:p>
          <a:p>
            <a:pPr algn="just">
              <a:buFont typeface="Wingdings" pitchFamily="2" charset="2"/>
              <a:buChar char="§"/>
            </a:pPr>
            <a:r>
              <a:rPr lang="en-US" dirty="0"/>
              <a:t>No software installation or maintenance</a:t>
            </a:r>
          </a:p>
          <a:p>
            <a:pPr algn="just">
              <a:buFont typeface="Wingdings" pitchFamily="2" charset="2"/>
              <a:buChar char="§"/>
            </a:pPr>
            <a:r>
              <a:rPr lang="en-US" dirty="0"/>
              <a:t>Shorter deployment time</a:t>
            </a:r>
          </a:p>
          <a:p>
            <a:pPr algn="just">
              <a:buFont typeface="Wingdings" pitchFamily="2" charset="2"/>
              <a:buChar char="§"/>
            </a:pPr>
            <a:r>
              <a:rPr lang="en-US" dirty="0"/>
              <a:t>Upgrades</a:t>
            </a:r>
          </a:p>
          <a:p>
            <a:pPr algn="just">
              <a:buFont typeface="Wingdings" pitchFamily="2" charset="2"/>
              <a:buChar char="§"/>
            </a:pPr>
            <a:r>
              <a:rPr lang="en-US" dirty="0"/>
              <a:t>Worldwide availability</a:t>
            </a:r>
          </a:p>
          <a:p>
            <a:pPr algn="just">
              <a:buFont typeface="Wingdings" pitchFamily="2" charset="2"/>
              <a:buChar char="§"/>
            </a:pPr>
            <a:r>
              <a:rPr lang="en-US" dirty="0"/>
              <a:t>Service level agreement(SLA)adherence</a:t>
            </a:r>
          </a:p>
          <a:p>
            <a:pPr algn="just">
              <a:buFont typeface="Wingdings" pitchFamily="2" charset="2"/>
              <a:buChar char="§"/>
            </a:pPr>
            <a:r>
              <a:rPr lang="en-US" dirty="0"/>
              <a:t>Make life easier on your IT staff</a:t>
            </a:r>
          </a:p>
          <a:p>
            <a:pPr algn="just">
              <a:buFont typeface="Wingdings" pitchFamily="2" charset="2"/>
              <a:buChar char="§"/>
            </a:pPr>
            <a:r>
              <a:rPr lang="en-US" dirty="0"/>
              <a:t>More money</a:t>
            </a:r>
          </a:p>
          <a:p>
            <a:pPr>
              <a:buFont typeface="Wingdings" pitchFamily="2" charset="2"/>
              <a:buChar char="§"/>
            </a:pPr>
            <a:endParaRPr lang="en-US"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295400"/>
            <a:ext cx="7239000" cy="4615822"/>
          </a:xfrm>
        </p:spPr>
        <p:txBody>
          <a:bodyPr>
            <a:normAutofit/>
          </a:bodyPr>
          <a:lstStyle/>
          <a:p>
            <a:pPr algn="just">
              <a:buFont typeface="Wingdings" pitchFamily="2" charset="2"/>
              <a:buChar char="Ø"/>
            </a:pPr>
            <a:r>
              <a:rPr lang="en-US" sz="2000" dirty="0"/>
              <a:t>From the provider perspective, the  following are the benefits of the cloud computing for the provider:</a:t>
            </a:r>
          </a:p>
          <a:p>
            <a:pPr>
              <a:buFont typeface="Wingdings" pitchFamily="2" charset="2"/>
              <a:buChar char="§"/>
            </a:pPr>
            <a:r>
              <a:rPr lang="en-US" sz="2000" dirty="0"/>
              <a:t>Predictable revenue stream</a:t>
            </a:r>
          </a:p>
          <a:p>
            <a:pPr>
              <a:buFont typeface="Wingdings" pitchFamily="2" charset="2"/>
              <a:buChar char="§"/>
            </a:pPr>
            <a:r>
              <a:rPr lang="en-US" sz="2000" dirty="0"/>
              <a:t>Scrutinize and use</a:t>
            </a:r>
          </a:p>
          <a:p>
            <a:pPr>
              <a:buFont typeface="Wingdings" pitchFamily="2" charset="2"/>
              <a:buChar char="§"/>
            </a:pPr>
            <a:r>
              <a:rPr lang="en-US" sz="2000" dirty="0"/>
              <a:t>Small, regular upgrades</a:t>
            </a:r>
          </a:p>
          <a:p>
            <a:pPr>
              <a:buFont typeface="Wingdings" pitchFamily="2" charset="2"/>
              <a:buChar char="§"/>
            </a:pPr>
            <a:r>
              <a:rPr lang="en-US" sz="2000" dirty="0"/>
              <a:t>Customer relationship management</a:t>
            </a:r>
          </a:p>
          <a:p>
            <a:pPr>
              <a:buFont typeface="Wingdings" pitchFamily="2" charset="2"/>
              <a:buChar char="§"/>
            </a:pPr>
            <a:endParaRPr lang="en-US" sz="2000"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624110"/>
            <a:ext cx="7010400" cy="1280890"/>
          </a:xfrm>
        </p:spPr>
        <p:txBody>
          <a:bodyPr>
            <a:normAutofit/>
          </a:bodyPr>
          <a:lstStyle/>
          <a:p>
            <a:r>
              <a:rPr lang="en-US" dirty="0"/>
              <a:t>5.Cloud computing definition</a:t>
            </a:r>
          </a:p>
        </p:txBody>
      </p:sp>
      <p:sp>
        <p:nvSpPr>
          <p:cNvPr id="3" name="Content Placeholder 2"/>
          <p:cNvSpPr>
            <a:spLocks noGrp="1"/>
          </p:cNvSpPr>
          <p:nvPr>
            <p:ph idx="1"/>
          </p:nvPr>
        </p:nvSpPr>
        <p:spPr>
          <a:xfrm>
            <a:off x="1524001" y="1752600"/>
            <a:ext cx="7010400" cy="4158622"/>
          </a:xfrm>
        </p:spPr>
        <p:txBody>
          <a:bodyPr>
            <a:normAutofit/>
          </a:bodyPr>
          <a:lstStyle/>
          <a:p>
            <a:pPr algn="just">
              <a:buFont typeface="Wingdings" pitchFamily="2" charset="2"/>
              <a:buChar char="Ø"/>
            </a:pPr>
            <a:r>
              <a:rPr lang="en-US" sz="2000" dirty="0"/>
              <a:t>Cloud computing is defined as a blend of a computing concepts that includes a huge number of computers associated with a real time communication network(internet).</a:t>
            </a:r>
          </a:p>
          <a:p>
            <a:pPr algn="just">
              <a:buFont typeface="Wingdings" pitchFamily="2" charset="2"/>
              <a:buChar char="Ø"/>
            </a:pPr>
            <a:r>
              <a:rPr lang="en-US" sz="2000" dirty="0"/>
              <a:t>Cloud computing is a computing that depends on shared system resources instead of local servers or individual devices to implement applications.</a:t>
            </a:r>
          </a:p>
          <a:p>
            <a:pPr algn="just">
              <a:buFont typeface="Wingdings" pitchFamily="2" charset="2"/>
              <a:buChar char="Ø"/>
            </a:pPr>
            <a:r>
              <a:rPr lang="en-US" sz="2000" dirty="0"/>
              <a:t>In cloud computing the cloud pictogram is used as a symbol for Internet.</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799" cy="1280890"/>
          </a:xfrm>
        </p:spPr>
        <p:txBody>
          <a:bodyPr>
            <a:normAutofit/>
          </a:bodyPr>
          <a:lstStyle/>
          <a:p>
            <a:r>
              <a:rPr lang="en-US" dirty="0"/>
              <a:t>6.Benefits and challenges of cloud computing:</a:t>
            </a:r>
          </a:p>
        </p:txBody>
      </p:sp>
      <p:sp>
        <p:nvSpPr>
          <p:cNvPr id="3" name="Content Placeholder 2"/>
          <p:cNvSpPr>
            <a:spLocks noGrp="1"/>
          </p:cNvSpPr>
          <p:nvPr>
            <p:ph idx="1"/>
          </p:nvPr>
        </p:nvSpPr>
        <p:spPr>
          <a:xfrm>
            <a:off x="1371601" y="2133600"/>
            <a:ext cx="7162800" cy="3777622"/>
          </a:xfrm>
        </p:spPr>
        <p:txBody>
          <a:bodyPr>
            <a:normAutofit/>
          </a:bodyPr>
          <a:lstStyle/>
          <a:p>
            <a:pPr>
              <a:buFont typeface="Wingdings" pitchFamily="2" charset="2"/>
              <a:buChar char="Ø"/>
            </a:pPr>
            <a:r>
              <a:rPr lang="en-US" sz="2000" dirty="0"/>
              <a:t>Cloud computing maintains highly virtualized and standardized infrastructure which leads to simplified, more efficient IT and application management </a:t>
            </a:r>
          </a:p>
          <a:p>
            <a:pPr>
              <a:buFont typeface="Wingdings" pitchFamily="2" charset="2"/>
              <a:buChar char="Ø"/>
            </a:pPr>
            <a:r>
              <a:rPr lang="en-US" sz="2000" dirty="0"/>
              <a:t>It sustains massive scalability through which huge applications are delivered to a large number of users</a:t>
            </a:r>
          </a:p>
          <a:p>
            <a:pPr>
              <a:buFont typeface="Wingdings" pitchFamily="2" charset="2"/>
              <a:buChar char="Ø"/>
            </a:pPr>
            <a:r>
              <a:rPr lang="en-US" sz="2000" dirty="0"/>
              <a:t>Cloud computing provides the best quality of service by means of features such as fault tolerance and high reliability</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990600"/>
            <a:ext cx="7772400" cy="4953000"/>
          </a:xfrm>
        </p:spPr>
        <p:txBody>
          <a:bodyPr>
            <a:normAutofit/>
          </a:bodyPr>
          <a:lstStyle/>
          <a:p>
            <a:pPr algn="just">
              <a:buFont typeface="Wingdings" pitchFamily="2" charset="2"/>
              <a:buChar char="Ø"/>
            </a:pPr>
            <a:r>
              <a:rPr lang="en-US" sz="2000" dirty="0"/>
              <a:t>It offers instant application deployment</a:t>
            </a:r>
          </a:p>
          <a:p>
            <a:pPr algn="just">
              <a:buFont typeface="Wingdings" pitchFamily="2" charset="2"/>
              <a:buChar char="Ø"/>
            </a:pPr>
            <a:r>
              <a:rPr lang="en-US" sz="2000" dirty="0"/>
              <a:t>It provides enormous storage capacity</a:t>
            </a:r>
          </a:p>
          <a:p>
            <a:pPr algn="just">
              <a:buFont typeface="Wingdings" pitchFamily="2" charset="2"/>
              <a:buChar char="Ø"/>
            </a:pPr>
            <a:r>
              <a:rPr lang="en-US" sz="2000" dirty="0"/>
              <a:t>Cloud computing offers quick access services to the business</a:t>
            </a:r>
          </a:p>
          <a:p>
            <a:pPr algn="just">
              <a:buFont typeface="Wingdings" pitchFamily="2" charset="2"/>
              <a:buChar char="Ø"/>
            </a:pPr>
            <a:r>
              <a:rPr lang="en-US" sz="2000" dirty="0"/>
              <a:t>It is available at low cost and highly automated cost </a:t>
            </a:r>
          </a:p>
          <a:p>
            <a:pPr marL="0" indent="0" algn="just">
              <a:buNone/>
            </a:pPr>
            <a:r>
              <a:rPr lang="en-US" sz="2000" dirty="0">
                <a:solidFill>
                  <a:srgbClr val="00B050"/>
                </a:solidFill>
              </a:rPr>
              <a:t>Cloud computing is not liberated from the issues which are mentioned as follows:</a:t>
            </a:r>
          </a:p>
          <a:p>
            <a:pPr algn="just">
              <a:buFont typeface="Wingdings" pitchFamily="2" charset="2"/>
              <a:buChar char="§"/>
            </a:pPr>
            <a:r>
              <a:rPr lang="en-US" sz="2000" dirty="0"/>
              <a:t>Security and privacy </a:t>
            </a:r>
          </a:p>
          <a:p>
            <a:pPr algn="just">
              <a:buFont typeface="Wingdings" pitchFamily="2" charset="2"/>
              <a:buChar char="§"/>
            </a:pPr>
            <a:r>
              <a:rPr lang="en-US" sz="2000" dirty="0"/>
              <a:t>Service consignment and billing </a:t>
            </a:r>
          </a:p>
          <a:p>
            <a:pPr algn="just">
              <a:buFont typeface="Wingdings" pitchFamily="2" charset="2"/>
              <a:buChar char="§"/>
            </a:pPr>
            <a:r>
              <a:rPr lang="en-US" sz="2000" dirty="0"/>
              <a:t>Interoperability and portability</a:t>
            </a:r>
          </a:p>
          <a:p>
            <a:pPr algn="just">
              <a:buFont typeface="Wingdings" pitchFamily="2" charset="2"/>
              <a:buChar char="§"/>
            </a:pPr>
            <a:r>
              <a:rPr lang="en-US" sz="2000" dirty="0"/>
              <a:t>Performance and bandwidth cost</a:t>
            </a:r>
          </a:p>
          <a:p>
            <a:pPr algn="just">
              <a:buFont typeface="Wingdings" pitchFamily="2" charset="2"/>
              <a:buChar char="§"/>
            </a:pPr>
            <a:r>
              <a:rPr lang="en-US" sz="2000" dirty="0"/>
              <a:t>Reliability and availability</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09601"/>
            <a:ext cx="7086600" cy="914400"/>
          </a:xfrm>
        </p:spPr>
        <p:txBody>
          <a:bodyPr/>
          <a:lstStyle/>
          <a:p>
            <a:r>
              <a:rPr lang="en-US" dirty="0"/>
              <a:t>7. Limitations:</a:t>
            </a:r>
          </a:p>
        </p:txBody>
      </p:sp>
      <p:sp>
        <p:nvSpPr>
          <p:cNvPr id="3" name="Content Placeholder 2"/>
          <p:cNvSpPr>
            <a:spLocks noGrp="1"/>
          </p:cNvSpPr>
          <p:nvPr>
            <p:ph idx="1"/>
          </p:nvPr>
        </p:nvSpPr>
        <p:spPr>
          <a:xfrm>
            <a:off x="1447801" y="1524001"/>
            <a:ext cx="7086599" cy="4387221"/>
          </a:xfrm>
        </p:spPr>
        <p:txBody>
          <a:bodyPr>
            <a:normAutofit/>
          </a:bodyPr>
          <a:lstStyle/>
          <a:p>
            <a:pPr>
              <a:buFont typeface="Wingdings" pitchFamily="2" charset="2"/>
              <a:buChar char="Ø"/>
            </a:pPr>
            <a:r>
              <a:rPr lang="en-US" sz="2000" dirty="0"/>
              <a:t>A stable internet connection</a:t>
            </a:r>
          </a:p>
          <a:p>
            <a:pPr>
              <a:buFont typeface="Wingdings" pitchFamily="2" charset="2"/>
              <a:buChar char="Ø"/>
            </a:pPr>
            <a:r>
              <a:rPr lang="en-US" sz="2000" dirty="0"/>
              <a:t>Low -speed connections will be restricted</a:t>
            </a:r>
          </a:p>
          <a:p>
            <a:pPr>
              <a:buFont typeface="Wingdings" pitchFamily="2" charset="2"/>
              <a:buChar char="Ø"/>
            </a:pPr>
            <a:r>
              <a:rPr lang="en-US" sz="2000" dirty="0"/>
              <a:t>Time-consuming performance</a:t>
            </a:r>
          </a:p>
          <a:p>
            <a:pPr>
              <a:buFont typeface="Wingdings" pitchFamily="2" charset="2"/>
              <a:buChar char="Ø"/>
            </a:pPr>
            <a:r>
              <a:rPr lang="en-US" sz="2000" dirty="0"/>
              <a:t>Restricted features</a:t>
            </a:r>
          </a:p>
          <a:p>
            <a:pPr>
              <a:buFont typeface="Wingdings" pitchFamily="2" charset="2"/>
              <a:buChar char="Ø"/>
            </a:pPr>
            <a:r>
              <a:rPr lang="en-US" sz="2000" dirty="0"/>
              <a:t>Accumulated data may not be protected</a:t>
            </a:r>
          </a:p>
          <a:p>
            <a:pPr>
              <a:buFont typeface="Wingdings" pitchFamily="2" charset="2"/>
              <a:buChar char="Ø"/>
            </a:pPr>
            <a:r>
              <a:rPr lang="en-US" sz="2000" dirty="0"/>
              <a:t>Stored data can be vanished</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624110"/>
            <a:ext cx="7162799" cy="1280890"/>
          </a:xfrm>
        </p:spPr>
        <p:txBody>
          <a:bodyPr>
            <a:normAutofit/>
          </a:bodyPr>
          <a:lstStyle/>
          <a:p>
            <a:r>
              <a:rPr lang="en-US" dirty="0"/>
              <a:t>8. Usage scenarios :</a:t>
            </a:r>
          </a:p>
        </p:txBody>
      </p:sp>
      <p:sp>
        <p:nvSpPr>
          <p:cNvPr id="3" name="Content Placeholder 2"/>
          <p:cNvSpPr>
            <a:spLocks noGrp="1"/>
          </p:cNvSpPr>
          <p:nvPr>
            <p:ph idx="1"/>
          </p:nvPr>
        </p:nvSpPr>
        <p:spPr>
          <a:xfrm>
            <a:off x="1371601" y="1600200"/>
            <a:ext cx="7162800" cy="4311022"/>
          </a:xfrm>
        </p:spPr>
        <p:txBody>
          <a:bodyPr>
            <a:normAutofit/>
          </a:bodyPr>
          <a:lstStyle/>
          <a:p>
            <a:pPr>
              <a:buFont typeface="Wingdings" pitchFamily="2" charset="2"/>
              <a:buChar char="Ø"/>
            </a:pPr>
            <a:r>
              <a:rPr lang="en-US" sz="2000" b="1" dirty="0"/>
              <a:t>Uses of cloud computing</a:t>
            </a:r>
            <a:r>
              <a:rPr lang="en-US" sz="2000" dirty="0"/>
              <a:t>: The following are the uses of the cloud computing –</a:t>
            </a:r>
          </a:p>
          <a:p>
            <a:pPr>
              <a:buFont typeface="Wingdings" pitchFamily="2" charset="2"/>
              <a:buChar char="§"/>
            </a:pPr>
            <a:r>
              <a:rPr lang="en-US" sz="2000" dirty="0"/>
              <a:t>Quick service</a:t>
            </a:r>
          </a:p>
          <a:p>
            <a:pPr>
              <a:buFont typeface="Wingdings" pitchFamily="2" charset="2"/>
              <a:buChar char="§"/>
            </a:pPr>
            <a:r>
              <a:rPr lang="en-US" sz="2000" dirty="0"/>
              <a:t>Safe and secured service</a:t>
            </a:r>
          </a:p>
          <a:p>
            <a:pPr>
              <a:buFont typeface="Wingdings" pitchFamily="2" charset="2"/>
              <a:buChar char="§"/>
            </a:pPr>
            <a:r>
              <a:rPr lang="en-US" sz="2000" dirty="0"/>
              <a:t>Gratifying user experience</a:t>
            </a:r>
          </a:p>
          <a:p>
            <a:pPr>
              <a:buFont typeface="Wingdings" pitchFamily="2" charset="2"/>
              <a:buChar char="§"/>
            </a:pPr>
            <a:r>
              <a:rPr lang="en-US" sz="2000" dirty="0"/>
              <a:t>Low expenditure</a:t>
            </a:r>
          </a:p>
          <a:p>
            <a:pPr>
              <a:buFont typeface="Wingdings" pitchFamily="2" charset="2"/>
              <a:buChar char="§"/>
            </a:pPr>
            <a:r>
              <a:rPr lang="en-US" sz="2000" dirty="0"/>
              <a:t>Multiple user access</a:t>
            </a:r>
          </a:p>
          <a:p>
            <a:pPr>
              <a:buFont typeface="Wingdings" pitchFamily="2" charset="2"/>
              <a:buChar char="§"/>
            </a:pPr>
            <a:r>
              <a:rPr lang="en-US" sz="2000" dirty="0"/>
              <a:t>Development environment</a:t>
            </a:r>
          </a:p>
          <a:p>
            <a:pPr>
              <a:buFont typeface="Wingdings" pitchFamily="2" charset="2"/>
              <a:buChar char="§"/>
            </a:pPr>
            <a:r>
              <a:rPr lang="en-US" sz="2000" dirty="0"/>
              <a:t>Unlimited storage</a:t>
            </a:r>
          </a:p>
          <a:p>
            <a:pPr>
              <a:buFont typeface="Wingdings" pitchFamily="2" charset="2"/>
              <a:buChar char="§"/>
            </a:pPr>
            <a:endParaRPr lang="en-US" sz="2000"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4110"/>
            <a:ext cx="7162801" cy="1280890"/>
          </a:xfrm>
        </p:spPr>
        <p:txBody>
          <a:bodyPr>
            <a:normAutofit/>
          </a:bodyPr>
          <a:lstStyle/>
          <a:p>
            <a:r>
              <a:rPr lang="en-US" u="sng" dirty="0"/>
              <a:t>Applications  :</a:t>
            </a:r>
            <a:br>
              <a:rPr lang="en-US" dirty="0"/>
            </a:br>
            <a:endParaRPr lang="en-US" dirty="0"/>
          </a:p>
        </p:txBody>
      </p:sp>
      <p:sp>
        <p:nvSpPr>
          <p:cNvPr id="3" name="Content Placeholder 2"/>
          <p:cNvSpPr>
            <a:spLocks noGrp="1"/>
          </p:cNvSpPr>
          <p:nvPr>
            <p:ph idx="1"/>
          </p:nvPr>
        </p:nvSpPr>
        <p:spPr>
          <a:xfrm>
            <a:off x="1524001" y="1295400"/>
            <a:ext cx="7010400" cy="4615822"/>
          </a:xfrm>
        </p:spPr>
        <p:txBody>
          <a:bodyPr>
            <a:normAutofit/>
          </a:bodyPr>
          <a:lstStyle/>
          <a:p>
            <a:pPr marL="0" indent="0">
              <a:buNone/>
            </a:pPr>
            <a:endParaRPr lang="en-US" sz="2000" dirty="0"/>
          </a:p>
          <a:p>
            <a:pPr>
              <a:buFont typeface="Wingdings" pitchFamily="2" charset="2"/>
              <a:buChar char="§"/>
            </a:pPr>
            <a:r>
              <a:rPr lang="en-US" sz="2000" dirty="0"/>
              <a:t>Big Data Analytics</a:t>
            </a:r>
          </a:p>
          <a:p>
            <a:pPr>
              <a:buFont typeface="Wingdings" pitchFamily="2" charset="2"/>
              <a:buChar char="§"/>
            </a:pPr>
            <a:r>
              <a:rPr lang="en-US" sz="2000" dirty="0"/>
              <a:t>Develop and Test</a:t>
            </a:r>
          </a:p>
          <a:p>
            <a:pPr>
              <a:buFont typeface="Wingdings" pitchFamily="2" charset="2"/>
              <a:buChar char="§"/>
            </a:pPr>
            <a:r>
              <a:rPr lang="en-US" sz="2000" dirty="0"/>
              <a:t>Disaster Recovery</a:t>
            </a:r>
          </a:p>
          <a:p>
            <a:pPr>
              <a:buFont typeface="Wingdings" pitchFamily="2" charset="2"/>
              <a:buChar char="§"/>
            </a:pPr>
            <a:r>
              <a:rPr lang="en-US" sz="2000" dirty="0"/>
              <a:t>Gaming Apps</a:t>
            </a:r>
          </a:p>
          <a:p>
            <a:pPr>
              <a:buFont typeface="Wingdings" pitchFamily="2" charset="2"/>
              <a:buChar char="§"/>
            </a:pPr>
            <a:r>
              <a:rPr lang="en-US" sz="2000" dirty="0"/>
              <a:t>Web and Mobile Apps</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24110"/>
            <a:ext cx="7086600" cy="1280890"/>
          </a:xfrm>
        </p:spPr>
        <p:txBody>
          <a:bodyPr>
            <a:normAutofit/>
          </a:bodyPr>
          <a:lstStyle/>
          <a:p>
            <a:r>
              <a:rPr lang="en-US" dirty="0"/>
              <a:t>9.Businness models around cloud:</a:t>
            </a:r>
          </a:p>
        </p:txBody>
      </p:sp>
      <p:sp>
        <p:nvSpPr>
          <p:cNvPr id="3" name="Content Placeholder 2"/>
          <p:cNvSpPr>
            <a:spLocks noGrp="1"/>
          </p:cNvSpPr>
          <p:nvPr>
            <p:ph idx="1"/>
          </p:nvPr>
        </p:nvSpPr>
        <p:spPr>
          <a:xfrm>
            <a:off x="1447801" y="1905000"/>
            <a:ext cx="7696199" cy="3777622"/>
          </a:xfrm>
        </p:spPr>
        <p:txBody>
          <a:bodyPr>
            <a:normAutofit/>
          </a:bodyPr>
          <a:lstStyle/>
          <a:p>
            <a:pPr algn="just">
              <a:buFont typeface="Wingdings" pitchFamily="2" charset="2"/>
              <a:buChar char="Ø"/>
            </a:pPr>
            <a:r>
              <a:rPr lang="en-US" sz="2000" dirty="0"/>
              <a:t>Cloud computing is an application for both hardware and software that is distributed over the network.</a:t>
            </a:r>
          </a:p>
          <a:p>
            <a:pPr algn="just">
              <a:buFont typeface="Wingdings" pitchFamily="2" charset="2"/>
              <a:buChar char="Ø"/>
            </a:pPr>
            <a:r>
              <a:rPr lang="en-US" sz="2000" dirty="0"/>
              <a:t>Cloud computing not only comprises of infrastructure but also its software storage, security and test environments.</a:t>
            </a:r>
          </a:p>
          <a:p>
            <a:pPr algn="just">
              <a:buFont typeface="Wingdings" pitchFamily="2" charset="2"/>
              <a:buChar char="Ø"/>
            </a:pPr>
            <a:r>
              <a:rPr lang="en-US" sz="2000" dirty="0"/>
              <a:t>The advantages and disadvantages of the cloud based business model, which makes you decide whether to use cloud based services or not as follows.</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206" y="533400"/>
            <a:ext cx="7285794" cy="1295400"/>
          </a:xfrm>
        </p:spPr>
        <p:txBody>
          <a:bodyPr>
            <a:normAutofit fontScale="90000"/>
          </a:bodyPr>
          <a:lstStyle/>
          <a:p>
            <a:r>
              <a:rPr lang="en-US" dirty="0"/>
              <a:t>	1.EVOLUTION OF CLOUD 		COMPUTING</a:t>
            </a:r>
            <a:br>
              <a:rPr lang="en-US" dirty="0"/>
            </a:br>
            <a:endParaRPr lang="en-US" dirty="0"/>
          </a:p>
        </p:txBody>
      </p:sp>
      <p:sp>
        <p:nvSpPr>
          <p:cNvPr id="3" name="Content Placeholder 2"/>
          <p:cNvSpPr>
            <a:spLocks noGrp="1"/>
          </p:cNvSpPr>
          <p:nvPr>
            <p:ph idx="1"/>
          </p:nvPr>
        </p:nvSpPr>
        <p:spPr>
          <a:xfrm>
            <a:off x="1600201" y="1828800"/>
            <a:ext cx="6934200" cy="4082422"/>
          </a:xfrm>
        </p:spPr>
        <p:txBody>
          <a:bodyPr>
            <a:normAutofit/>
          </a:bodyPr>
          <a:lstStyle/>
          <a:p>
            <a:pPr algn="just">
              <a:buFont typeface="Wingdings" pitchFamily="2" charset="2"/>
              <a:buChar char="Ø"/>
            </a:pPr>
            <a:r>
              <a:rPr lang="en-US" sz="2000" dirty="0"/>
              <a:t>The development of cloud computing  evoked in the late 1980’s with the conception of grid computing.</a:t>
            </a:r>
          </a:p>
          <a:p>
            <a:pPr algn="just">
              <a:buFont typeface="Wingdings" pitchFamily="2" charset="2"/>
              <a:buChar char="Ø"/>
            </a:pPr>
            <a:r>
              <a:rPr lang="en-US" sz="2000" dirty="0"/>
              <a:t>Grid computing is different compared with cloud computing.</a:t>
            </a:r>
          </a:p>
          <a:p>
            <a:pPr algn="just">
              <a:buFont typeface="Wingdings" pitchFamily="2" charset="2"/>
              <a:buChar char="Ø"/>
            </a:pPr>
            <a:r>
              <a:rPr lang="en-US" sz="2000" dirty="0"/>
              <a:t>Grid computing particularly  refers to controlling of several computers.</a:t>
            </a:r>
          </a:p>
          <a:p>
            <a:pPr algn="just">
              <a:buFont typeface="Wingdings" pitchFamily="2" charset="2"/>
              <a:buChar char="Ø"/>
            </a:pPr>
            <a:r>
              <a:rPr lang="en-US" sz="2000" dirty="0"/>
              <a:t>Cloud computing refers to controlling several resources, including system resources, to distribute an  integrated service to the customer.</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649331"/>
            <a:ext cx="7010400" cy="1371600"/>
          </a:xfrm>
        </p:spPr>
        <p:txBody>
          <a:bodyPr>
            <a:normAutofit/>
          </a:bodyPr>
          <a:lstStyle/>
          <a:p>
            <a:r>
              <a:rPr lang="en-US" dirty="0"/>
              <a:t>Advantages:</a:t>
            </a:r>
            <a:br>
              <a:rPr lang="en-US" dirty="0"/>
            </a:br>
            <a:endParaRPr lang="en-US" dirty="0"/>
          </a:p>
        </p:txBody>
      </p:sp>
      <p:sp>
        <p:nvSpPr>
          <p:cNvPr id="3" name="Content Placeholder 2"/>
          <p:cNvSpPr>
            <a:spLocks noGrp="1"/>
          </p:cNvSpPr>
          <p:nvPr>
            <p:ph idx="1"/>
          </p:nvPr>
        </p:nvSpPr>
        <p:spPr>
          <a:xfrm>
            <a:off x="1531599" y="1189351"/>
            <a:ext cx="7612401" cy="4038600"/>
          </a:xfrm>
        </p:spPr>
        <p:txBody>
          <a:bodyPr>
            <a:normAutofit/>
          </a:bodyPr>
          <a:lstStyle/>
          <a:p>
            <a:pPr marL="0" indent="0" algn="just">
              <a:buNone/>
            </a:pPr>
            <a:endParaRPr lang="en-US" sz="2000" dirty="0"/>
          </a:p>
          <a:p>
            <a:pPr algn="just">
              <a:buFont typeface="Wingdings" pitchFamily="2" charset="2"/>
              <a:buChar char="§"/>
            </a:pPr>
            <a:r>
              <a:rPr lang="en-US" sz="2000" dirty="0"/>
              <a:t>Fewer operational issues</a:t>
            </a:r>
          </a:p>
          <a:p>
            <a:pPr algn="just">
              <a:buFont typeface="Wingdings" pitchFamily="2" charset="2"/>
              <a:buChar char="§"/>
            </a:pPr>
            <a:r>
              <a:rPr lang="en-US" sz="2000" dirty="0"/>
              <a:t>Cost</a:t>
            </a:r>
          </a:p>
          <a:p>
            <a:pPr algn="just">
              <a:buFont typeface="Wingdings" pitchFamily="2" charset="2"/>
              <a:buChar char="§"/>
            </a:pPr>
            <a:r>
              <a:rPr lang="en-US" sz="2000" dirty="0"/>
              <a:t>Reliability</a:t>
            </a:r>
          </a:p>
          <a:p>
            <a:pPr algn="just">
              <a:buFont typeface="Wingdings" pitchFamily="2" charset="2"/>
              <a:buChar char="§"/>
            </a:pPr>
            <a:r>
              <a:rPr lang="en-US" sz="2000" dirty="0"/>
              <a:t>Greater flexibility</a:t>
            </a:r>
          </a:p>
          <a:p>
            <a:pPr algn="just">
              <a:buFont typeface="Wingdings" pitchFamily="2" charset="2"/>
              <a:buChar char="§"/>
            </a:pPr>
            <a:r>
              <a:rPr lang="en-US" sz="2000" dirty="0"/>
              <a:t>Innovation</a:t>
            </a:r>
          </a:p>
          <a:p>
            <a:pPr algn="just">
              <a:buFont typeface="Wingdings" pitchFamily="2" charset="2"/>
              <a:buChar char="§"/>
            </a:pPr>
            <a:r>
              <a:rPr lang="en-US" sz="2000" dirty="0"/>
              <a:t>Security</a:t>
            </a:r>
          </a:p>
          <a:p>
            <a:pPr algn="just">
              <a:buFont typeface="Wingdings" pitchFamily="2" charset="2"/>
              <a:buChar char="§"/>
            </a:pPr>
            <a:r>
              <a:rPr lang="en-US" sz="2000" dirty="0"/>
              <a:t>Ease of collaboration</a:t>
            </a:r>
          </a:p>
          <a:p>
            <a:pPr algn="just">
              <a:buFont typeface="Wingdings" pitchFamily="2" charset="2"/>
              <a:buChar char="§"/>
            </a:pPr>
            <a:endParaRPr lang="en-US" sz="2000"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09600"/>
            <a:ext cx="7086599" cy="1447800"/>
          </a:xfrm>
        </p:spPr>
        <p:txBody>
          <a:bodyPr>
            <a:normAutofit/>
          </a:bodyPr>
          <a:lstStyle/>
          <a:p>
            <a:r>
              <a:rPr lang="en-US" dirty="0"/>
              <a:t>Disadvantages:</a:t>
            </a:r>
            <a:br>
              <a:rPr lang="en-US" dirty="0"/>
            </a:br>
            <a:endParaRPr lang="en-US" dirty="0"/>
          </a:p>
        </p:txBody>
      </p:sp>
      <p:sp>
        <p:nvSpPr>
          <p:cNvPr id="3" name="Content Placeholder 2"/>
          <p:cNvSpPr>
            <a:spLocks noGrp="1"/>
          </p:cNvSpPr>
          <p:nvPr>
            <p:ph idx="1"/>
          </p:nvPr>
        </p:nvSpPr>
        <p:spPr>
          <a:xfrm>
            <a:off x="1447800" y="1152908"/>
            <a:ext cx="7696199" cy="4758314"/>
          </a:xfrm>
        </p:spPr>
        <p:txBody>
          <a:bodyPr>
            <a:normAutofit/>
          </a:bodyPr>
          <a:lstStyle/>
          <a:p>
            <a:pPr marL="0" indent="0">
              <a:buNone/>
            </a:pPr>
            <a:endParaRPr lang="en-US" sz="2000" dirty="0"/>
          </a:p>
          <a:p>
            <a:pPr>
              <a:buFont typeface="Wingdings" pitchFamily="2" charset="2"/>
              <a:buChar char="§"/>
            </a:pPr>
            <a:r>
              <a:rPr lang="en-US" sz="2000" dirty="0"/>
              <a:t>Operational complexity</a:t>
            </a:r>
          </a:p>
          <a:p>
            <a:pPr>
              <a:buFont typeface="Wingdings" pitchFamily="2" charset="2"/>
              <a:buChar char="§"/>
            </a:pPr>
            <a:r>
              <a:rPr lang="en-US" sz="2000" dirty="0"/>
              <a:t>Deficient of customization</a:t>
            </a:r>
          </a:p>
          <a:p>
            <a:pPr>
              <a:buFont typeface="Wingdings" pitchFamily="2" charset="2"/>
              <a:buChar char="§"/>
            </a:pPr>
            <a:r>
              <a:rPr lang="en-US" sz="2000" dirty="0"/>
              <a:t>Reliance on technology</a:t>
            </a:r>
          </a:p>
          <a:p>
            <a:pPr>
              <a:buFont typeface="Wingdings" pitchFamily="2" charset="2"/>
              <a:buChar char="§"/>
            </a:pPr>
            <a:r>
              <a:rPr lang="en-US" sz="2000" dirty="0"/>
              <a:t>Data security and confidentiality</a:t>
            </a:r>
          </a:p>
          <a:p>
            <a:pPr>
              <a:buFont typeface="Wingdings" pitchFamily="2" charset="2"/>
              <a:buChar char="§"/>
            </a:pPr>
            <a:r>
              <a:rPr lang="en-US" sz="2000" dirty="0"/>
              <a:t>performance</a:t>
            </a:r>
          </a:p>
          <a:p>
            <a:pPr>
              <a:buFont typeface="Wingdings" pitchFamily="2" charset="2"/>
              <a:buChar char="§"/>
            </a:pPr>
            <a:endParaRPr lang="en-US" sz="2000"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99" y="624110"/>
            <a:ext cx="7239001" cy="1280890"/>
          </a:xfrm>
        </p:spPr>
        <p:txBody>
          <a:bodyPr>
            <a:normAutofit/>
          </a:bodyPr>
          <a:lstStyle/>
          <a:p>
            <a:r>
              <a:rPr lang="en-US" dirty="0"/>
              <a:t>10.Cloud computing characteristics</a:t>
            </a:r>
          </a:p>
        </p:txBody>
      </p:sp>
      <p:sp>
        <p:nvSpPr>
          <p:cNvPr id="3" name="Content Placeholder 2"/>
          <p:cNvSpPr>
            <a:spLocks noGrp="1"/>
          </p:cNvSpPr>
          <p:nvPr>
            <p:ph idx="1"/>
          </p:nvPr>
        </p:nvSpPr>
        <p:spPr>
          <a:xfrm>
            <a:off x="1447800" y="1752600"/>
            <a:ext cx="7391400" cy="4703136"/>
          </a:xfrm>
        </p:spPr>
        <p:txBody>
          <a:bodyPr>
            <a:normAutofit/>
          </a:bodyPr>
          <a:lstStyle/>
          <a:p>
            <a:pPr algn="just">
              <a:buFont typeface="Wingdings" pitchFamily="2" charset="2"/>
              <a:buChar char="Ø"/>
            </a:pPr>
            <a:r>
              <a:rPr lang="en-US" sz="2000" dirty="0"/>
              <a:t>On demand self services</a:t>
            </a:r>
          </a:p>
          <a:p>
            <a:pPr algn="just">
              <a:buFont typeface="Wingdings" pitchFamily="2" charset="2"/>
              <a:buChar char="Ø"/>
            </a:pPr>
            <a:r>
              <a:rPr lang="en-US" sz="2000" dirty="0"/>
              <a:t>A broad network access</a:t>
            </a:r>
          </a:p>
          <a:p>
            <a:pPr algn="just">
              <a:buFont typeface="Wingdings" pitchFamily="2" charset="2"/>
              <a:buChar char="Ø"/>
            </a:pPr>
            <a:r>
              <a:rPr lang="en-US" sz="2000" dirty="0"/>
              <a:t>Resource pooling</a:t>
            </a:r>
          </a:p>
          <a:p>
            <a:pPr algn="just">
              <a:buFont typeface="Wingdings" pitchFamily="2" charset="2"/>
              <a:buChar char="Ø"/>
            </a:pPr>
            <a:r>
              <a:rPr lang="en-US" sz="2000" dirty="0"/>
              <a:t>Rapid elasticity</a:t>
            </a:r>
          </a:p>
          <a:p>
            <a:pPr algn="just">
              <a:buFont typeface="Wingdings" pitchFamily="2" charset="2"/>
              <a:buChar char="Ø"/>
            </a:pPr>
            <a:r>
              <a:rPr lang="en-US" sz="2000" dirty="0"/>
              <a:t>Measured service</a:t>
            </a:r>
          </a:p>
          <a:p>
            <a:pPr algn="just">
              <a:buFont typeface="Wingdings" pitchFamily="2" charset="2"/>
              <a:buChar char="Ø"/>
            </a:pPr>
            <a:r>
              <a:rPr lang="en-US" sz="2000" dirty="0"/>
              <a:t>Multi tenancy</a:t>
            </a:r>
          </a:p>
          <a:p>
            <a:pPr algn="just">
              <a:buFont typeface="Wingdings" pitchFamily="2" charset="2"/>
              <a:buChar char="Ø"/>
            </a:pPr>
            <a:endParaRPr lang="en-US" sz="2000" dirty="0"/>
          </a:p>
          <a:p>
            <a:pPr algn="just">
              <a:buFont typeface="Wingdings" pitchFamily="2" charset="2"/>
              <a:buChar char="Ø"/>
            </a:pPr>
            <a:endParaRPr lang="en-US" sz="2000"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20481" name="Object 1"/>
          <p:cNvGraphicFramePr>
            <a:graphicFrameLocks noChangeAspect="1"/>
          </p:cNvGraphicFramePr>
          <p:nvPr>
            <p:extLst>
              <p:ext uri="{D42A27DB-BD31-4B8C-83A1-F6EECF244321}">
                <p14:modId xmlns:p14="http://schemas.microsoft.com/office/powerpoint/2010/main" val="4174297213"/>
              </p:ext>
            </p:extLst>
          </p:nvPr>
        </p:nvGraphicFramePr>
        <p:xfrm>
          <a:off x="1295400" y="381000"/>
          <a:ext cx="7010400" cy="5754809"/>
        </p:xfrm>
        <a:graphic>
          <a:graphicData uri="http://schemas.openxmlformats.org/presentationml/2006/ole">
            <mc:AlternateContent xmlns:mc="http://schemas.openxmlformats.org/markup-compatibility/2006">
              <mc:Choice xmlns:v="urn:schemas-microsoft-com:vml" Requires="v">
                <p:oleObj r:id="rId2" imgW="8394480" imgH="5731200" progId="">
                  <p:embed/>
                </p:oleObj>
              </mc:Choice>
              <mc:Fallback>
                <p:oleObj r:id="rId2" imgW="8394480" imgH="5731200" progId="">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81000"/>
                        <a:ext cx="7010400" cy="5754809"/>
                      </a:xfrm>
                      <a:prstGeom prst="rect">
                        <a:avLst/>
                      </a:prstGeom>
                      <a:noFill/>
                    </p:spPr>
                  </p:pic>
                </p:oleObj>
              </mc:Fallback>
            </mc:AlternateContent>
          </a:graphicData>
        </a:graphic>
      </p:graphicFrame>
      <p:sp>
        <p:nvSpPr>
          <p:cNvPr id="2" name="Footer Placeholder 1"/>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24110"/>
            <a:ext cx="7086600" cy="1280890"/>
          </a:xfrm>
        </p:spPr>
        <p:txBody>
          <a:bodyPr/>
          <a:lstStyle/>
          <a:p>
            <a:r>
              <a:rPr lang="en-US" dirty="0"/>
              <a:t>11.Cloud adoption:</a:t>
            </a:r>
          </a:p>
        </p:txBody>
      </p:sp>
      <p:sp>
        <p:nvSpPr>
          <p:cNvPr id="3" name="Content Placeholder 2"/>
          <p:cNvSpPr>
            <a:spLocks noGrp="1"/>
          </p:cNvSpPr>
          <p:nvPr>
            <p:ph idx="1"/>
          </p:nvPr>
        </p:nvSpPr>
        <p:spPr>
          <a:xfrm>
            <a:off x="1600200" y="1676400"/>
            <a:ext cx="7543799" cy="4234822"/>
          </a:xfrm>
        </p:spPr>
        <p:txBody>
          <a:bodyPr>
            <a:normAutofit/>
          </a:bodyPr>
          <a:lstStyle/>
          <a:p>
            <a:pPr algn="just">
              <a:buFont typeface="Wingdings" pitchFamily="2" charset="2"/>
              <a:buChar char="Ø"/>
            </a:pPr>
            <a:r>
              <a:rPr lang="en-US" sz="2000" dirty="0"/>
              <a:t>Cloud has developed significantly for organizations as cloud players.</a:t>
            </a:r>
          </a:p>
          <a:p>
            <a:pPr algn="just">
              <a:buFont typeface="Wingdings" pitchFamily="2" charset="2"/>
              <a:buChar char="Ø"/>
            </a:pPr>
            <a:r>
              <a:rPr lang="en-US" sz="2000" dirty="0"/>
              <a:t>They must be inventive with their renovation approaches in constructing flexible and agile systems such as CRM(customer resource management) systems, mobile technologies, and storage systems.</a:t>
            </a:r>
          </a:p>
          <a:p>
            <a:pPr algn="just">
              <a:buFont typeface="Wingdings" pitchFamily="2" charset="2"/>
              <a:buChar char="Ø"/>
            </a:pPr>
            <a:r>
              <a:rPr lang="en-US" sz="2000" dirty="0"/>
              <a:t>Companies will consider that cloud may assist them to respond to rapidly varying customer demands at an earlier speed than the traditional  deployments would permit.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5943600" cy="914400"/>
          </a:xfrm>
        </p:spPr>
        <p:txBody>
          <a:bodyPr/>
          <a:lstStyle/>
          <a:p>
            <a:r>
              <a:rPr lang="en-US" dirty="0"/>
              <a:t>cloud adoption policies:</a:t>
            </a:r>
          </a:p>
        </p:txBody>
      </p:sp>
      <p:sp>
        <p:nvSpPr>
          <p:cNvPr id="3" name="Content Placeholder 2"/>
          <p:cNvSpPr>
            <a:spLocks noGrp="1"/>
          </p:cNvSpPr>
          <p:nvPr>
            <p:ph idx="1"/>
          </p:nvPr>
        </p:nvSpPr>
        <p:spPr>
          <a:xfrm>
            <a:off x="1752600" y="1600200"/>
            <a:ext cx="7238999" cy="4311022"/>
          </a:xfrm>
        </p:spPr>
        <p:txBody>
          <a:bodyPr>
            <a:normAutofit/>
          </a:bodyPr>
          <a:lstStyle/>
          <a:p>
            <a:pPr algn="just">
              <a:buFont typeface="Wingdings" pitchFamily="2" charset="2"/>
              <a:buChar char="Ø"/>
            </a:pPr>
            <a:r>
              <a:rPr lang="en-US" sz="2000" dirty="0"/>
              <a:t>There are several cloud adoption policies which are as follows:</a:t>
            </a:r>
          </a:p>
          <a:p>
            <a:pPr marL="514350" indent="-514350" algn="just">
              <a:buFont typeface="+mj-lt"/>
              <a:buAutoNum type="arabicPeriod"/>
            </a:pPr>
            <a:r>
              <a:rPr lang="en-US" sz="2000" b="1" dirty="0">
                <a:solidFill>
                  <a:srgbClr val="00B050"/>
                </a:solidFill>
              </a:rPr>
              <a:t>Evaluation</a:t>
            </a:r>
            <a:r>
              <a:rPr lang="en-US" sz="2000" dirty="0"/>
              <a:t>: The investigation will present the ultimate guidance for estimating the advantages and disadvantages of cloud implementation the following are analyzed  during evaluation –</a:t>
            </a:r>
          </a:p>
          <a:p>
            <a:pPr marL="514350" indent="-514350" algn="just">
              <a:buFont typeface="Wingdings" pitchFamily="2" charset="2"/>
              <a:buChar char="§"/>
            </a:pPr>
            <a:r>
              <a:rPr lang="en-US" sz="2000" dirty="0"/>
              <a:t>Judge the cloud consumption challenges, prospects and triumphs rates in market</a:t>
            </a:r>
          </a:p>
          <a:p>
            <a:pPr marL="514350" indent="-514350" algn="just">
              <a:buFont typeface="Wingdings" pitchFamily="2" charset="2"/>
              <a:buChar char="§"/>
            </a:pPr>
            <a:r>
              <a:rPr lang="en-US" sz="2000" dirty="0"/>
              <a:t>Find out the business value, IT achievability and triumph factors for the business to install appliances in the cloud</a:t>
            </a:r>
          </a:p>
          <a:p>
            <a:pPr marL="514350" indent="-514350" algn="just">
              <a:buFont typeface="Wingdings" pitchFamily="2" charset="2"/>
              <a:buChar char="§"/>
            </a:pPr>
            <a:r>
              <a:rPr lang="en-US" sz="2000" dirty="0"/>
              <a:t>Evaluate the cloud vendors for cloud association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1" y="1295400"/>
            <a:ext cx="7315200" cy="4615822"/>
          </a:xfrm>
        </p:spPr>
        <p:txBody>
          <a:bodyPr>
            <a:normAutofit/>
          </a:bodyPr>
          <a:lstStyle/>
          <a:p>
            <a:pPr marL="514350" indent="-514350" algn="just">
              <a:buFont typeface="+mj-lt"/>
              <a:buAutoNum type="arabicPeriod" startAt="2"/>
            </a:pPr>
            <a:r>
              <a:rPr lang="en-US" sz="2000" b="1" dirty="0">
                <a:solidFill>
                  <a:srgbClr val="00B050"/>
                </a:solidFill>
              </a:rPr>
              <a:t>Plan</a:t>
            </a:r>
            <a:r>
              <a:rPr lang="en-US" sz="2000" dirty="0"/>
              <a:t>: it is significant for an organization to build up an adapted cloud strategy. </a:t>
            </a:r>
          </a:p>
          <a:p>
            <a:pPr marL="514350" indent="-514350" algn="just">
              <a:buFont typeface="Wingdings" pitchFamily="2" charset="2"/>
              <a:buChar char="Ø"/>
            </a:pPr>
            <a:r>
              <a:rPr lang="en-US" sz="2000" dirty="0"/>
              <a:t>The following are analyzed during planning –</a:t>
            </a:r>
          </a:p>
          <a:p>
            <a:pPr marL="514350" indent="-514350" algn="just">
              <a:buFont typeface="Wingdings" pitchFamily="2" charset="2"/>
              <a:buChar char="§"/>
            </a:pPr>
            <a:r>
              <a:rPr lang="en-US" sz="2000" dirty="0"/>
              <a:t>It will recognize applications that are rapid to the market and significant to the business in terms of income and fulfillment. </a:t>
            </a:r>
          </a:p>
          <a:p>
            <a:pPr marL="514350" indent="-514350" algn="just">
              <a:buFont typeface="Wingdings" pitchFamily="2" charset="2"/>
              <a:buChar char="§"/>
            </a:pPr>
            <a:r>
              <a:rPr lang="en-US" sz="2000" dirty="0"/>
              <a:t>Employ the IT architect and improvement teams to extend appropriate use cases for this deployment. </a:t>
            </a:r>
          </a:p>
          <a:p>
            <a:pPr marL="514350" indent="-514350" algn="just">
              <a:buFont typeface="Wingdings" pitchFamily="2" charset="2"/>
              <a:buChar char="§"/>
            </a:pPr>
            <a:r>
              <a:rPr lang="en-US" sz="2000" dirty="0"/>
              <a:t>Investigate cloud providers and employ industrial capture teams to conclude appropriate payment plans. </a:t>
            </a:r>
          </a:p>
          <a:p>
            <a:pPr marL="514350" indent="-514350">
              <a:buNone/>
            </a:pPr>
            <a:endParaRPr lang="en-US" sz="2000"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152908"/>
            <a:ext cx="7543799" cy="4758314"/>
          </a:xfrm>
        </p:spPr>
        <p:txBody>
          <a:bodyPr>
            <a:normAutofit/>
          </a:bodyPr>
          <a:lstStyle/>
          <a:p>
            <a:pPr marL="514350" indent="-514350" algn="just">
              <a:buFont typeface="+mj-lt"/>
              <a:buAutoNum type="arabicPeriod" startAt="3"/>
            </a:pPr>
            <a:r>
              <a:rPr lang="en-US" sz="2000" b="1" dirty="0">
                <a:solidFill>
                  <a:srgbClr val="00B050"/>
                </a:solidFill>
              </a:rPr>
              <a:t>Adopt</a:t>
            </a:r>
            <a:r>
              <a:rPr lang="en-US" sz="2000" dirty="0"/>
              <a:t>: The planning and adoption stages are very closely related to each other and have several steps. </a:t>
            </a:r>
          </a:p>
          <a:p>
            <a:pPr marL="514350" indent="-514350" algn="just">
              <a:buFont typeface="Wingdings" pitchFamily="2" charset="2"/>
              <a:buChar char="Ø"/>
            </a:pPr>
            <a:r>
              <a:rPr lang="en-US" sz="2000" dirty="0"/>
              <a:t>It is consistently significant to understand both existing cloud computing and adoption standards. </a:t>
            </a:r>
          </a:p>
          <a:p>
            <a:pPr marL="514350" indent="-514350" algn="just">
              <a:buFont typeface="Wingdings" pitchFamily="2" charset="2"/>
              <a:buChar char="Ø"/>
            </a:pPr>
            <a:r>
              <a:rPr lang="en-US" sz="2000" dirty="0"/>
              <a:t>The following are then analyzed during adoption-</a:t>
            </a:r>
          </a:p>
          <a:p>
            <a:pPr marL="514350" indent="-514350" algn="just">
              <a:buFont typeface="Wingdings" pitchFamily="2" charset="2"/>
              <a:buChar char="§"/>
            </a:pPr>
            <a:r>
              <a:rPr lang="en-US" sz="2000" dirty="0"/>
              <a:t>Control the cloud deployment architectures you sophisticated in the planning phase and extend application migration approaches, use cases and scripts.</a:t>
            </a:r>
          </a:p>
          <a:p>
            <a:pPr marL="514350" indent="-514350" algn="just">
              <a:buFont typeface="Wingdings" pitchFamily="2" charset="2"/>
              <a:buChar char="§"/>
            </a:pPr>
            <a:r>
              <a:rPr lang="en-US" sz="2000" dirty="0"/>
              <a:t>Recognize the servers, the data stores along with the software to understand navigation maps.</a:t>
            </a:r>
          </a:p>
          <a:p>
            <a:pPr marL="514350" indent="-514350">
              <a:buFont typeface="Wingdings" pitchFamily="2" charset="2"/>
              <a:buChar char="§"/>
            </a:pPr>
            <a:endParaRPr lang="en-US" sz="2000"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152908"/>
            <a:ext cx="7543799" cy="4758314"/>
          </a:xfrm>
        </p:spPr>
        <p:txBody>
          <a:bodyPr>
            <a:normAutofit/>
          </a:bodyPr>
          <a:lstStyle/>
          <a:p>
            <a:pPr marL="514350" indent="-514350" algn="just">
              <a:buFont typeface="+mj-lt"/>
              <a:buAutoNum type="arabicPeriod" startAt="4"/>
            </a:pPr>
            <a:r>
              <a:rPr lang="en-US" sz="2000" b="1" dirty="0">
                <a:solidFill>
                  <a:srgbClr val="00B050"/>
                </a:solidFill>
              </a:rPr>
              <a:t>Optimize</a:t>
            </a:r>
            <a:r>
              <a:rPr lang="en-US" sz="2000" dirty="0">
                <a:solidFill>
                  <a:srgbClr val="00B050"/>
                </a:solidFill>
              </a:rPr>
              <a:t>:</a:t>
            </a:r>
            <a:r>
              <a:rPr lang="en-US" sz="2000" dirty="0"/>
              <a:t> developing business process and software licenses will assist you to understand the advantages of enhanced organizational  capabilities to offer improved value to the organization and the customer as follows-</a:t>
            </a:r>
          </a:p>
          <a:p>
            <a:pPr marL="514350" indent="-514350" algn="just">
              <a:buFont typeface="Wingdings" pitchFamily="2" charset="2"/>
              <a:buChar char="§"/>
            </a:pPr>
            <a:r>
              <a:rPr lang="en-US" sz="2000" dirty="0"/>
              <a:t>Presenting “lessons and or on educated sessions “after every cloud deployment and purify your procedure and methods consequently </a:t>
            </a:r>
          </a:p>
          <a:p>
            <a:pPr marL="514350" indent="-514350" algn="just">
              <a:buFont typeface="Wingdings" pitchFamily="2" charset="2"/>
              <a:buChar char="§"/>
            </a:pPr>
            <a:r>
              <a:rPr lang="en-US" sz="2000" dirty="0"/>
              <a:t>Progress required skill route maps  and unite skilled resources prior to deployment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24110"/>
            <a:ext cx="7086601" cy="1280890"/>
          </a:xfrm>
        </p:spPr>
        <p:txBody>
          <a:bodyPr/>
          <a:lstStyle/>
          <a:p>
            <a:r>
              <a:rPr lang="en-US"/>
              <a:t>Recapitulation </a:t>
            </a:r>
            <a:r>
              <a:rPr lang="en-US" dirty="0"/>
              <a:t>:</a:t>
            </a:r>
          </a:p>
        </p:txBody>
      </p:sp>
      <p:sp>
        <p:nvSpPr>
          <p:cNvPr id="3" name="Content Placeholder 2"/>
          <p:cNvSpPr>
            <a:spLocks noGrp="1"/>
          </p:cNvSpPr>
          <p:nvPr>
            <p:ph idx="1"/>
          </p:nvPr>
        </p:nvSpPr>
        <p:spPr>
          <a:xfrm>
            <a:off x="1524001" y="1676400"/>
            <a:ext cx="7619999" cy="4234822"/>
          </a:xfrm>
        </p:spPr>
        <p:txBody>
          <a:bodyPr>
            <a:normAutofit/>
          </a:bodyPr>
          <a:lstStyle/>
          <a:p>
            <a:pPr algn="just">
              <a:buFont typeface="Wingdings" pitchFamily="2" charset="2"/>
              <a:buChar char="Ø"/>
            </a:pPr>
            <a:r>
              <a:rPr lang="en-US" sz="2000" dirty="0"/>
              <a:t>Cloud computing is one of the most revolutionizing technologies because of its ease and versatility in computing </a:t>
            </a:r>
          </a:p>
          <a:p>
            <a:pPr algn="just">
              <a:buFont typeface="Wingdings" pitchFamily="2" charset="2"/>
              <a:buChar char="Ø"/>
            </a:pPr>
            <a:r>
              <a:rPr lang="en-US" sz="2000" dirty="0"/>
              <a:t>The factors of internet connection quality and cloud computing are low bandwidth, unreliable internet connection, cellular internet connection, types of internet connection and internet management may also sometimes affect the performance of the cloud.</a:t>
            </a:r>
          </a:p>
          <a:p>
            <a:pPr marL="0" indent="0" algn="just">
              <a:buNone/>
            </a:pPr>
            <a:r>
              <a:rPr lang="en-US" sz="2000" dirty="0"/>
              <a:t>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59" y="1152908"/>
            <a:ext cx="7010400" cy="4638292"/>
          </a:xfrm>
        </p:spPr>
        <p:txBody>
          <a:bodyPr>
            <a:noAutofit/>
          </a:bodyPr>
          <a:lstStyle/>
          <a:p>
            <a:pPr algn="just">
              <a:buFont typeface="Wingdings" pitchFamily="2" charset="2"/>
              <a:buChar char="Ø"/>
            </a:pPr>
            <a:r>
              <a:rPr lang="en-US" sz="2000" dirty="0"/>
              <a:t>Cloud can be observed as a  single virtual server.</a:t>
            </a:r>
          </a:p>
          <a:p>
            <a:pPr algn="just">
              <a:buFont typeface="Wingdings" pitchFamily="2" charset="2"/>
              <a:buChar char="Ø"/>
            </a:pPr>
            <a:r>
              <a:rPr lang="en-US" sz="2000" dirty="0"/>
              <a:t>Grid involves applications to accommodate the grid software interfaces.</a:t>
            </a:r>
          </a:p>
          <a:p>
            <a:pPr algn="just">
              <a:buFont typeface="Wingdings" pitchFamily="2" charset="2"/>
              <a:buChar char="Ø"/>
            </a:pPr>
            <a:r>
              <a:rPr lang="en-US" sz="2000" dirty="0"/>
              <a:t>Within the cloud environment, computing along  with the extensive  IT and business resources such as servers,  Applications, storage and network can be vigorously shaped from the basic hardware infrastructure.</a:t>
            </a:r>
          </a:p>
          <a:p>
            <a:pPr algn="just">
              <a:buFont typeface="Wingdings" pitchFamily="2" charset="2"/>
              <a:buChar char="Ø"/>
            </a:pPr>
            <a:r>
              <a:rPr lang="en-US" sz="2000" dirty="0"/>
              <a:t>In the 1990’s the theory of virtualization was extended beyond virtual servers to advanced level of abstraction</a:t>
            </a:r>
            <a:r>
              <a:rPr lang="en-US" dirty="0"/>
              <a:t>.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82" y="801035"/>
            <a:ext cx="9519739" cy="1789555"/>
          </a:xfrm>
        </p:spPr>
        <p:txBody>
          <a:bodyPr>
            <a:normAutofit/>
          </a:bodyPr>
          <a:lstStyle/>
          <a:p>
            <a:pPr algn="ctr"/>
            <a:r>
              <a:rPr lang="en-US" sz="5400" dirty="0"/>
              <a:t>Thank</a:t>
            </a:r>
            <a:r>
              <a:rPr lang="en-US" sz="4800" dirty="0"/>
              <a:t> you</a:t>
            </a:r>
          </a:p>
        </p:txBody>
      </p:sp>
      <p:sp>
        <p:nvSpPr>
          <p:cNvPr id="3" name="Footer Placeholder 2"/>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3067799"/>
            <a:ext cx="2209800" cy="25908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1" y="1295400"/>
            <a:ext cx="6781800" cy="4615822"/>
          </a:xfrm>
        </p:spPr>
        <p:txBody>
          <a:bodyPr>
            <a:normAutofit/>
          </a:bodyPr>
          <a:lstStyle/>
          <a:p>
            <a:pPr>
              <a:buFont typeface="Wingdings" pitchFamily="2" charset="2"/>
              <a:buChar char="Ø"/>
            </a:pPr>
            <a:r>
              <a:rPr lang="en-US" sz="2000" dirty="0"/>
              <a:t>The idea of cloud computing has evolved from grid, Software as a service (SaaS), utility concepts.</a:t>
            </a:r>
          </a:p>
          <a:p>
            <a:pPr>
              <a:buFont typeface="Wingdings" pitchFamily="2" charset="2"/>
              <a:buChar char="Ø"/>
            </a:pPr>
            <a:r>
              <a:rPr lang="en-US" sz="2000" dirty="0"/>
              <a:t>Cloud computing is an upcoming model through which users can get access to the applications from any place, at any time through their linked devices.</a:t>
            </a:r>
          </a:p>
          <a:p>
            <a:pPr>
              <a:buFont typeface="Wingdings" pitchFamily="2" charset="2"/>
              <a:buChar char="Ø"/>
            </a:pPr>
            <a:r>
              <a:rPr lang="en-US" sz="2000" dirty="0"/>
              <a:t>These applications exist in specific data centers where the system resources can dynamically provisioned and distributed   to accomplish significant financial system of scale.</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025" name="Object 1"/>
          <p:cNvGraphicFramePr>
            <a:graphicFrameLocks noChangeAspect="1"/>
          </p:cNvGraphicFramePr>
          <p:nvPr>
            <p:extLst>
              <p:ext uri="{D42A27DB-BD31-4B8C-83A1-F6EECF244321}">
                <p14:modId xmlns:p14="http://schemas.microsoft.com/office/powerpoint/2010/main" val="769441816"/>
              </p:ext>
            </p:extLst>
          </p:nvPr>
        </p:nvGraphicFramePr>
        <p:xfrm>
          <a:off x="1021144" y="381000"/>
          <a:ext cx="7894256" cy="5784971"/>
        </p:xfrm>
        <a:graphic>
          <a:graphicData uri="http://schemas.openxmlformats.org/presentationml/2006/ole">
            <mc:AlternateContent xmlns:mc="http://schemas.openxmlformats.org/markup-compatibility/2006">
              <mc:Choice xmlns:v="urn:schemas-microsoft-com:vml" Requires="v">
                <p:oleObj r:id="rId2" imgW="9655200" imgH="4318560" progId="">
                  <p:embed/>
                </p:oleObj>
              </mc:Choice>
              <mc:Fallback>
                <p:oleObj r:id="rId2" imgW="9655200" imgH="4318560" progId="">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144" y="381000"/>
                        <a:ext cx="7894256" cy="5784971"/>
                      </a:xfrm>
                      <a:prstGeom prst="rect">
                        <a:avLst/>
                      </a:prstGeom>
                      <a:noFill/>
                    </p:spPr>
                  </p:pic>
                </p:oleObj>
              </mc:Fallback>
            </mc:AlternateContent>
          </a:graphicData>
        </a:graphic>
      </p:graphicFrame>
      <p:sp>
        <p:nvSpPr>
          <p:cNvPr id="2" name="Footer Placeholder 1"/>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1" y="1447800"/>
            <a:ext cx="7086600" cy="3200400"/>
          </a:xfrm>
        </p:spPr>
        <p:txBody>
          <a:bodyPr/>
          <a:lstStyle/>
          <a:p>
            <a:pPr algn="just">
              <a:buFont typeface="Wingdings" pitchFamily="2" charset="2"/>
              <a:buChar char="Ø"/>
            </a:pPr>
            <a:r>
              <a:rPr lang="en-US" sz="2000" dirty="0"/>
              <a:t>Companies can prefer to distribute these resources through public or private clouds, based on their applications.</a:t>
            </a:r>
          </a:p>
          <a:p>
            <a:pPr algn="just">
              <a:buFont typeface="Wingdings" pitchFamily="2" charset="2"/>
              <a:buChar char="Ø"/>
            </a:pPr>
            <a:r>
              <a:rPr lang="en-US" sz="2000" dirty="0"/>
              <a:t>Public clouds  represent services to customers,  businesses along with customers on the internet.</a:t>
            </a:r>
          </a:p>
          <a:p>
            <a:pPr algn="just">
              <a:buFont typeface="Wingdings" pitchFamily="2" charset="2"/>
              <a:buChar char="Ø"/>
            </a:pPr>
            <a:r>
              <a:rPr lang="en-US" sz="2000" dirty="0"/>
              <a:t>Private clouds are usually restricted to take up within the company following a firewall along with a few security exposures.</a:t>
            </a:r>
          </a:p>
          <a:p>
            <a:pPr>
              <a:buNone/>
            </a:pPr>
            <a:endParaRPr lang="en-US" dirty="0"/>
          </a:p>
          <a:p>
            <a:endParaRPr lang="en-US"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199" y="1295400"/>
            <a:ext cx="6934201" cy="3200400"/>
          </a:xfrm>
        </p:spPr>
        <p:txBody>
          <a:bodyPr>
            <a:noAutofit/>
          </a:bodyPr>
          <a:lstStyle/>
          <a:p>
            <a:pPr algn="just">
              <a:buFont typeface="Wingdings" pitchFamily="2" charset="2"/>
              <a:buChar char="Ø"/>
            </a:pPr>
            <a:r>
              <a:rPr lang="en-US" sz="2000" dirty="0"/>
              <a:t>The potency of the cloud is its infrastructure management, facilitated by the maturity and advancement of virtualization technology to supervise  and for better consumption of basic resources through automatic provisioning, monitoring and rebalancing.</a:t>
            </a:r>
          </a:p>
          <a:p>
            <a:pPr algn="just">
              <a:buFont typeface="Wingdings" pitchFamily="2" charset="2"/>
              <a:buChar char="Ø"/>
            </a:pPr>
            <a:r>
              <a:rPr lang="en-US" sz="2000" dirty="0"/>
              <a:t>Several companies Google, IBM, Microsoft and Amazon have manufactured gaint data centers based computing capacitors to maintain their web service assistance all over the world.</a:t>
            </a:r>
          </a:p>
          <a:p>
            <a:pPr>
              <a:buNone/>
            </a:pPr>
            <a:endParaRPr lang="en-US" sz="2000" dirty="0"/>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1" y="1371600"/>
            <a:ext cx="7086600" cy="3200400"/>
          </a:xfrm>
        </p:spPr>
        <p:txBody>
          <a:bodyPr>
            <a:normAutofit/>
          </a:bodyPr>
          <a:lstStyle/>
          <a:p>
            <a:pPr algn="just">
              <a:buFont typeface="Wingdings" pitchFamily="2" charset="2"/>
              <a:buChar char="Ø"/>
            </a:pPr>
            <a:r>
              <a:rPr lang="en-US" sz="2000" dirty="0"/>
              <a:t>ERP(Enterprise Resource Planning ) applications are an enormous enterprise  software solutions which are conventionally reasonable  to immense enterprises with huge amounts of  IT budgets.</a:t>
            </a:r>
          </a:p>
          <a:p>
            <a:pPr algn="just">
              <a:buFont typeface="Wingdings" pitchFamily="2" charset="2"/>
              <a:buChar char="Ø"/>
            </a:pPr>
            <a:r>
              <a:rPr lang="en-US" sz="2000" dirty="0"/>
              <a:t>The capability of SaaS  to distribute  expensive  applications with reasonable package will persist  to accelerate.		</a:t>
            </a:r>
          </a:p>
        </p:txBody>
      </p:sp>
      <p:sp>
        <p:nvSpPr>
          <p:cNvPr id="4" name="Footer Placeholder 3"/>
          <p:cNvSpPr>
            <a:spLocks noGrp="1"/>
          </p:cNvSpPr>
          <p:nvPr>
            <p:ph type="ftr" sz="quarter" idx="11"/>
          </p:nvPr>
        </p:nvSpPr>
        <p:spPr/>
        <p:txBody>
          <a:bodyPr/>
          <a:lstStyle/>
          <a:p>
            <a:r>
              <a:rPr lang="en-IN" dirty="0"/>
              <a:t>CLOUD COMPUTING Book Slides by Dr M.N.RAO from Prentice Hall Publishers, 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486</TotalTime>
  <Words>2606</Words>
  <Application>Microsoft Office PowerPoint</Application>
  <PresentationFormat>On-screen Show (4:3)</PresentationFormat>
  <Paragraphs>284</Paragraphs>
  <Slides>40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0</vt:i4>
      </vt:variant>
      <vt:variant>
        <vt:lpstr>Slide Titles</vt:lpstr>
      </vt:variant>
      <vt:variant>
        <vt:i4>40</vt:i4>
      </vt:variant>
    </vt:vector>
  </HeadingPairs>
  <TitlesOfParts>
    <vt:vector size="46" baseType="lpstr">
      <vt:lpstr>Arial</vt:lpstr>
      <vt:lpstr>Calibri</vt:lpstr>
      <vt:lpstr>Century Gothic</vt:lpstr>
      <vt:lpstr>Wingdings</vt:lpstr>
      <vt:lpstr>Wingdings 3</vt:lpstr>
      <vt:lpstr>Wisp</vt:lpstr>
      <vt:lpstr>CHAPTER 1  </vt:lpstr>
      <vt:lpstr>TOPICS:</vt:lpstr>
      <vt:lpstr> 1.EVOLUTION OF CLOUD   COMPUTING </vt:lpstr>
      <vt:lpstr>PowerPoint Presentation</vt:lpstr>
      <vt:lpstr>PowerPoint Presentation</vt:lpstr>
      <vt:lpstr>PowerPoint Presentation</vt:lpstr>
      <vt:lpstr>PowerPoint Presentation</vt:lpstr>
      <vt:lpstr>PowerPoint Presentation</vt:lpstr>
      <vt:lpstr>PowerPoint Presentation</vt:lpstr>
      <vt:lpstr>2.Why cloud</vt:lpstr>
      <vt:lpstr>3.Cloud essentials</vt:lpstr>
      <vt:lpstr>Application services :</vt:lpstr>
      <vt:lpstr>Self- service portal:</vt:lpstr>
      <vt:lpstr>Allocation engine:</vt:lpstr>
      <vt:lpstr>Reporting and accounting:</vt:lpstr>
      <vt:lpstr>Dynamic workload management:</vt:lpstr>
      <vt:lpstr>Resource automation:</vt:lpstr>
      <vt:lpstr>Metering of resources:</vt:lpstr>
      <vt:lpstr>4.Business and it perspective:</vt:lpstr>
      <vt:lpstr>PowerPoint Presentation</vt:lpstr>
      <vt:lpstr>PowerPoint Presentation</vt:lpstr>
      <vt:lpstr>PowerPoint Presentation</vt:lpstr>
      <vt:lpstr>5.Cloud computing definition</vt:lpstr>
      <vt:lpstr>6.Benefits and challenges of cloud computing:</vt:lpstr>
      <vt:lpstr>PowerPoint Presentation</vt:lpstr>
      <vt:lpstr>7. Limitations:</vt:lpstr>
      <vt:lpstr>8. Usage scenarios :</vt:lpstr>
      <vt:lpstr>Applications  : </vt:lpstr>
      <vt:lpstr>9.Businness models around cloud:</vt:lpstr>
      <vt:lpstr>Advantages: </vt:lpstr>
      <vt:lpstr>Disadvantages: </vt:lpstr>
      <vt:lpstr>10.Cloud computing characteristics</vt:lpstr>
      <vt:lpstr>PowerPoint Presentation</vt:lpstr>
      <vt:lpstr>11.Cloud adoption:</vt:lpstr>
      <vt:lpstr>cloud adoption policies:</vt:lpstr>
      <vt:lpstr>PowerPoint Presentation</vt:lpstr>
      <vt:lpstr>PowerPoint Presentation</vt:lpstr>
      <vt:lpstr>PowerPoint Presentation</vt:lpstr>
      <vt:lpstr>Recapitulation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sri</dc:creator>
  <cp:lastModifiedBy>M N Rao</cp:lastModifiedBy>
  <cp:revision>109</cp:revision>
  <dcterms:created xsi:type="dcterms:W3CDTF">2006-08-16T00:00:00Z</dcterms:created>
  <dcterms:modified xsi:type="dcterms:W3CDTF">2023-08-27T01:47:15Z</dcterms:modified>
</cp:coreProperties>
</file>